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8"/>
    <a:srgbClr val="003969"/>
    <a:srgbClr val="65AA00"/>
    <a:srgbClr val="0092F7"/>
    <a:srgbClr val="AA0065"/>
    <a:srgbClr val="960059"/>
    <a:srgbClr val="860050"/>
    <a:srgbClr val="DA0082"/>
    <a:srgbClr val="920057"/>
    <a:srgbClr val="8A0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28" autoAdjust="0"/>
    <p:restoredTop sz="94660"/>
  </p:normalViewPr>
  <p:slideViewPr>
    <p:cSldViewPr snapToGrid="0">
      <p:cViewPr varScale="1">
        <p:scale>
          <a:sx n="85" d="100"/>
          <a:sy n="85" d="100"/>
        </p:scale>
        <p:origin x="1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AA769-F996-24F8-0DFD-A3C9BCCFA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FB975A4B-36FE-35F0-D705-DC115E76039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Oral health and salivary biomarkers in children with chronic kidney disease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17D646-2F4F-1EB6-3CE7-55AD23650672}"/>
              </a:ext>
            </a:extLst>
          </p:cNvPr>
          <p:cNvSpPr txBox="1"/>
          <p:nvPr/>
        </p:nvSpPr>
        <p:spPr>
          <a:xfrm>
            <a:off x="180182" y="1189759"/>
            <a:ext cx="11499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To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compare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oral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health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findings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and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salivary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parameters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in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children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with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different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stages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of CKD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and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healthy</a:t>
            </a:r>
            <a:r>
              <a:rPr lang="tr-TR" b="0" i="0" u="none" strike="noStrike" dirty="0">
                <a:solidFill>
                  <a:schemeClr val="bg1"/>
                </a:solidFill>
                <a:effectLst/>
              </a:rPr>
              <a:t> </a:t>
            </a:r>
            <a:r>
              <a:rPr lang="tr-TR" b="0" i="0" u="none" strike="noStrike" dirty="0" err="1">
                <a:solidFill>
                  <a:schemeClr val="bg1"/>
                </a:solidFill>
                <a:effectLst/>
              </a:rPr>
              <a:t>peers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5BFEA0-5EBD-D184-A7AE-375F06513B2B}"/>
              </a:ext>
            </a:extLst>
          </p:cNvPr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  <a:latin typeface="+mj-lt"/>
              </a:rPr>
              <a:t>Kodaman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+mj-lt"/>
              </a:rPr>
              <a:t>Dokumacıgil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59A08EC-7B9D-AC1B-0AF4-D9CEB618667A}"/>
              </a:ext>
            </a:extLst>
          </p:cNvPr>
          <p:cNvSpPr txBox="1"/>
          <p:nvPr/>
        </p:nvSpPr>
        <p:spPr>
          <a:xfrm>
            <a:off x="180182" y="5807868"/>
            <a:ext cx="7324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Children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with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CKD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exhibit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fewer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caries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and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poorer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oral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hygiene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compared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to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their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healthy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peers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,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and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their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saliva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characteristics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differ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significantly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from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those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of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the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healthy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r>
              <a:rPr lang="tr-TR" sz="1800" dirty="0" err="1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group</a:t>
            </a:r>
            <a:r>
              <a:rPr lang="tr-TR" sz="18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.</a:t>
            </a:r>
            <a:r>
              <a:rPr lang="tr-TR" dirty="0">
                <a:solidFill>
                  <a:schemeClr val="bg1"/>
                </a:solidFill>
                <a:effectLst/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F607AD1C-5BFE-116B-65AF-0FEDC93AE8E8}"/>
              </a:ext>
            </a:extLst>
          </p:cNvPr>
          <p:cNvSpPr/>
          <p:nvPr/>
        </p:nvSpPr>
        <p:spPr>
          <a:xfrm>
            <a:off x="409795" y="1911546"/>
            <a:ext cx="1728385" cy="614223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14 children with stage 1-3 CKD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EDDFBDA-01DC-E3F0-E4A3-19416E7E79AA}"/>
              </a:ext>
            </a:extLst>
          </p:cNvPr>
          <p:cNvSpPr/>
          <p:nvPr/>
        </p:nvSpPr>
        <p:spPr>
          <a:xfrm>
            <a:off x="409794" y="4187602"/>
            <a:ext cx="1728385" cy="619063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40 healthy children</a:t>
            </a:r>
          </a:p>
        </p:txBody>
      </p:sp>
      <p:cxnSp>
        <p:nvCxnSpPr>
          <p:cNvPr id="9" name="Straight Arrow Connector 44">
            <a:extLst>
              <a:ext uri="{FF2B5EF4-FFF2-40B4-BE49-F238E27FC236}">
                <a16:creationId xmlns:a16="http://schemas.microsoft.com/office/drawing/2014/main" id="{EE34D91B-089C-226B-6751-F2C3B269F82C}"/>
              </a:ext>
            </a:extLst>
          </p:cNvPr>
          <p:cNvCxnSpPr>
            <a:cxnSpLocks/>
          </p:cNvCxnSpPr>
          <p:nvPr/>
        </p:nvCxnSpPr>
        <p:spPr>
          <a:xfrm>
            <a:off x="2346533" y="2169418"/>
            <a:ext cx="1025317" cy="356351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36">
            <a:extLst>
              <a:ext uri="{FF2B5EF4-FFF2-40B4-BE49-F238E27FC236}">
                <a16:creationId xmlns:a16="http://schemas.microsoft.com/office/drawing/2014/main" id="{72164534-90A7-342B-14CF-AF129512615F}"/>
              </a:ext>
            </a:extLst>
          </p:cNvPr>
          <p:cNvCxnSpPr>
            <a:cxnSpLocks/>
          </p:cNvCxnSpPr>
          <p:nvPr/>
        </p:nvCxnSpPr>
        <p:spPr>
          <a:xfrm flipV="1">
            <a:off x="2372985" y="4090732"/>
            <a:ext cx="1025318" cy="430746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3">
            <a:extLst>
              <a:ext uri="{FF2B5EF4-FFF2-40B4-BE49-F238E27FC236}">
                <a16:creationId xmlns:a16="http://schemas.microsoft.com/office/drawing/2014/main" id="{4B3BF55B-DB1C-99C5-118B-F7B74E67DC05}"/>
              </a:ext>
            </a:extLst>
          </p:cNvPr>
          <p:cNvSpPr/>
          <p:nvPr/>
        </p:nvSpPr>
        <p:spPr>
          <a:xfrm>
            <a:off x="402866" y="3017035"/>
            <a:ext cx="1735313" cy="622841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29 children with stage 4-5 CKD</a:t>
            </a:r>
          </a:p>
        </p:txBody>
      </p:sp>
      <p:cxnSp>
        <p:nvCxnSpPr>
          <p:cNvPr id="21" name="Straight Arrow Connector 13">
            <a:extLst>
              <a:ext uri="{FF2B5EF4-FFF2-40B4-BE49-F238E27FC236}">
                <a16:creationId xmlns:a16="http://schemas.microsoft.com/office/drawing/2014/main" id="{76666AB4-554D-FE3E-2A62-A417E94ECFDC}"/>
              </a:ext>
            </a:extLst>
          </p:cNvPr>
          <p:cNvCxnSpPr>
            <a:cxnSpLocks/>
          </p:cNvCxnSpPr>
          <p:nvPr/>
        </p:nvCxnSpPr>
        <p:spPr>
          <a:xfrm>
            <a:off x="2346533" y="3319435"/>
            <a:ext cx="1025317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58">
            <a:extLst>
              <a:ext uri="{FF2B5EF4-FFF2-40B4-BE49-F238E27FC236}">
                <a16:creationId xmlns:a16="http://schemas.microsoft.com/office/drawing/2014/main" id="{A44F16ED-A890-4D85-B04D-17A8BE8EEA23}"/>
              </a:ext>
            </a:extLst>
          </p:cNvPr>
          <p:cNvSpPr/>
          <p:nvPr/>
        </p:nvSpPr>
        <p:spPr>
          <a:xfrm>
            <a:off x="3580202" y="2262477"/>
            <a:ext cx="1735313" cy="622841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AA0065"/>
                </a:solidFill>
              </a:rPr>
              <a:t>Dental caries</a:t>
            </a:r>
          </a:p>
        </p:txBody>
      </p:sp>
      <p:sp>
        <p:nvSpPr>
          <p:cNvPr id="37" name="Rectangle 48">
            <a:extLst>
              <a:ext uri="{FF2B5EF4-FFF2-40B4-BE49-F238E27FC236}">
                <a16:creationId xmlns:a16="http://schemas.microsoft.com/office/drawing/2014/main" id="{9A7FCEA9-09D7-BF00-8AD0-A54247DBAFBF}"/>
              </a:ext>
            </a:extLst>
          </p:cNvPr>
          <p:cNvSpPr/>
          <p:nvPr/>
        </p:nvSpPr>
        <p:spPr>
          <a:xfrm>
            <a:off x="3580202" y="3047316"/>
            <a:ext cx="1735313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Oral hygiene</a:t>
            </a:r>
          </a:p>
        </p:txBody>
      </p:sp>
      <p:sp>
        <p:nvSpPr>
          <p:cNvPr id="38" name="Rectangle 38">
            <a:extLst>
              <a:ext uri="{FF2B5EF4-FFF2-40B4-BE49-F238E27FC236}">
                <a16:creationId xmlns:a16="http://schemas.microsoft.com/office/drawing/2014/main" id="{1BC3859B-A766-4C7B-320D-FFD3714807E6}"/>
              </a:ext>
            </a:extLst>
          </p:cNvPr>
          <p:cNvSpPr/>
          <p:nvPr/>
        </p:nvSpPr>
        <p:spPr>
          <a:xfrm>
            <a:off x="3580202" y="3854532"/>
            <a:ext cx="1735313" cy="622841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Saliva</a:t>
            </a:r>
          </a:p>
        </p:txBody>
      </p:sp>
      <p:cxnSp>
        <p:nvCxnSpPr>
          <p:cNvPr id="39" name="Straight Arrow Connector 54">
            <a:extLst>
              <a:ext uri="{FF2B5EF4-FFF2-40B4-BE49-F238E27FC236}">
                <a16:creationId xmlns:a16="http://schemas.microsoft.com/office/drawing/2014/main" id="{0116BFFD-1423-0265-E660-8CF4D2E695CC}"/>
              </a:ext>
            </a:extLst>
          </p:cNvPr>
          <p:cNvCxnSpPr>
            <a:cxnSpLocks/>
          </p:cNvCxnSpPr>
          <p:nvPr/>
        </p:nvCxnSpPr>
        <p:spPr>
          <a:xfrm>
            <a:off x="5425538" y="2613369"/>
            <a:ext cx="1478182" cy="0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84EE4BE7-FE05-05AC-031D-F2F218EE343E}"/>
              </a:ext>
            </a:extLst>
          </p:cNvPr>
          <p:cNvSpPr txBox="1"/>
          <p:nvPr/>
        </p:nvSpPr>
        <p:spPr>
          <a:xfrm>
            <a:off x="5351654" y="2215899"/>
            <a:ext cx="1156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>
                <a:solidFill>
                  <a:srgbClr val="AA0065"/>
                </a:solidFill>
              </a:rPr>
              <a:t>DMFT/</a:t>
            </a:r>
            <a:r>
              <a:rPr lang="en-GB" sz="1800" dirty="0" err="1">
                <a:solidFill>
                  <a:srgbClr val="AA0065"/>
                </a:solidFill>
              </a:rPr>
              <a:t>dft</a:t>
            </a:r>
            <a:endParaRPr lang="en-GB" sz="1800" dirty="0">
              <a:solidFill>
                <a:srgbClr val="AA0065"/>
              </a:solidFill>
            </a:endParaRPr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5BC697D4-6747-3A79-47D9-620E5250123C}"/>
              </a:ext>
            </a:extLst>
          </p:cNvPr>
          <p:cNvSpPr txBox="1"/>
          <p:nvPr/>
        </p:nvSpPr>
        <p:spPr>
          <a:xfrm>
            <a:off x="5315515" y="3017096"/>
            <a:ext cx="13749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>
                <a:solidFill>
                  <a:srgbClr val="296DC0"/>
                </a:solidFill>
              </a:rPr>
              <a:t>DI, CI,OHI-S</a:t>
            </a:r>
          </a:p>
        </p:txBody>
      </p:sp>
      <p:cxnSp>
        <p:nvCxnSpPr>
          <p:cNvPr id="45" name="Straight Arrow Connector 17">
            <a:extLst>
              <a:ext uri="{FF2B5EF4-FFF2-40B4-BE49-F238E27FC236}">
                <a16:creationId xmlns:a16="http://schemas.microsoft.com/office/drawing/2014/main" id="{CF601EA7-F790-192A-1472-A4A138A172A2}"/>
              </a:ext>
            </a:extLst>
          </p:cNvPr>
          <p:cNvCxnSpPr>
            <a:cxnSpLocks/>
          </p:cNvCxnSpPr>
          <p:nvPr/>
        </p:nvCxnSpPr>
        <p:spPr>
          <a:xfrm>
            <a:off x="5429815" y="3397999"/>
            <a:ext cx="1560124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13">
            <a:extLst>
              <a:ext uri="{FF2B5EF4-FFF2-40B4-BE49-F238E27FC236}">
                <a16:creationId xmlns:a16="http://schemas.microsoft.com/office/drawing/2014/main" id="{D6264E24-0812-7328-D2EE-169D5FF15DB4}"/>
              </a:ext>
            </a:extLst>
          </p:cNvPr>
          <p:cNvCxnSpPr>
            <a:cxnSpLocks/>
          </p:cNvCxnSpPr>
          <p:nvPr/>
        </p:nvCxnSpPr>
        <p:spPr>
          <a:xfrm>
            <a:off x="5417122" y="4268306"/>
            <a:ext cx="1640935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Metin kutusu 50">
            <a:extLst>
              <a:ext uri="{FF2B5EF4-FFF2-40B4-BE49-F238E27FC236}">
                <a16:creationId xmlns:a16="http://schemas.microsoft.com/office/drawing/2014/main" id="{11689234-D431-A89E-A0EF-02269523E23B}"/>
              </a:ext>
            </a:extLst>
          </p:cNvPr>
          <p:cNvSpPr txBox="1"/>
          <p:nvPr/>
        </p:nvSpPr>
        <p:spPr>
          <a:xfrm>
            <a:off x="5302762" y="3793874"/>
            <a:ext cx="1771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solidFill>
                  <a:srgbClr val="00437A"/>
                </a:solidFill>
              </a:rPr>
              <a:t>SFR, pH, BC, TOS, TAOC, urea, Cr, Ca, K, P, SAA</a:t>
            </a:r>
          </a:p>
        </p:txBody>
      </p: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D0495E99-2EE0-B870-9D75-27E50F2644E2}"/>
              </a:ext>
            </a:extLst>
          </p:cNvPr>
          <p:cNvSpPr txBox="1"/>
          <p:nvPr/>
        </p:nvSpPr>
        <p:spPr>
          <a:xfrm>
            <a:off x="7191144" y="2291997"/>
            <a:ext cx="491814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DMFT/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dft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scores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were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lower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in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children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with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CKD</a:t>
            </a:r>
            <a:endParaRPr lang="tr-TR" sz="1650" dirty="0"/>
          </a:p>
        </p:txBody>
      </p:sp>
      <p:sp>
        <p:nvSpPr>
          <p:cNvPr id="62" name="Up Arrow 12">
            <a:extLst>
              <a:ext uri="{FF2B5EF4-FFF2-40B4-BE49-F238E27FC236}">
                <a16:creationId xmlns:a16="http://schemas.microsoft.com/office/drawing/2014/main" id="{E8D9C96A-3A9B-B5BB-FA7B-404F7685F239}"/>
              </a:ext>
            </a:extLst>
          </p:cNvPr>
          <p:cNvSpPr/>
          <p:nvPr/>
        </p:nvSpPr>
        <p:spPr>
          <a:xfrm rot="10800000">
            <a:off x="7013743" y="2176105"/>
            <a:ext cx="301374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Metin kutusu 63">
            <a:extLst>
              <a:ext uri="{FF2B5EF4-FFF2-40B4-BE49-F238E27FC236}">
                <a16:creationId xmlns:a16="http://schemas.microsoft.com/office/drawing/2014/main" id="{2F97565F-3DB6-4EA1-561A-6D204483C9C4}"/>
              </a:ext>
            </a:extLst>
          </p:cNvPr>
          <p:cNvSpPr txBox="1"/>
          <p:nvPr/>
        </p:nvSpPr>
        <p:spPr>
          <a:xfrm>
            <a:off x="7315117" y="3033673"/>
            <a:ext cx="477390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DI, CI,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and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OHI-S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scores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were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higher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in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children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with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CKD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compared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to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healthy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peers</a:t>
            </a:r>
            <a:endParaRPr lang="tr-TR" sz="1650" dirty="0"/>
          </a:p>
        </p:txBody>
      </p:sp>
      <p:sp>
        <p:nvSpPr>
          <p:cNvPr id="65" name="Up Arrow 74">
            <a:extLst>
              <a:ext uri="{FF2B5EF4-FFF2-40B4-BE49-F238E27FC236}">
                <a16:creationId xmlns:a16="http://schemas.microsoft.com/office/drawing/2014/main" id="{58552248-C7F8-35EB-A474-6340BE1BB711}"/>
              </a:ext>
            </a:extLst>
          </p:cNvPr>
          <p:cNvSpPr/>
          <p:nvPr/>
        </p:nvSpPr>
        <p:spPr>
          <a:xfrm>
            <a:off x="7037359" y="3113375"/>
            <a:ext cx="301374" cy="47677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296D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Metin kutusu 69">
            <a:extLst>
              <a:ext uri="{FF2B5EF4-FFF2-40B4-BE49-F238E27FC236}">
                <a16:creationId xmlns:a16="http://schemas.microsoft.com/office/drawing/2014/main" id="{D4FDB61F-7224-5B09-9DA7-6871C3E282DD}"/>
              </a:ext>
            </a:extLst>
          </p:cNvPr>
          <p:cNvSpPr txBox="1"/>
          <p:nvPr/>
        </p:nvSpPr>
        <p:spPr>
          <a:xfrm>
            <a:off x="7328550" y="3782814"/>
            <a:ext cx="476047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CKD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group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showed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</a:t>
            </a:r>
          </a:p>
          <a:p>
            <a:pPr algn="l"/>
            <a:r>
              <a:rPr lang="tr-TR" sz="1650" b="1" i="0" u="none" strike="noStrike" dirty="0" err="1">
                <a:solidFill>
                  <a:srgbClr val="000000"/>
                </a:solidFill>
                <a:effectLst/>
              </a:rPr>
              <a:t>Lower</a:t>
            </a:r>
            <a:r>
              <a:rPr lang="tr-TR" sz="165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tr-TR" sz="1650" b="1" i="0" u="none" strike="noStrike" dirty="0" err="1">
                <a:solidFill>
                  <a:srgbClr val="000000"/>
                </a:solidFill>
                <a:effectLst/>
              </a:rPr>
              <a:t>levels</a:t>
            </a:r>
            <a:r>
              <a:rPr lang="tr-TR" sz="1650" b="1" i="0" u="none" strike="noStrike" dirty="0">
                <a:solidFill>
                  <a:srgbClr val="000000"/>
                </a:solidFill>
                <a:effectLst/>
              </a:rPr>
              <a:t> of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</a:rPr>
              <a:t> SFR,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</a:rPr>
              <a:t>Ca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</a:rPr>
              <a:t>and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</a:rPr>
              <a:t> TAOC</a:t>
            </a:r>
          </a:p>
          <a:p>
            <a:pPr algn="l"/>
            <a:endParaRPr lang="tr-TR" sz="1650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tr-TR" sz="1650" b="1" i="0" u="none" strike="noStrike" dirty="0" err="1">
                <a:solidFill>
                  <a:srgbClr val="000000"/>
                </a:solidFill>
                <a:effectLst/>
              </a:rPr>
              <a:t>Higher</a:t>
            </a:r>
            <a:r>
              <a:rPr lang="tr-TR" sz="1650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tr-TR" sz="1650" b="1" i="0" u="none" strike="noStrike" dirty="0" err="1">
                <a:solidFill>
                  <a:srgbClr val="000000"/>
                </a:solidFill>
                <a:effectLst/>
              </a:rPr>
              <a:t>levels</a:t>
            </a:r>
            <a:r>
              <a:rPr lang="tr-TR" sz="1650" b="1" i="0" u="none" strike="noStrike" dirty="0">
                <a:solidFill>
                  <a:srgbClr val="000000"/>
                </a:solidFill>
                <a:effectLst/>
              </a:rPr>
              <a:t> of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</a:rPr>
              <a:t> BC, pH,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</a:rPr>
              <a:t>urea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</a:rPr>
              <a:t>, Cr, K, P, TOC, </a:t>
            </a:r>
            <a:r>
              <a:rPr lang="tr-TR" sz="1650" b="0" i="0" u="none" strike="noStrike" dirty="0" err="1">
                <a:solidFill>
                  <a:srgbClr val="000000"/>
                </a:solidFill>
                <a:effectLst/>
              </a:rPr>
              <a:t>and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</a:rPr>
              <a:t> SAA</a:t>
            </a:r>
          </a:p>
        </p:txBody>
      </p:sp>
      <p:sp>
        <p:nvSpPr>
          <p:cNvPr id="71" name="Up Arrow 11">
            <a:extLst>
              <a:ext uri="{FF2B5EF4-FFF2-40B4-BE49-F238E27FC236}">
                <a16:creationId xmlns:a16="http://schemas.microsoft.com/office/drawing/2014/main" id="{74B3E957-E6E6-0E9A-7573-C3E68C0ADE8C}"/>
              </a:ext>
            </a:extLst>
          </p:cNvPr>
          <p:cNvSpPr/>
          <p:nvPr/>
        </p:nvSpPr>
        <p:spPr>
          <a:xfrm rot="10800000">
            <a:off x="7080316" y="3982653"/>
            <a:ext cx="301374" cy="47677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Up Arrow 22">
            <a:extLst>
              <a:ext uri="{FF2B5EF4-FFF2-40B4-BE49-F238E27FC236}">
                <a16:creationId xmlns:a16="http://schemas.microsoft.com/office/drawing/2014/main" id="{DF350DF3-038D-FEE3-DF98-63607E2E4DDE}"/>
              </a:ext>
            </a:extLst>
          </p:cNvPr>
          <p:cNvSpPr/>
          <p:nvPr/>
        </p:nvSpPr>
        <p:spPr>
          <a:xfrm rot="10800000" flipH="1" flipV="1">
            <a:off x="7086600" y="4590317"/>
            <a:ext cx="295090" cy="37966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Metin kutusu 76">
            <a:extLst>
              <a:ext uri="{FF2B5EF4-FFF2-40B4-BE49-F238E27FC236}">
                <a16:creationId xmlns:a16="http://schemas.microsoft.com/office/drawing/2014/main" id="{7CAF1CA0-CAF5-BED9-C482-49CF2E23ED89}"/>
              </a:ext>
            </a:extLst>
          </p:cNvPr>
          <p:cNvSpPr txBox="1"/>
          <p:nvPr/>
        </p:nvSpPr>
        <p:spPr>
          <a:xfrm>
            <a:off x="7280827" y="2622073"/>
            <a:ext cx="611505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Later stages of </a:t>
            </a:r>
            <a:r>
              <a:rPr lang="tr-TR" sz="1650" b="0" i="0" u="none" strike="noStrike" dirty="0" smtClean="0">
                <a:solidFill>
                  <a:srgbClr val="000000"/>
                </a:solidFill>
                <a:effectLst/>
                <a:latin typeface="-webkit-standard"/>
              </a:rPr>
              <a:t>CKD were </a:t>
            </a:r>
            <a:r>
              <a:rPr lang="tr-TR" sz="165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associated with lower dft </a:t>
            </a:r>
            <a:endParaRPr lang="tr-TR" sz="1650" dirty="0"/>
          </a:p>
        </p:txBody>
      </p:sp>
      <p:sp>
        <p:nvSpPr>
          <p:cNvPr id="95" name="Title 1">
            <a:extLst>
              <a:ext uri="{FF2B5EF4-FFF2-40B4-BE49-F238E27FC236}">
                <a16:creationId xmlns:a16="http://schemas.microsoft.com/office/drawing/2014/main" id="{0AF63A20-C5F8-5A61-7EB6-68BF939DC7C9}"/>
              </a:ext>
            </a:extLst>
          </p:cNvPr>
          <p:cNvSpPr txBox="1">
            <a:spLocks/>
          </p:cNvSpPr>
          <p:nvPr/>
        </p:nvSpPr>
        <p:spPr>
          <a:xfrm>
            <a:off x="0" y="1239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Oral health and salivary biomarkers in children with chronic kidney disease</a:t>
            </a:r>
          </a:p>
        </p:txBody>
      </p:sp>
    </p:spTree>
    <p:extLst>
      <p:ext uri="{BB962C8B-B14F-4D97-AF65-F5344CB8AC3E}">
        <p14:creationId xmlns:p14="http://schemas.microsoft.com/office/powerpoint/2010/main" val="3052629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13936</TotalTime>
  <Words>193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Times New Roman</vt:lpstr>
      <vt:lpstr>-webkit-standard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Ligo Arene</cp:lastModifiedBy>
  <cp:revision>64</cp:revision>
  <dcterms:created xsi:type="dcterms:W3CDTF">2019-06-13T12:30:18Z</dcterms:created>
  <dcterms:modified xsi:type="dcterms:W3CDTF">2025-03-13T03:35:57Z</dcterms:modified>
</cp:coreProperties>
</file>