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6DC0"/>
    <a:srgbClr val="65AA00"/>
    <a:srgbClr val="FFFFFF"/>
    <a:srgbClr val="AA0065"/>
    <a:srgbClr val="00437A"/>
    <a:srgbClr val="003969"/>
    <a:srgbClr val="0092F7"/>
    <a:srgbClr val="960059"/>
    <a:srgbClr val="860050"/>
    <a:srgbClr val="DA0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39" autoAdjust="0"/>
    <p:restoredTop sz="94660"/>
  </p:normalViewPr>
  <p:slideViewPr>
    <p:cSldViewPr snapToGrid="0">
      <p:cViewPr varScale="1">
        <p:scale>
          <a:sx n="83" d="100"/>
          <a:sy n="83" d="100"/>
        </p:scale>
        <p:origin x="533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12/03/2025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svg"/><Relationship Id="rId3" Type="http://schemas.openxmlformats.org/officeDocument/2006/relationships/image" Target="../media/image3.sv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image" Target="../media/image2.png"/><Relationship Id="rId16" Type="http://schemas.openxmlformats.org/officeDocument/2006/relationships/image" Target="../media/image16.svg"/><Relationship Id="rId20" Type="http://schemas.openxmlformats.org/officeDocument/2006/relationships/image" Target="../media/image20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24" Type="http://schemas.openxmlformats.org/officeDocument/2006/relationships/image" Target="../media/image24.sv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jpeg"/><Relationship Id="rId9" Type="http://schemas.openxmlformats.org/officeDocument/2006/relationships/image" Target="../media/image9.svg"/><Relationship Id="rId14" Type="http://schemas.openxmlformats.org/officeDocument/2006/relationships/image" Target="../media/image14.svg"/><Relationship Id="rId22" Type="http://schemas.openxmlformats.org/officeDocument/2006/relationships/image" Target="../media/image2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feld 67">
            <a:extLst>
              <a:ext uri="{FF2B5EF4-FFF2-40B4-BE49-F238E27FC236}">
                <a16:creationId xmlns:a16="http://schemas.microsoft.com/office/drawing/2014/main" id="{1236E666-A35A-6E89-6094-9F8C4345781A}"/>
              </a:ext>
            </a:extLst>
          </p:cNvPr>
          <p:cNvSpPr txBox="1"/>
          <p:nvPr/>
        </p:nvSpPr>
        <p:spPr>
          <a:xfrm>
            <a:off x="6096001" y="4369044"/>
            <a:ext cx="2517685" cy="1171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dirty="0">
                <a:solidFill>
                  <a:srgbClr val="00437A"/>
                </a:solidFill>
              </a:rPr>
              <a:t>How helpful is ChatGPT informing patients &amp; families?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dirty="0">
                <a:solidFill>
                  <a:srgbClr val="00437A"/>
                </a:solidFill>
              </a:rPr>
              <a:t>Empathy?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dirty="0">
                <a:solidFill>
                  <a:srgbClr val="00437A"/>
                </a:solidFill>
              </a:rPr>
              <a:t>Safety?</a:t>
            </a: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sz="2800" b="1" dirty="0">
                <a:solidFill>
                  <a:schemeClr val="bg1"/>
                </a:solidFill>
              </a:rPr>
              <a:t>Risks and benefits of ChatGPT in informing patients with rare kidney diseases (RKD): An explorative assessment by ERKNet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0183" y="1189759"/>
            <a:ext cx="10536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AIM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Evaluating ChatGPT in providing information to patients and families with RKD.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Van Eerde and Teixeira et al. 2025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719172"/>
            <a:ext cx="7141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ChatGPT holds great potential for patient and family empowerment, enhancing communication between patients and professionals. Accurate prompting strategies improve safety.</a:t>
            </a: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EA4BBBE9-2042-4D62-E9F4-03F6B9AA90AA}"/>
              </a:ext>
            </a:extLst>
          </p:cNvPr>
          <p:cNvGrpSpPr>
            <a:grpSpLocks noChangeAspect="1"/>
          </p:cNvGrpSpPr>
          <p:nvPr/>
        </p:nvGrpSpPr>
        <p:grpSpPr>
          <a:xfrm>
            <a:off x="93518" y="1780525"/>
            <a:ext cx="2820205" cy="3600000"/>
            <a:chOff x="-16420" y="1322708"/>
            <a:chExt cx="4244228" cy="5417771"/>
          </a:xfrm>
        </p:grpSpPr>
        <p:cxnSp>
          <p:nvCxnSpPr>
            <p:cNvPr id="4" name="Straight Arrow Connector 46">
              <a:extLst>
                <a:ext uri="{FF2B5EF4-FFF2-40B4-BE49-F238E27FC236}">
                  <a16:creationId xmlns:a16="http://schemas.microsoft.com/office/drawing/2014/main" id="{47CE134E-9206-7905-5B86-10349202BA0A}"/>
                </a:ext>
              </a:extLst>
            </p:cNvPr>
            <p:cNvCxnSpPr>
              <a:cxnSpLocks/>
            </p:cNvCxnSpPr>
            <p:nvPr/>
          </p:nvCxnSpPr>
          <p:spPr>
            <a:xfrm>
              <a:off x="1500551" y="1522763"/>
              <a:ext cx="1037850" cy="0"/>
            </a:xfrm>
            <a:prstGeom prst="straightConnector1">
              <a:avLst/>
            </a:prstGeom>
            <a:ln w="31750">
              <a:solidFill>
                <a:srgbClr val="296DC0"/>
              </a:solidFill>
              <a:headEnd w="lg" len="med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Freeform: Shape 46">
              <a:extLst>
                <a:ext uri="{FF2B5EF4-FFF2-40B4-BE49-F238E27FC236}">
                  <a16:creationId xmlns:a16="http://schemas.microsoft.com/office/drawing/2014/main" id="{108BA71F-1E73-4533-B9A5-F6FAA91E5AEA}"/>
                </a:ext>
              </a:extLst>
            </p:cNvPr>
            <p:cNvSpPr/>
            <p:nvPr/>
          </p:nvSpPr>
          <p:spPr>
            <a:xfrm>
              <a:off x="1212553" y="2647769"/>
              <a:ext cx="513284" cy="1049898"/>
            </a:xfrm>
            <a:custGeom>
              <a:avLst/>
              <a:gdLst>
                <a:gd name="connsiteX0" fmla="*/ 427832 w 855663"/>
                <a:gd name="connsiteY0" fmla="*/ 350043 h 1750218"/>
                <a:gd name="connsiteX1" fmla="*/ 556181 w 855663"/>
                <a:gd name="connsiteY1" fmla="*/ 365601 h 1750218"/>
                <a:gd name="connsiteX2" fmla="*/ 719535 w 855663"/>
                <a:gd name="connsiteY2" fmla="*/ 451168 h 1750218"/>
                <a:gd name="connsiteX3" fmla="*/ 742872 w 855663"/>
                <a:gd name="connsiteY3" fmla="*/ 493950 h 1750218"/>
                <a:gd name="connsiteX4" fmla="*/ 851774 w 855663"/>
                <a:gd name="connsiteY4" fmla="*/ 956786 h 1750218"/>
                <a:gd name="connsiteX5" fmla="*/ 855663 w 855663"/>
                <a:gd name="connsiteY5" fmla="*/ 976232 h 1750218"/>
                <a:gd name="connsiteX6" fmla="*/ 777876 w 855663"/>
                <a:gd name="connsiteY6" fmla="*/ 1054020 h 1750218"/>
                <a:gd name="connsiteX7" fmla="*/ 703977 w 855663"/>
                <a:gd name="connsiteY7" fmla="*/ 995680 h 1750218"/>
                <a:gd name="connsiteX8" fmla="*/ 622301 w 855663"/>
                <a:gd name="connsiteY8" fmla="*/ 657304 h 1750218"/>
                <a:gd name="connsiteX9" fmla="*/ 622301 w 855663"/>
                <a:gd name="connsiteY9" fmla="*/ 1750218 h 1750218"/>
                <a:gd name="connsiteX10" fmla="*/ 466726 w 855663"/>
                <a:gd name="connsiteY10" fmla="*/ 1750218 h 1750218"/>
                <a:gd name="connsiteX11" fmla="*/ 466726 w 855663"/>
                <a:gd name="connsiteY11" fmla="*/ 1050131 h 1750218"/>
                <a:gd name="connsiteX12" fmla="*/ 388938 w 855663"/>
                <a:gd name="connsiteY12" fmla="*/ 1050131 h 1750218"/>
                <a:gd name="connsiteX13" fmla="*/ 388938 w 855663"/>
                <a:gd name="connsiteY13" fmla="*/ 1750218 h 1750218"/>
                <a:gd name="connsiteX14" fmla="*/ 233363 w 855663"/>
                <a:gd name="connsiteY14" fmla="*/ 1750218 h 1750218"/>
                <a:gd name="connsiteX15" fmla="*/ 233363 w 855663"/>
                <a:gd name="connsiteY15" fmla="*/ 661193 h 1750218"/>
                <a:gd name="connsiteX16" fmla="*/ 151686 w 855663"/>
                <a:gd name="connsiteY16" fmla="*/ 999569 h 1750218"/>
                <a:gd name="connsiteX17" fmla="*/ 77788 w 855663"/>
                <a:gd name="connsiteY17" fmla="*/ 1057910 h 1750218"/>
                <a:gd name="connsiteX18" fmla="*/ 0 w 855663"/>
                <a:gd name="connsiteY18" fmla="*/ 980123 h 1750218"/>
                <a:gd name="connsiteX19" fmla="*/ 3889 w 855663"/>
                <a:gd name="connsiteY19" fmla="*/ 960675 h 1750218"/>
                <a:gd name="connsiteX20" fmla="*/ 112792 w 855663"/>
                <a:gd name="connsiteY20" fmla="*/ 497840 h 1750218"/>
                <a:gd name="connsiteX21" fmla="*/ 136129 w 855663"/>
                <a:gd name="connsiteY21" fmla="*/ 455057 h 1750218"/>
                <a:gd name="connsiteX22" fmla="*/ 299482 w 855663"/>
                <a:gd name="connsiteY22" fmla="*/ 369490 h 1750218"/>
                <a:gd name="connsiteX23" fmla="*/ 427832 w 855663"/>
                <a:gd name="connsiteY23" fmla="*/ 350043 h 1750218"/>
                <a:gd name="connsiteX24" fmla="*/ 427831 w 855663"/>
                <a:gd name="connsiteY24" fmla="*/ 0 h 1750218"/>
                <a:gd name="connsiteX25" fmla="*/ 583406 w 855663"/>
                <a:gd name="connsiteY25" fmla="*/ 155575 h 1750218"/>
                <a:gd name="connsiteX26" fmla="*/ 427831 w 855663"/>
                <a:gd name="connsiteY26" fmla="*/ 311150 h 1750218"/>
                <a:gd name="connsiteX27" fmla="*/ 272256 w 855663"/>
                <a:gd name="connsiteY27" fmla="*/ 155575 h 1750218"/>
                <a:gd name="connsiteX28" fmla="*/ 427831 w 855663"/>
                <a:gd name="connsiteY28" fmla="*/ 0 h 175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55663" h="1750218">
                  <a:moveTo>
                    <a:pt x="427832" y="350043"/>
                  </a:moveTo>
                  <a:cubicBezTo>
                    <a:pt x="470615" y="350043"/>
                    <a:pt x="513398" y="357821"/>
                    <a:pt x="556181" y="365601"/>
                  </a:cubicBezTo>
                  <a:cubicBezTo>
                    <a:pt x="618412" y="385047"/>
                    <a:pt x="672862" y="412273"/>
                    <a:pt x="719535" y="451168"/>
                  </a:cubicBezTo>
                  <a:cubicBezTo>
                    <a:pt x="731203" y="462835"/>
                    <a:pt x="738983" y="478392"/>
                    <a:pt x="742872" y="493950"/>
                  </a:cubicBezTo>
                  <a:lnTo>
                    <a:pt x="851774" y="956786"/>
                  </a:lnTo>
                  <a:cubicBezTo>
                    <a:pt x="851774" y="960675"/>
                    <a:pt x="855663" y="968454"/>
                    <a:pt x="855663" y="976232"/>
                  </a:cubicBezTo>
                  <a:cubicBezTo>
                    <a:pt x="855663" y="1019016"/>
                    <a:pt x="820659" y="1054020"/>
                    <a:pt x="777876" y="1054020"/>
                  </a:cubicBezTo>
                  <a:cubicBezTo>
                    <a:pt x="742872" y="1054020"/>
                    <a:pt x="711757" y="1026795"/>
                    <a:pt x="703977" y="995680"/>
                  </a:cubicBezTo>
                  <a:lnTo>
                    <a:pt x="622301" y="657304"/>
                  </a:lnTo>
                  <a:lnTo>
                    <a:pt x="622301" y="1750218"/>
                  </a:lnTo>
                  <a:lnTo>
                    <a:pt x="466726" y="1750218"/>
                  </a:lnTo>
                  <a:lnTo>
                    <a:pt x="466726" y="1050131"/>
                  </a:lnTo>
                  <a:lnTo>
                    <a:pt x="388938" y="1050131"/>
                  </a:lnTo>
                  <a:lnTo>
                    <a:pt x="388938" y="1750218"/>
                  </a:lnTo>
                  <a:lnTo>
                    <a:pt x="233363" y="1750218"/>
                  </a:lnTo>
                  <a:lnTo>
                    <a:pt x="233363" y="661193"/>
                  </a:lnTo>
                  <a:lnTo>
                    <a:pt x="151686" y="999569"/>
                  </a:lnTo>
                  <a:cubicBezTo>
                    <a:pt x="143907" y="1030684"/>
                    <a:pt x="112792" y="1057910"/>
                    <a:pt x="77788" y="1057910"/>
                  </a:cubicBezTo>
                  <a:cubicBezTo>
                    <a:pt x="35004" y="1057910"/>
                    <a:pt x="0" y="1022905"/>
                    <a:pt x="0" y="980123"/>
                  </a:cubicBezTo>
                  <a:cubicBezTo>
                    <a:pt x="0" y="972343"/>
                    <a:pt x="3889" y="964564"/>
                    <a:pt x="3889" y="960675"/>
                  </a:cubicBezTo>
                  <a:lnTo>
                    <a:pt x="112792" y="497840"/>
                  </a:lnTo>
                  <a:cubicBezTo>
                    <a:pt x="116682" y="482281"/>
                    <a:pt x="124460" y="466725"/>
                    <a:pt x="136129" y="455057"/>
                  </a:cubicBezTo>
                  <a:cubicBezTo>
                    <a:pt x="182801" y="416162"/>
                    <a:pt x="237252" y="385047"/>
                    <a:pt x="299482" y="369490"/>
                  </a:cubicBezTo>
                  <a:cubicBezTo>
                    <a:pt x="342265" y="357821"/>
                    <a:pt x="385049" y="350043"/>
                    <a:pt x="427832" y="350043"/>
                  </a:cubicBezTo>
                  <a:close/>
                  <a:moveTo>
                    <a:pt x="427831" y="0"/>
                  </a:moveTo>
                  <a:cubicBezTo>
                    <a:pt x="513753" y="0"/>
                    <a:pt x="583406" y="69653"/>
                    <a:pt x="583406" y="155575"/>
                  </a:cubicBezTo>
                  <a:cubicBezTo>
                    <a:pt x="583406" y="241496"/>
                    <a:pt x="513753" y="311150"/>
                    <a:pt x="427831" y="311150"/>
                  </a:cubicBezTo>
                  <a:cubicBezTo>
                    <a:pt x="341910" y="311150"/>
                    <a:pt x="272256" y="241496"/>
                    <a:pt x="272256" y="155575"/>
                  </a:cubicBezTo>
                  <a:cubicBezTo>
                    <a:pt x="272256" y="69653"/>
                    <a:pt x="341910" y="0"/>
                    <a:pt x="427831" y="0"/>
                  </a:cubicBezTo>
                  <a:close/>
                </a:path>
              </a:pathLst>
            </a:custGeom>
            <a:solidFill>
              <a:srgbClr val="296DC0"/>
            </a:solidFill>
            <a:ln w="15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pic>
          <p:nvPicPr>
            <p:cNvPr id="6" name="Grafik 5" descr="Monitor mit einfarbiger Füllung">
              <a:extLst>
                <a:ext uri="{FF2B5EF4-FFF2-40B4-BE49-F238E27FC236}">
                  <a16:creationId xmlns:a16="http://schemas.microsoft.com/office/drawing/2014/main" id="{C7BC9C09-20CD-287C-2C5A-E6E64314D0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9566" y="1405701"/>
              <a:ext cx="914400" cy="914400"/>
            </a:xfrm>
            <a:prstGeom prst="rect">
              <a:avLst/>
            </a:prstGeom>
          </p:spPr>
        </p:pic>
        <p:sp>
          <p:nvSpPr>
            <p:cNvPr id="7" name="TextBox 27">
              <a:extLst>
                <a:ext uri="{FF2B5EF4-FFF2-40B4-BE49-F238E27FC236}">
                  <a16:creationId xmlns:a16="http://schemas.microsoft.com/office/drawing/2014/main" id="{1BC1A313-EFB0-7BD3-BCEE-35C23C5B095A}"/>
                </a:ext>
              </a:extLst>
            </p:cNvPr>
            <p:cNvSpPr txBox="1"/>
            <p:nvPr/>
          </p:nvSpPr>
          <p:spPr>
            <a:xfrm>
              <a:off x="399958" y="1628917"/>
              <a:ext cx="650315" cy="370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b="1" dirty="0">
                  <a:solidFill>
                    <a:srgbClr val="00437A"/>
                  </a:solidFill>
                </a:rPr>
                <a:t>RKD</a:t>
              </a:r>
            </a:p>
          </p:txBody>
        </p:sp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6D1C845B-BD6A-EB3D-2C94-E08A9863E218}"/>
                </a:ext>
              </a:extLst>
            </p:cNvPr>
            <p:cNvGrpSpPr/>
            <p:nvPr/>
          </p:nvGrpSpPr>
          <p:grpSpPr>
            <a:xfrm>
              <a:off x="2465383" y="1428810"/>
              <a:ext cx="1762425" cy="914400"/>
              <a:chOff x="921569" y="1239438"/>
              <a:chExt cx="1762425" cy="914400"/>
            </a:xfrm>
          </p:grpSpPr>
          <p:grpSp>
            <p:nvGrpSpPr>
              <p:cNvPr id="36" name="Gruppieren 35">
                <a:extLst>
                  <a:ext uri="{FF2B5EF4-FFF2-40B4-BE49-F238E27FC236}">
                    <a16:creationId xmlns:a16="http://schemas.microsoft.com/office/drawing/2014/main" id="{854AD69A-6E3F-ADCD-0E3F-E92AC983B3CB}"/>
                  </a:ext>
                </a:extLst>
              </p:cNvPr>
              <p:cNvGrpSpPr/>
              <p:nvPr/>
            </p:nvGrpSpPr>
            <p:grpSpPr>
              <a:xfrm>
                <a:off x="1345584" y="1239438"/>
                <a:ext cx="914400" cy="914400"/>
                <a:chOff x="1345584" y="1239438"/>
                <a:chExt cx="914400" cy="914400"/>
              </a:xfrm>
            </p:grpSpPr>
            <p:pic>
              <p:nvPicPr>
                <p:cNvPr id="38" name="Grafik 37" descr="Monitor mit einfarbiger Füllung">
                  <a:extLst>
                    <a:ext uri="{FF2B5EF4-FFF2-40B4-BE49-F238E27FC236}">
                      <a16:creationId xmlns:a16="http://schemas.microsoft.com/office/drawing/2014/main" id="{9DD10D44-3652-D6B5-956D-626C73B2D8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45584" y="1239438"/>
                  <a:ext cx="914400" cy="914400"/>
                </a:xfrm>
                <a:prstGeom prst="rect">
                  <a:avLst/>
                </a:prstGeom>
              </p:spPr>
            </p:pic>
            <p:pic>
              <p:nvPicPr>
                <p:cNvPr id="39" name="Picture 2" descr="ChatGPT Logo - Chat gpt Icon on White Background 21059827 Vector Art at ...">
                  <a:extLst>
                    <a:ext uri="{FF2B5EF4-FFF2-40B4-BE49-F238E27FC236}">
                      <a16:creationId xmlns:a16="http://schemas.microsoft.com/office/drawing/2014/main" id="{07DBE67A-B050-8C18-D34D-76A6C2B96E5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2452" t="12117" r="12825" b="12073"/>
                <a:stretch/>
              </p:blipFill>
              <p:spPr bwMode="auto">
                <a:xfrm>
                  <a:off x="1717570" y="1474950"/>
                  <a:ext cx="170426" cy="17290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7" name="TextBox 27">
                <a:extLst>
                  <a:ext uri="{FF2B5EF4-FFF2-40B4-BE49-F238E27FC236}">
                    <a16:creationId xmlns:a16="http://schemas.microsoft.com/office/drawing/2014/main" id="{A227DBE3-0DB1-3689-ED47-9F3409A76D1B}"/>
                  </a:ext>
                </a:extLst>
              </p:cNvPr>
              <p:cNvSpPr txBox="1"/>
              <p:nvPr/>
            </p:nvSpPr>
            <p:spPr>
              <a:xfrm>
                <a:off x="921569" y="1556427"/>
                <a:ext cx="1762425" cy="347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00" b="1" dirty="0">
                    <a:solidFill>
                      <a:srgbClr val="00437A"/>
                    </a:solidFill>
                  </a:rPr>
                  <a:t>ChatGPT</a:t>
                </a:r>
              </a:p>
            </p:txBody>
          </p:sp>
        </p:grpSp>
        <p:sp>
          <p:nvSpPr>
            <p:cNvPr id="9" name="TextBox 27">
              <a:extLst>
                <a:ext uri="{FF2B5EF4-FFF2-40B4-BE49-F238E27FC236}">
                  <a16:creationId xmlns:a16="http://schemas.microsoft.com/office/drawing/2014/main" id="{20B69D7A-B90E-EACB-41DA-D0A1F015A5E4}"/>
                </a:ext>
              </a:extLst>
            </p:cNvPr>
            <p:cNvSpPr txBox="1"/>
            <p:nvPr/>
          </p:nvSpPr>
          <p:spPr>
            <a:xfrm>
              <a:off x="1016183" y="1322708"/>
              <a:ext cx="688099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500" dirty="0">
                  <a:solidFill>
                    <a:srgbClr val="00437A"/>
                  </a:solidFill>
                </a:rPr>
                <a:t>Q1</a:t>
              </a:r>
            </a:p>
          </p:txBody>
        </p:sp>
        <p:sp>
          <p:nvSpPr>
            <p:cNvPr id="10" name="TextBox 27">
              <a:extLst>
                <a:ext uri="{FF2B5EF4-FFF2-40B4-BE49-F238E27FC236}">
                  <a16:creationId xmlns:a16="http://schemas.microsoft.com/office/drawing/2014/main" id="{45BB9852-BCE7-1C03-3F2C-18BA374AAFB0}"/>
                </a:ext>
              </a:extLst>
            </p:cNvPr>
            <p:cNvSpPr txBox="1"/>
            <p:nvPr/>
          </p:nvSpPr>
          <p:spPr>
            <a:xfrm>
              <a:off x="2340263" y="1322708"/>
              <a:ext cx="688099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500" dirty="0">
                  <a:solidFill>
                    <a:srgbClr val="00437A"/>
                  </a:solidFill>
                </a:rPr>
                <a:t>A1</a:t>
              </a:r>
            </a:p>
          </p:txBody>
        </p:sp>
        <p:sp>
          <p:nvSpPr>
            <p:cNvPr id="11" name="TextBox 27">
              <a:extLst>
                <a:ext uri="{FF2B5EF4-FFF2-40B4-BE49-F238E27FC236}">
                  <a16:creationId xmlns:a16="http://schemas.microsoft.com/office/drawing/2014/main" id="{30911CA2-244B-7F9C-C401-C26E56D79CC5}"/>
                </a:ext>
              </a:extLst>
            </p:cNvPr>
            <p:cNvSpPr txBox="1"/>
            <p:nvPr/>
          </p:nvSpPr>
          <p:spPr>
            <a:xfrm>
              <a:off x="1016183" y="1721050"/>
              <a:ext cx="688099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500" dirty="0">
                  <a:solidFill>
                    <a:srgbClr val="00437A"/>
                  </a:solidFill>
                </a:rPr>
                <a:t>Q2</a:t>
              </a:r>
            </a:p>
          </p:txBody>
        </p:sp>
        <p:sp>
          <p:nvSpPr>
            <p:cNvPr id="12" name="TextBox 27">
              <a:extLst>
                <a:ext uri="{FF2B5EF4-FFF2-40B4-BE49-F238E27FC236}">
                  <a16:creationId xmlns:a16="http://schemas.microsoft.com/office/drawing/2014/main" id="{35E24E22-8F95-453F-6890-B7C2878E2A7F}"/>
                </a:ext>
              </a:extLst>
            </p:cNvPr>
            <p:cNvSpPr txBox="1"/>
            <p:nvPr/>
          </p:nvSpPr>
          <p:spPr>
            <a:xfrm>
              <a:off x="2340263" y="1721050"/>
              <a:ext cx="688099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500" dirty="0">
                  <a:solidFill>
                    <a:srgbClr val="00437A"/>
                  </a:solidFill>
                </a:rPr>
                <a:t>A2</a:t>
              </a:r>
            </a:p>
          </p:txBody>
        </p:sp>
        <p:sp>
          <p:nvSpPr>
            <p:cNvPr id="13" name="Freeform: Shape 46">
              <a:extLst>
                <a:ext uri="{FF2B5EF4-FFF2-40B4-BE49-F238E27FC236}">
                  <a16:creationId xmlns:a16="http://schemas.microsoft.com/office/drawing/2014/main" id="{A7750CEE-AD51-E401-AC18-471C786D7F50}"/>
                </a:ext>
              </a:extLst>
            </p:cNvPr>
            <p:cNvSpPr/>
            <p:nvPr/>
          </p:nvSpPr>
          <p:spPr>
            <a:xfrm>
              <a:off x="1391091" y="2647769"/>
              <a:ext cx="513284" cy="1049898"/>
            </a:xfrm>
            <a:custGeom>
              <a:avLst/>
              <a:gdLst>
                <a:gd name="connsiteX0" fmla="*/ 427832 w 855663"/>
                <a:gd name="connsiteY0" fmla="*/ 350043 h 1750218"/>
                <a:gd name="connsiteX1" fmla="*/ 556181 w 855663"/>
                <a:gd name="connsiteY1" fmla="*/ 365601 h 1750218"/>
                <a:gd name="connsiteX2" fmla="*/ 719535 w 855663"/>
                <a:gd name="connsiteY2" fmla="*/ 451168 h 1750218"/>
                <a:gd name="connsiteX3" fmla="*/ 742872 w 855663"/>
                <a:gd name="connsiteY3" fmla="*/ 493950 h 1750218"/>
                <a:gd name="connsiteX4" fmla="*/ 851774 w 855663"/>
                <a:gd name="connsiteY4" fmla="*/ 956786 h 1750218"/>
                <a:gd name="connsiteX5" fmla="*/ 855663 w 855663"/>
                <a:gd name="connsiteY5" fmla="*/ 976232 h 1750218"/>
                <a:gd name="connsiteX6" fmla="*/ 777876 w 855663"/>
                <a:gd name="connsiteY6" fmla="*/ 1054020 h 1750218"/>
                <a:gd name="connsiteX7" fmla="*/ 703977 w 855663"/>
                <a:gd name="connsiteY7" fmla="*/ 995680 h 1750218"/>
                <a:gd name="connsiteX8" fmla="*/ 622301 w 855663"/>
                <a:gd name="connsiteY8" fmla="*/ 657304 h 1750218"/>
                <a:gd name="connsiteX9" fmla="*/ 622301 w 855663"/>
                <a:gd name="connsiteY9" fmla="*/ 1750218 h 1750218"/>
                <a:gd name="connsiteX10" fmla="*/ 466726 w 855663"/>
                <a:gd name="connsiteY10" fmla="*/ 1750218 h 1750218"/>
                <a:gd name="connsiteX11" fmla="*/ 466726 w 855663"/>
                <a:gd name="connsiteY11" fmla="*/ 1050131 h 1750218"/>
                <a:gd name="connsiteX12" fmla="*/ 388938 w 855663"/>
                <a:gd name="connsiteY12" fmla="*/ 1050131 h 1750218"/>
                <a:gd name="connsiteX13" fmla="*/ 388938 w 855663"/>
                <a:gd name="connsiteY13" fmla="*/ 1750218 h 1750218"/>
                <a:gd name="connsiteX14" fmla="*/ 233363 w 855663"/>
                <a:gd name="connsiteY14" fmla="*/ 1750218 h 1750218"/>
                <a:gd name="connsiteX15" fmla="*/ 233363 w 855663"/>
                <a:gd name="connsiteY15" fmla="*/ 661193 h 1750218"/>
                <a:gd name="connsiteX16" fmla="*/ 151686 w 855663"/>
                <a:gd name="connsiteY16" fmla="*/ 999569 h 1750218"/>
                <a:gd name="connsiteX17" fmla="*/ 77788 w 855663"/>
                <a:gd name="connsiteY17" fmla="*/ 1057910 h 1750218"/>
                <a:gd name="connsiteX18" fmla="*/ 0 w 855663"/>
                <a:gd name="connsiteY18" fmla="*/ 980123 h 1750218"/>
                <a:gd name="connsiteX19" fmla="*/ 3889 w 855663"/>
                <a:gd name="connsiteY19" fmla="*/ 960675 h 1750218"/>
                <a:gd name="connsiteX20" fmla="*/ 112792 w 855663"/>
                <a:gd name="connsiteY20" fmla="*/ 497840 h 1750218"/>
                <a:gd name="connsiteX21" fmla="*/ 136129 w 855663"/>
                <a:gd name="connsiteY21" fmla="*/ 455057 h 1750218"/>
                <a:gd name="connsiteX22" fmla="*/ 299482 w 855663"/>
                <a:gd name="connsiteY22" fmla="*/ 369490 h 1750218"/>
                <a:gd name="connsiteX23" fmla="*/ 427832 w 855663"/>
                <a:gd name="connsiteY23" fmla="*/ 350043 h 1750218"/>
                <a:gd name="connsiteX24" fmla="*/ 427831 w 855663"/>
                <a:gd name="connsiteY24" fmla="*/ 0 h 1750218"/>
                <a:gd name="connsiteX25" fmla="*/ 583406 w 855663"/>
                <a:gd name="connsiteY25" fmla="*/ 155575 h 1750218"/>
                <a:gd name="connsiteX26" fmla="*/ 427831 w 855663"/>
                <a:gd name="connsiteY26" fmla="*/ 311150 h 1750218"/>
                <a:gd name="connsiteX27" fmla="*/ 272256 w 855663"/>
                <a:gd name="connsiteY27" fmla="*/ 155575 h 1750218"/>
                <a:gd name="connsiteX28" fmla="*/ 427831 w 855663"/>
                <a:gd name="connsiteY28" fmla="*/ 0 h 175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55663" h="1750218">
                  <a:moveTo>
                    <a:pt x="427832" y="350043"/>
                  </a:moveTo>
                  <a:cubicBezTo>
                    <a:pt x="470615" y="350043"/>
                    <a:pt x="513398" y="357821"/>
                    <a:pt x="556181" y="365601"/>
                  </a:cubicBezTo>
                  <a:cubicBezTo>
                    <a:pt x="618412" y="385047"/>
                    <a:pt x="672862" y="412273"/>
                    <a:pt x="719535" y="451168"/>
                  </a:cubicBezTo>
                  <a:cubicBezTo>
                    <a:pt x="731203" y="462835"/>
                    <a:pt x="738983" y="478392"/>
                    <a:pt x="742872" y="493950"/>
                  </a:cubicBezTo>
                  <a:lnTo>
                    <a:pt x="851774" y="956786"/>
                  </a:lnTo>
                  <a:cubicBezTo>
                    <a:pt x="851774" y="960675"/>
                    <a:pt x="855663" y="968454"/>
                    <a:pt x="855663" y="976232"/>
                  </a:cubicBezTo>
                  <a:cubicBezTo>
                    <a:pt x="855663" y="1019016"/>
                    <a:pt x="820659" y="1054020"/>
                    <a:pt x="777876" y="1054020"/>
                  </a:cubicBezTo>
                  <a:cubicBezTo>
                    <a:pt x="742872" y="1054020"/>
                    <a:pt x="711757" y="1026795"/>
                    <a:pt x="703977" y="995680"/>
                  </a:cubicBezTo>
                  <a:lnTo>
                    <a:pt x="622301" y="657304"/>
                  </a:lnTo>
                  <a:lnTo>
                    <a:pt x="622301" y="1750218"/>
                  </a:lnTo>
                  <a:lnTo>
                    <a:pt x="466726" y="1750218"/>
                  </a:lnTo>
                  <a:lnTo>
                    <a:pt x="466726" y="1050131"/>
                  </a:lnTo>
                  <a:lnTo>
                    <a:pt x="388938" y="1050131"/>
                  </a:lnTo>
                  <a:lnTo>
                    <a:pt x="388938" y="1750218"/>
                  </a:lnTo>
                  <a:lnTo>
                    <a:pt x="233363" y="1750218"/>
                  </a:lnTo>
                  <a:lnTo>
                    <a:pt x="233363" y="661193"/>
                  </a:lnTo>
                  <a:lnTo>
                    <a:pt x="151686" y="999569"/>
                  </a:lnTo>
                  <a:cubicBezTo>
                    <a:pt x="143907" y="1030684"/>
                    <a:pt x="112792" y="1057910"/>
                    <a:pt x="77788" y="1057910"/>
                  </a:cubicBezTo>
                  <a:cubicBezTo>
                    <a:pt x="35004" y="1057910"/>
                    <a:pt x="0" y="1022905"/>
                    <a:pt x="0" y="980123"/>
                  </a:cubicBezTo>
                  <a:cubicBezTo>
                    <a:pt x="0" y="972343"/>
                    <a:pt x="3889" y="964564"/>
                    <a:pt x="3889" y="960675"/>
                  </a:cubicBezTo>
                  <a:lnTo>
                    <a:pt x="112792" y="497840"/>
                  </a:lnTo>
                  <a:cubicBezTo>
                    <a:pt x="116682" y="482281"/>
                    <a:pt x="124460" y="466725"/>
                    <a:pt x="136129" y="455057"/>
                  </a:cubicBezTo>
                  <a:cubicBezTo>
                    <a:pt x="182801" y="416162"/>
                    <a:pt x="237252" y="385047"/>
                    <a:pt x="299482" y="369490"/>
                  </a:cubicBezTo>
                  <a:cubicBezTo>
                    <a:pt x="342265" y="357821"/>
                    <a:pt x="385049" y="350043"/>
                    <a:pt x="427832" y="350043"/>
                  </a:cubicBezTo>
                  <a:close/>
                  <a:moveTo>
                    <a:pt x="427831" y="0"/>
                  </a:moveTo>
                  <a:cubicBezTo>
                    <a:pt x="513753" y="0"/>
                    <a:pt x="583406" y="69653"/>
                    <a:pt x="583406" y="155575"/>
                  </a:cubicBezTo>
                  <a:cubicBezTo>
                    <a:pt x="583406" y="241496"/>
                    <a:pt x="513753" y="311150"/>
                    <a:pt x="427831" y="311150"/>
                  </a:cubicBezTo>
                  <a:cubicBezTo>
                    <a:pt x="341910" y="311150"/>
                    <a:pt x="272256" y="241496"/>
                    <a:pt x="272256" y="155575"/>
                  </a:cubicBezTo>
                  <a:cubicBezTo>
                    <a:pt x="272256" y="69653"/>
                    <a:pt x="341910" y="0"/>
                    <a:pt x="427831" y="0"/>
                  </a:cubicBezTo>
                  <a:close/>
                </a:path>
              </a:pathLst>
            </a:custGeom>
            <a:solidFill>
              <a:srgbClr val="296DC0"/>
            </a:solidFill>
            <a:ln w="15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: Shape 46">
              <a:extLst>
                <a:ext uri="{FF2B5EF4-FFF2-40B4-BE49-F238E27FC236}">
                  <a16:creationId xmlns:a16="http://schemas.microsoft.com/office/drawing/2014/main" id="{490A0ED0-F415-0217-E68D-74ED88651DB4}"/>
                </a:ext>
              </a:extLst>
            </p:cNvPr>
            <p:cNvSpPr/>
            <p:nvPr/>
          </p:nvSpPr>
          <p:spPr>
            <a:xfrm>
              <a:off x="1906635" y="2647769"/>
              <a:ext cx="513284" cy="1049898"/>
            </a:xfrm>
            <a:custGeom>
              <a:avLst/>
              <a:gdLst>
                <a:gd name="connsiteX0" fmla="*/ 427832 w 855663"/>
                <a:gd name="connsiteY0" fmla="*/ 350043 h 1750218"/>
                <a:gd name="connsiteX1" fmla="*/ 556181 w 855663"/>
                <a:gd name="connsiteY1" fmla="*/ 365601 h 1750218"/>
                <a:gd name="connsiteX2" fmla="*/ 719535 w 855663"/>
                <a:gd name="connsiteY2" fmla="*/ 451168 h 1750218"/>
                <a:gd name="connsiteX3" fmla="*/ 742872 w 855663"/>
                <a:gd name="connsiteY3" fmla="*/ 493950 h 1750218"/>
                <a:gd name="connsiteX4" fmla="*/ 851774 w 855663"/>
                <a:gd name="connsiteY4" fmla="*/ 956786 h 1750218"/>
                <a:gd name="connsiteX5" fmla="*/ 855663 w 855663"/>
                <a:gd name="connsiteY5" fmla="*/ 976232 h 1750218"/>
                <a:gd name="connsiteX6" fmla="*/ 777876 w 855663"/>
                <a:gd name="connsiteY6" fmla="*/ 1054020 h 1750218"/>
                <a:gd name="connsiteX7" fmla="*/ 703977 w 855663"/>
                <a:gd name="connsiteY7" fmla="*/ 995680 h 1750218"/>
                <a:gd name="connsiteX8" fmla="*/ 622301 w 855663"/>
                <a:gd name="connsiteY8" fmla="*/ 657304 h 1750218"/>
                <a:gd name="connsiteX9" fmla="*/ 622301 w 855663"/>
                <a:gd name="connsiteY9" fmla="*/ 1750218 h 1750218"/>
                <a:gd name="connsiteX10" fmla="*/ 466726 w 855663"/>
                <a:gd name="connsiteY10" fmla="*/ 1750218 h 1750218"/>
                <a:gd name="connsiteX11" fmla="*/ 466726 w 855663"/>
                <a:gd name="connsiteY11" fmla="*/ 1050131 h 1750218"/>
                <a:gd name="connsiteX12" fmla="*/ 388938 w 855663"/>
                <a:gd name="connsiteY12" fmla="*/ 1050131 h 1750218"/>
                <a:gd name="connsiteX13" fmla="*/ 388938 w 855663"/>
                <a:gd name="connsiteY13" fmla="*/ 1750218 h 1750218"/>
                <a:gd name="connsiteX14" fmla="*/ 233363 w 855663"/>
                <a:gd name="connsiteY14" fmla="*/ 1750218 h 1750218"/>
                <a:gd name="connsiteX15" fmla="*/ 233363 w 855663"/>
                <a:gd name="connsiteY15" fmla="*/ 661193 h 1750218"/>
                <a:gd name="connsiteX16" fmla="*/ 151686 w 855663"/>
                <a:gd name="connsiteY16" fmla="*/ 999569 h 1750218"/>
                <a:gd name="connsiteX17" fmla="*/ 77788 w 855663"/>
                <a:gd name="connsiteY17" fmla="*/ 1057910 h 1750218"/>
                <a:gd name="connsiteX18" fmla="*/ 0 w 855663"/>
                <a:gd name="connsiteY18" fmla="*/ 980123 h 1750218"/>
                <a:gd name="connsiteX19" fmla="*/ 3889 w 855663"/>
                <a:gd name="connsiteY19" fmla="*/ 960675 h 1750218"/>
                <a:gd name="connsiteX20" fmla="*/ 112792 w 855663"/>
                <a:gd name="connsiteY20" fmla="*/ 497840 h 1750218"/>
                <a:gd name="connsiteX21" fmla="*/ 136129 w 855663"/>
                <a:gd name="connsiteY21" fmla="*/ 455057 h 1750218"/>
                <a:gd name="connsiteX22" fmla="*/ 299482 w 855663"/>
                <a:gd name="connsiteY22" fmla="*/ 369490 h 1750218"/>
                <a:gd name="connsiteX23" fmla="*/ 427832 w 855663"/>
                <a:gd name="connsiteY23" fmla="*/ 350043 h 1750218"/>
                <a:gd name="connsiteX24" fmla="*/ 427831 w 855663"/>
                <a:gd name="connsiteY24" fmla="*/ 0 h 1750218"/>
                <a:gd name="connsiteX25" fmla="*/ 583406 w 855663"/>
                <a:gd name="connsiteY25" fmla="*/ 155575 h 1750218"/>
                <a:gd name="connsiteX26" fmla="*/ 427831 w 855663"/>
                <a:gd name="connsiteY26" fmla="*/ 311150 h 1750218"/>
                <a:gd name="connsiteX27" fmla="*/ 272256 w 855663"/>
                <a:gd name="connsiteY27" fmla="*/ 155575 h 1750218"/>
                <a:gd name="connsiteX28" fmla="*/ 427831 w 855663"/>
                <a:gd name="connsiteY28" fmla="*/ 0 h 175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55663" h="1750218">
                  <a:moveTo>
                    <a:pt x="427832" y="350043"/>
                  </a:moveTo>
                  <a:cubicBezTo>
                    <a:pt x="470615" y="350043"/>
                    <a:pt x="513398" y="357821"/>
                    <a:pt x="556181" y="365601"/>
                  </a:cubicBezTo>
                  <a:cubicBezTo>
                    <a:pt x="618412" y="385047"/>
                    <a:pt x="672862" y="412273"/>
                    <a:pt x="719535" y="451168"/>
                  </a:cubicBezTo>
                  <a:cubicBezTo>
                    <a:pt x="731203" y="462835"/>
                    <a:pt x="738983" y="478392"/>
                    <a:pt x="742872" y="493950"/>
                  </a:cubicBezTo>
                  <a:lnTo>
                    <a:pt x="851774" y="956786"/>
                  </a:lnTo>
                  <a:cubicBezTo>
                    <a:pt x="851774" y="960675"/>
                    <a:pt x="855663" y="968454"/>
                    <a:pt x="855663" y="976232"/>
                  </a:cubicBezTo>
                  <a:cubicBezTo>
                    <a:pt x="855663" y="1019016"/>
                    <a:pt x="820659" y="1054020"/>
                    <a:pt x="777876" y="1054020"/>
                  </a:cubicBezTo>
                  <a:cubicBezTo>
                    <a:pt x="742872" y="1054020"/>
                    <a:pt x="711757" y="1026795"/>
                    <a:pt x="703977" y="995680"/>
                  </a:cubicBezTo>
                  <a:lnTo>
                    <a:pt x="622301" y="657304"/>
                  </a:lnTo>
                  <a:lnTo>
                    <a:pt x="622301" y="1750218"/>
                  </a:lnTo>
                  <a:lnTo>
                    <a:pt x="466726" y="1750218"/>
                  </a:lnTo>
                  <a:lnTo>
                    <a:pt x="466726" y="1050131"/>
                  </a:lnTo>
                  <a:lnTo>
                    <a:pt x="388938" y="1050131"/>
                  </a:lnTo>
                  <a:lnTo>
                    <a:pt x="388938" y="1750218"/>
                  </a:lnTo>
                  <a:lnTo>
                    <a:pt x="233363" y="1750218"/>
                  </a:lnTo>
                  <a:lnTo>
                    <a:pt x="233363" y="661193"/>
                  </a:lnTo>
                  <a:lnTo>
                    <a:pt x="151686" y="999569"/>
                  </a:lnTo>
                  <a:cubicBezTo>
                    <a:pt x="143907" y="1030684"/>
                    <a:pt x="112792" y="1057910"/>
                    <a:pt x="77788" y="1057910"/>
                  </a:cubicBezTo>
                  <a:cubicBezTo>
                    <a:pt x="35004" y="1057910"/>
                    <a:pt x="0" y="1022905"/>
                    <a:pt x="0" y="980123"/>
                  </a:cubicBezTo>
                  <a:cubicBezTo>
                    <a:pt x="0" y="972343"/>
                    <a:pt x="3889" y="964564"/>
                    <a:pt x="3889" y="960675"/>
                  </a:cubicBezTo>
                  <a:lnTo>
                    <a:pt x="112792" y="497840"/>
                  </a:lnTo>
                  <a:cubicBezTo>
                    <a:pt x="116682" y="482281"/>
                    <a:pt x="124460" y="466725"/>
                    <a:pt x="136129" y="455057"/>
                  </a:cubicBezTo>
                  <a:cubicBezTo>
                    <a:pt x="182801" y="416162"/>
                    <a:pt x="237252" y="385047"/>
                    <a:pt x="299482" y="369490"/>
                  </a:cubicBezTo>
                  <a:cubicBezTo>
                    <a:pt x="342265" y="357821"/>
                    <a:pt x="385049" y="350043"/>
                    <a:pt x="427832" y="350043"/>
                  </a:cubicBezTo>
                  <a:close/>
                  <a:moveTo>
                    <a:pt x="427831" y="0"/>
                  </a:moveTo>
                  <a:cubicBezTo>
                    <a:pt x="513753" y="0"/>
                    <a:pt x="583406" y="69653"/>
                    <a:pt x="583406" y="155575"/>
                  </a:cubicBezTo>
                  <a:cubicBezTo>
                    <a:pt x="583406" y="241496"/>
                    <a:pt x="513753" y="311150"/>
                    <a:pt x="427831" y="311150"/>
                  </a:cubicBezTo>
                  <a:cubicBezTo>
                    <a:pt x="341910" y="311150"/>
                    <a:pt x="272256" y="241496"/>
                    <a:pt x="272256" y="155575"/>
                  </a:cubicBezTo>
                  <a:cubicBezTo>
                    <a:pt x="272256" y="69653"/>
                    <a:pt x="341910" y="0"/>
                    <a:pt x="427831" y="0"/>
                  </a:cubicBezTo>
                  <a:close/>
                </a:path>
              </a:pathLst>
            </a:custGeom>
            <a:solidFill>
              <a:srgbClr val="65AA00"/>
            </a:solidFill>
            <a:ln w="15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Freeform: Shape 46">
              <a:extLst>
                <a:ext uri="{FF2B5EF4-FFF2-40B4-BE49-F238E27FC236}">
                  <a16:creationId xmlns:a16="http://schemas.microsoft.com/office/drawing/2014/main" id="{4CA5F5C3-3535-D856-3DF2-7994E6AB5310}"/>
                </a:ext>
              </a:extLst>
            </p:cNvPr>
            <p:cNvSpPr/>
            <p:nvPr/>
          </p:nvSpPr>
          <p:spPr>
            <a:xfrm>
              <a:off x="2153008" y="2647769"/>
              <a:ext cx="513284" cy="1049898"/>
            </a:xfrm>
            <a:custGeom>
              <a:avLst/>
              <a:gdLst>
                <a:gd name="connsiteX0" fmla="*/ 427832 w 855663"/>
                <a:gd name="connsiteY0" fmla="*/ 350043 h 1750218"/>
                <a:gd name="connsiteX1" fmla="*/ 556181 w 855663"/>
                <a:gd name="connsiteY1" fmla="*/ 365601 h 1750218"/>
                <a:gd name="connsiteX2" fmla="*/ 719535 w 855663"/>
                <a:gd name="connsiteY2" fmla="*/ 451168 h 1750218"/>
                <a:gd name="connsiteX3" fmla="*/ 742872 w 855663"/>
                <a:gd name="connsiteY3" fmla="*/ 493950 h 1750218"/>
                <a:gd name="connsiteX4" fmla="*/ 851774 w 855663"/>
                <a:gd name="connsiteY4" fmla="*/ 956786 h 1750218"/>
                <a:gd name="connsiteX5" fmla="*/ 855663 w 855663"/>
                <a:gd name="connsiteY5" fmla="*/ 976232 h 1750218"/>
                <a:gd name="connsiteX6" fmla="*/ 777876 w 855663"/>
                <a:gd name="connsiteY6" fmla="*/ 1054020 h 1750218"/>
                <a:gd name="connsiteX7" fmla="*/ 703977 w 855663"/>
                <a:gd name="connsiteY7" fmla="*/ 995680 h 1750218"/>
                <a:gd name="connsiteX8" fmla="*/ 622301 w 855663"/>
                <a:gd name="connsiteY8" fmla="*/ 657304 h 1750218"/>
                <a:gd name="connsiteX9" fmla="*/ 622301 w 855663"/>
                <a:gd name="connsiteY9" fmla="*/ 1750218 h 1750218"/>
                <a:gd name="connsiteX10" fmla="*/ 466726 w 855663"/>
                <a:gd name="connsiteY10" fmla="*/ 1750218 h 1750218"/>
                <a:gd name="connsiteX11" fmla="*/ 466726 w 855663"/>
                <a:gd name="connsiteY11" fmla="*/ 1050131 h 1750218"/>
                <a:gd name="connsiteX12" fmla="*/ 388938 w 855663"/>
                <a:gd name="connsiteY12" fmla="*/ 1050131 h 1750218"/>
                <a:gd name="connsiteX13" fmla="*/ 388938 w 855663"/>
                <a:gd name="connsiteY13" fmla="*/ 1750218 h 1750218"/>
                <a:gd name="connsiteX14" fmla="*/ 233363 w 855663"/>
                <a:gd name="connsiteY14" fmla="*/ 1750218 h 1750218"/>
                <a:gd name="connsiteX15" fmla="*/ 233363 w 855663"/>
                <a:gd name="connsiteY15" fmla="*/ 661193 h 1750218"/>
                <a:gd name="connsiteX16" fmla="*/ 151686 w 855663"/>
                <a:gd name="connsiteY16" fmla="*/ 999569 h 1750218"/>
                <a:gd name="connsiteX17" fmla="*/ 77788 w 855663"/>
                <a:gd name="connsiteY17" fmla="*/ 1057910 h 1750218"/>
                <a:gd name="connsiteX18" fmla="*/ 0 w 855663"/>
                <a:gd name="connsiteY18" fmla="*/ 980123 h 1750218"/>
                <a:gd name="connsiteX19" fmla="*/ 3889 w 855663"/>
                <a:gd name="connsiteY19" fmla="*/ 960675 h 1750218"/>
                <a:gd name="connsiteX20" fmla="*/ 112792 w 855663"/>
                <a:gd name="connsiteY20" fmla="*/ 497840 h 1750218"/>
                <a:gd name="connsiteX21" fmla="*/ 136129 w 855663"/>
                <a:gd name="connsiteY21" fmla="*/ 455057 h 1750218"/>
                <a:gd name="connsiteX22" fmla="*/ 299482 w 855663"/>
                <a:gd name="connsiteY22" fmla="*/ 369490 h 1750218"/>
                <a:gd name="connsiteX23" fmla="*/ 427832 w 855663"/>
                <a:gd name="connsiteY23" fmla="*/ 350043 h 1750218"/>
                <a:gd name="connsiteX24" fmla="*/ 427831 w 855663"/>
                <a:gd name="connsiteY24" fmla="*/ 0 h 1750218"/>
                <a:gd name="connsiteX25" fmla="*/ 583406 w 855663"/>
                <a:gd name="connsiteY25" fmla="*/ 155575 h 1750218"/>
                <a:gd name="connsiteX26" fmla="*/ 427831 w 855663"/>
                <a:gd name="connsiteY26" fmla="*/ 311150 h 1750218"/>
                <a:gd name="connsiteX27" fmla="*/ 272256 w 855663"/>
                <a:gd name="connsiteY27" fmla="*/ 155575 h 1750218"/>
                <a:gd name="connsiteX28" fmla="*/ 427831 w 855663"/>
                <a:gd name="connsiteY28" fmla="*/ 0 h 175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55663" h="1750218">
                  <a:moveTo>
                    <a:pt x="427832" y="350043"/>
                  </a:moveTo>
                  <a:cubicBezTo>
                    <a:pt x="470615" y="350043"/>
                    <a:pt x="513398" y="357821"/>
                    <a:pt x="556181" y="365601"/>
                  </a:cubicBezTo>
                  <a:cubicBezTo>
                    <a:pt x="618412" y="385047"/>
                    <a:pt x="672862" y="412273"/>
                    <a:pt x="719535" y="451168"/>
                  </a:cubicBezTo>
                  <a:cubicBezTo>
                    <a:pt x="731203" y="462835"/>
                    <a:pt x="738983" y="478392"/>
                    <a:pt x="742872" y="493950"/>
                  </a:cubicBezTo>
                  <a:lnTo>
                    <a:pt x="851774" y="956786"/>
                  </a:lnTo>
                  <a:cubicBezTo>
                    <a:pt x="851774" y="960675"/>
                    <a:pt x="855663" y="968454"/>
                    <a:pt x="855663" y="976232"/>
                  </a:cubicBezTo>
                  <a:cubicBezTo>
                    <a:pt x="855663" y="1019016"/>
                    <a:pt x="820659" y="1054020"/>
                    <a:pt x="777876" y="1054020"/>
                  </a:cubicBezTo>
                  <a:cubicBezTo>
                    <a:pt x="742872" y="1054020"/>
                    <a:pt x="711757" y="1026795"/>
                    <a:pt x="703977" y="995680"/>
                  </a:cubicBezTo>
                  <a:lnTo>
                    <a:pt x="622301" y="657304"/>
                  </a:lnTo>
                  <a:lnTo>
                    <a:pt x="622301" y="1750218"/>
                  </a:lnTo>
                  <a:lnTo>
                    <a:pt x="466726" y="1750218"/>
                  </a:lnTo>
                  <a:lnTo>
                    <a:pt x="466726" y="1050131"/>
                  </a:lnTo>
                  <a:lnTo>
                    <a:pt x="388938" y="1050131"/>
                  </a:lnTo>
                  <a:lnTo>
                    <a:pt x="388938" y="1750218"/>
                  </a:lnTo>
                  <a:lnTo>
                    <a:pt x="233363" y="1750218"/>
                  </a:lnTo>
                  <a:lnTo>
                    <a:pt x="233363" y="661193"/>
                  </a:lnTo>
                  <a:lnTo>
                    <a:pt x="151686" y="999569"/>
                  </a:lnTo>
                  <a:cubicBezTo>
                    <a:pt x="143907" y="1030684"/>
                    <a:pt x="112792" y="1057910"/>
                    <a:pt x="77788" y="1057910"/>
                  </a:cubicBezTo>
                  <a:cubicBezTo>
                    <a:pt x="35004" y="1057910"/>
                    <a:pt x="0" y="1022905"/>
                    <a:pt x="0" y="980123"/>
                  </a:cubicBezTo>
                  <a:cubicBezTo>
                    <a:pt x="0" y="972343"/>
                    <a:pt x="3889" y="964564"/>
                    <a:pt x="3889" y="960675"/>
                  </a:cubicBezTo>
                  <a:lnTo>
                    <a:pt x="112792" y="497840"/>
                  </a:lnTo>
                  <a:cubicBezTo>
                    <a:pt x="116682" y="482281"/>
                    <a:pt x="124460" y="466725"/>
                    <a:pt x="136129" y="455057"/>
                  </a:cubicBezTo>
                  <a:cubicBezTo>
                    <a:pt x="182801" y="416162"/>
                    <a:pt x="237252" y="385047"/>
                    <a:pt x="299482" y="369490"/>
                  </a:cubicBezTo>
                  <a:cubicBezTo>
                    <a:pt x="342265" y="357821"/>
                    <a:pt x="385049" y="350043"/>
                    <a:pt x="427832" y="350043"/>
                  </a:cubicBezTo>
                  <a:close/>
                  <a:moveTo>
                    <a:pt x="427831" y="0"/>
                  </a:moveTo>
                  <a:cubicBezTo>
                    <a:pt x="513753" y="0"/>
                    <a:pt x="583406" y="69653"/>
                    <a:pt x="583406" y="155575"/>
                  </a:cubicBezTo>
                  <a:cubicBezTo>
                    <a:pt x="583406" y="241496"/>
                    <a:pt x="513753" y="311150"/>
                    <a:pt x="427831" y="311150"/>
                  </a:cubicBezTo>
                  <a:cubicBezTo>
                    <a:pt x="341910" y="311150"/>
                    <a:pt x="272256" y="241496"/>
                    <a:pt x="272256" y="155575"/>
                  </a:cubicBezTo>
                  <a:cubicBezTo>
                    <a:pt x="272256" y="69653"/>
                    <a:pt x="341910" y="0"/>
                    <a:pt x="427831" y="0"/>
                  </a:cubicBezTo>
                  <a:close/>
                </a:path>
              </a:pathLst>
            </a:custGeom>
            <a:solidFill>
              <a:srgbClr val="65AA00"/>
            </a:solidFill>
            <a:ln w="15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6" name="TextBox 21">
              <a:extLst>
                <a:ext uri="{FF2B5EF4-FFF2-40B4-BE49-F238E27FC236}">
                  <a16:creationId xmlns:a16="http://schemas.microsoft.com/office/drawing/2014/main" id="{7ABDE632-D8D0-8FDE-06D0-6438404C07B3}"/>
                </a:ext>
              </a:extLst>
            </p:cNvPr>
            <p:cNvSpPr txBox="1"/>
            <p:nvPr/>
          </p:nvSpPr>
          <p:spPr>
            <a:xfrm>
              <a:off x="935625" y="3683905"/>
              <a:ext cx="1127861" cy="416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>
                  <a:solidFill>
                    <a:srgbClr val="00437A"/>
                  </a:solidFill>
                </a:rPr>
                <a:t>experts</a:t>
              </a:r>
            </a:p>
          </p:txBody>
        </p:sp>
        <p:sp>
          <p:nvSpPr>
            <p:cNvPr id="17" name="TextBox 59">
              <a:extLst>
                <a:ext uri="{FF2B5EF4-FFF2-40B4-BE49-F238E27FC236}">
                  <a16:creationId xmlns:a16="http://schemas.microsoft.com/office/drawing/2014/main" id="{A291EE72-E82D-6A75-446A-982F4F1FAA5C}"/>
                </a:ext>
              </a:extLst>
            </p:cNvPr>
            <p:cNvSpPr txBox="1"/>
            <p:nvPr/>
          </p:nvSpPr>
          <p:spPr>
            <a:xfrm>
              <a:off x="1879303" y="3683905"/>
              <a:ext cx="876512" cy="416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>
                  <a:solidFill>
                    <a:srgbClr val="65AA00"/>
                  </a:solidFill>
                </a:rPr>
                <a:t>ePAGs</a:t>
              </a:r>
            </a:p>
          </p:txBody>
        </p:sp>
        <p:sp>
          <p:nvSpPr>
            <p:cNvPr id="18" name="TextBox 20">
              <a:extLst>
                <a:ext uri="{FF2B5EF4-FFF2-40B4-BE49-F238E27FC236}">
                  <a16:creationId xmlns:a16="http://schemas.microsoft.com/office/drawing/2014/main" id="{42D4DC09-E983-56FB-0F0C-25B83DF48F19}"/>
                </a:ext>
              </a:extLst>
            </p:cNvPr>
            <p:cNvSpPr txBox="1"/>
            <p:nvPr/>
          </p:nvSpPr>
          <p:spPr>
            <a:xfrm>
              <a:off x="285284" y="4232968"/>
              <a:ext cx="333909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00437A"/>
                  </a:solidFill>
                </a:rPr>
                <a:t>“Pretend you were a newly diagnosed patient”</a:t>
              </a:r>
            </a:p>
          </p:txBody>
        </p:sp>
        <p:sp>
          <p:nvSpPr>
            <p:cNvPr id="19" name="TextBox 29">
              <a:extLst>
                <a:ext uri="{FF2B5EF4-FFF2-40B4-BE49-F238E27FC236}">
                  <a16:creationId xmlns:a16="http://schemas.microsoft.com/office/drawing/2014/main" id="{2C75BA92-2FCF-FDF3-D6C1-219926812ECE}"/>
                </a:ext>
              </a:extLst>
            </p:cNvPr>
            <p:cNvSpPr txBox="1"/>
            <p:nvPr/>
          </p:nvSpPr>
          <p:spPr>
            <a:xfrm>
              <a:off x="735362" y="4935436"/>
              <a:ext cx="2438938" cy="416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296DC0"/>
                  </a:solidFill>
                </a:rPr>
                <a:t>“Chose any RKD”</a:t>
              </a:r>
            </a:p>
          </p:txBody>
        </p:sp>
        <p:sp>
          <p:nvSpPr>
            <p:cNvPr id="20" name="TextBox 30">
              <a:extLst>
                <a:ext uri="{FF2B5EF4-FFF2-40B4-BE49-F238E27FC236}">
                  <a16:creationId xmlns:a16="http://schemas.microsoft.com/office/drawing/2014/main" id="{A88CB6AC-46B4-D4B6-D4DE-0AA98A54097B}"/>
                </a:ext>
              </a:extLst>
            </p:cNvPr>
            <p:cNvSpPr txBox="1"/>
            <p:nvPr/>
          </p:nvSpPr>
          <p:spPr>
            <a:xfrm>
              <a:off x="-16420" y="5330126"/>
              <a:ext cx="394250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00437A"/>
                  </a:solidFill>
                </a:rPr>
                <a:t>“Copy &amp; paste structured patient questions (Q) into ChatGPT” </a:t>
              </a:r>
            </a:p>
          </p:txBody>
        </p:sp>
        <p:sp>
          <p:nvSpPr>
            <p:cNvPr id="21" name="TextBox 31">
              <a:extLst>
                <a:ext uri="{FF2B5EF4-FFF2-40B4-BE49-F238E27FC236}">
                  <a16:creationId xmlns:a16="http://schemas.microsoft.com/office/drawing/2014/main" id="{E2DCF36B-7250-06E3-B07B-90B779855229}"/>
                </a:ext>
              </a:extLst>
            </p:cNvPr>
            <p:cNvSpPr txBox="1"/>
            <p:nvPr/>
          </p:nvSpPr>
          <p:spPr>
            <a:xfrm>
              <a:off x="383653" y="6032593"/>
              <a:ext cx="314235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296DC0"/>
                  </a:solidFill>
                </a:rPr>
                <a:t>Score answers (A) for</a:t>
              </a:r>
              <a:br>
                <a:rPr lang="en-GB" sz="1200" b="1" dirty="0">
                  <a:solidFill>
                    <a:srgbClr val="296DC0"/>
                  </a:solidFill>
                </a:rPr>
              </a:br>
              <a:r>
                <a:rPr lang="en-GB" sz="1200" b="1" dirty="0">
                  <a:solidFill>
                    <a:srgbClr val="00437A"/>
                  </a:solidFill>
                </a:rPr>
                <a:t>correctness</a:t>
              </a:r>
              <a:r>
                <a:rPr lang="en-GB" sz="1200" b="1" dirty="0">
                  <a:solidFill>
                    <a:srgbClr val="296DC0"/>
                  </a:solidFill>
                </a:rPr>
                <a:t> &amp; </a:t>
              </a:r>
              <a:r>
                <a:rPr lang="en-GB" sz="1200" b="1" dirty="0">
                  <a:solidFill>
                    <a:srgbClr val="AA0065"/>
                  </a:solidFill>
                </a:rPr>
                <a:t>helpfulness</a:t>
              </a:r>
            </a:p>
          </p:txBody>
        </p:sp>
        <p:pic>
          <p:nvPicPr>
            <p:cNvPr id="22" name="Grafik 21" descr="Nieren mit einfarbiger Füllung">
              <a:extLst>
                <a:ext uri="{FF2B5EF4-FFF2-40B4-BE49-F238E27FC236}">
                  <a16:creationId xmlns:a16="http://schemas.microsoft.com/office/drawing/2014/main" id="{002C9AE8-A312-AAA7-AB45-C8133FED89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r="50771"/>
            <a:stretch/>
          </p:blipFill>
          <p:spPr>
            <a:xfrm>
              <a:off x="325931" y="1630431"/>
              <a:ext cx="195611" cy="360000"/>
            </a:xfrm>
            <a:prstGeom prst="rect">
              <a:avLst/>
            </a:prstGeom>
          </p:spPr>
        </p:pic>
        <p:sp>
          <p:nvSpPr>
            <p:cNvPr id="23" name="TextBox 59">
              <a:extLst>
                <a:ext uri="{FF2B5EF4-FFF2-40B4-BE49-F238E27FC236}">
                  <a16:creationId xmlns:a16="http://schemas.microsoft.com/office/drawing/2014/main" id="{B37438F7-56C7-1BDD-D29A-365C44442A77}"/>
                </a:ext>
              </a:extLst>
            </p:cNvPr>
            <p:cNvSpPr txBox="1"/>
            <p:nvPr/>
          </p:nvSpPr>
          <p:spPr>
            <a:xfrm>
              <a:off x="2419919" y="3205936"/>
              <a:ext cx="1733117" cy="602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rgbClr val="65AA00"/>
                  </a:solidFill>
                </a:rPr>
                <a:t>ePAGs</a:t>
              </a:r>
              <a:r>
                <a:rPr lang="en-GB" sz="1000" dirty="0">
                  <a:solidFill>
                    <a:srgbClr val="AA0065"/>
                  </a:solidFill>
                </a:rPr>
                <a:t> </a:t>
              </a:r>
              <a:r>
                <a:rPr lang="en-GB" sz="1000" dirty="0">
                  <a:solidFill>
                    <a:srgbClr val="00437A"/>
                  </a:solidFill>
                </a:rPr>
                <a:t>= patient advocacy groups</a:t>
              </a:r>
            </a:p>
          </p:txBody>
        </p:sp>
        <p:cxnSp>
          <p:nvCxnSpPr>
            <p:cNvPr id="29" name="Straight Arrow Connector 44">
              <a:extLst>
                <a:ext uri="{FF2B5EF4-FFF2-40B4-BE49-F238E27FC236}">
                  <a16:creationId xmlns:a16="http://schemas.microsoft.com/office/drawing/2014/main" id="{A237DBA2-B05E-3824-36C9-0907BC4A7E3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8815" y="1967473"/>
              <a:ext cx="885617" cy="312315"/>
            </a:xfrm>
            <a:prstGeom prst="straightConnector1">
              <a:avLst/>
            </a:prstGeom>
            <a:ln w="31750">
              <a:solidFill>
                <a:srgbClr val="00437A"/>
              </a:solidFill>
              <a:headEnd w="lg" len="med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46">
              <a:extLst>
                <a:ext uri="{FF2B5EF4-FFF2-40B4-BE49-F238E27FC236}">
                  <a16:creationId xmlns:a16="http://schemas.microsoft.com/office/drawing/2014/main" id="{DE717FCA-07C9-CBF1-1949-FA0C402C8A45}"/>
                </a:ext>
              </a:extLst>
            </p:cNvPr>
            <p:cNvCxnSpPr>
              <a:cxnSpLocks/>
            </p:cNvCxnSpPr>
            <p:nvPr/>
          </p:nvCxnSpPr>
          <p:spPr>
            <a:xfrm>
              <a:off x="1500551" y="2322194"/>
              <a:ext cx="1037850" cy="0"/>
            </a:xfrm>
            <a:prstGeom prst="straightConnector1">
              <a:avLst/>
            </a:prstGeom>
            <a:ln w="31750">
              <a:solidFill>
                <a:srgbClr val="296DC0"/>
              </a:solidFill>
              <a:headEnd w="lg" len="med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27">
              <a:extLst>
                <a:ext uri="{FF2B5EF4-FFF2-40B4-BE49-F238E27FC236}">
                  <a16:creationId xmlns:a16="http://schemas.microsoft.com/office/drawing/2014/main" id="{5D3B4492-E56A-6B80-251C-C43000BE3A0D}"/>
                </a:ext>
              </a:extLst>
            </p:cNvPr>
            <p:cNvSpPr txBox="1"/>
            <p:nvPr/>
          </p:nvSpPr>
          <p:spPr>
            <a:xfrm>
              <a:off x="1016183" y="2122139"/>
              <a:ext cx="688099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500" dirty="0">
                  <a:solidFill>
                    <a:srgbClr val="00437A"/>
                  </a:solidFill>
                </a:rPr>
                <a:t>Qx</a:t>
              </a:r>
            </a:p>
          </p:txBody>
        </p:sp>
        <p:sp>
          <p:nvSpPr>
            <p:cNvPr id="32" name="TextBox 27">
              <a:extLst>
                <a:ext uri="{FF2B5EF4-FFF2-40B4-BE49-F238E27FC236}">
                  <a16:creationId xmlns:a16="http://schemas.microsoft.com/office/drawing/2014/main" id="{2BD020DD-731C-5E4B-60D7-3D73C26C89D7}"/>
                </a:ext>
              </a:extLst>
            </p:cNvPr>
            <p:cNvSpPr txBox="1"/>
            <p:nvPr/>
          </p:nvSpPr>
          <p:spPr>
            <a:xfrm>
              <a:off x="2340263" y="2122139"/>
              <a:ext cx="688099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500" dirty="0">
                  <a:solidFill>
                    <a:srgbClr val="00437A"/>
                  </a:solidFill>
                </a:rPr>
                <a:t>Ax</a:t>
              </a:r>
            </a:p>
          </p:txBody>
        </p:sp>
        <p:cxnSp>
          <p:nvCxnSpPr>
            <p:cNvPr id="33" name="Straight Arrow Connector 46">
              <a:extLst>
                <a:ext uri="{FF2B5EF4-FFF2-40B4-BE49-F238E27FC236}">
                  <a16:creationId xmlns:a16="http://schemas.microsoft.com/office/drawing/2014/main" id="{C9A3244A-FDA0-5B3F-8885-66C20A6E9D05}"/>
                </a:ext>
              </a:extLst>
            </p:cNvPr>
            <p:cNvCxnSpPr>
              <a:cxnSpLocks/>
            </p:cNvCxnSpPr>
            <p:nvPr/>
          </p:nvCxnSpPr>
          <p:spPr>
            <a:xfrm>
              <a:off x="1500551" y="1921105"/>
              <a:ext cx="1037850" cy="0"/>
            </a:xfrm>
            <a:prstGeom prst="straightConnector1">
              <a:avLst/>
            </a:prstGeom>
            <a:ln w="31750">
              <a:solidFill>
                <a:srgbClr val="296DC0"/>
              </a:solidFill>
              <a:headEnd w="lg" len="med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44">
              <a:extLst>
                <a:ext uri="{FF2B5EF4-FFF2-40B4-BE49-F238E27FC236}">
                  <a16:creationId xmlns:a16="http://schemas.microsoft.com/office/drawing/2014/main" id="{7BA3AAF3-24F1-1D52-0912-DC1930FADD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8815" y="1566384"/>
              <a:ext cx="885617" cy="312315"/>
            </a:xfrm>
            <a:prstGeom prst="straightConnector1">
              <a:avLst/>
            </a:prstGeom>
            <a:ln w="31750">
              <a:solidFill>
                <a:srgbClr val="00437A"/>
              </a:solidFill>
              <a:headEnd w="lg" len="med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5" name="Picture 4" descr="Projet ERKNET | Association GitelBart">
              <a:extLst>
                <a:ext uri="{FF2B5EF4-FFF2-40B4-BE49-F238E27FC236}">
                  <a16:creationId xmlns:a16="http://schemas.microsoft.com/office/drawing/2014/main" id="{CFED1DE3-557A-2EC7-13FD-179D962361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524" y="3149627"/>
              <a:ext cx="1080000" cy="470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0" name="Grafik 39" descr="Europa mit einfarbiger Füllung">
            <a:extLst>
              <a:ext uri="{FF2B5EF4-FFF2-40B4-BE49-F238E27FC236}">
                <a16:creationId xmlns:a16="http://schemas.microsoft.com/office/drawing/2014/main" id="{8C3D433C-28FD-D71A-40AB-0D98744ED8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4345" t="41616" r="42015" b="13756"/>
          <a:stretch/>
        </p:blipFill>
        <p:spPr>
          <a:xfrm>
            <a:off x="3040299" y="4049463"/>
            <a:ext cx="1408144" cy="1440000"/>
          </a:xfrm>
          <a:prstGeom prst="rect">
            <a:avLst/>
          </a:prstGeom>
        </p:spPr>
      </p:pic>
      <p:sp>
        <p:nvSpPr>
          <p:cNvPr id="41" name="Freeform: Shape 46">
            <a:extLst>
              <a:ext uri="{FF2B5EF4-FFF2-40B4-BE49-F238E27FC236}">
                <a16:creationId xmlns:a16="http://schemas.microsoft.com/office/drawing/2014/main" id="{86915942-8A71-9666-6D6C-6AE71ADD7068}"/>
              </a:ext>
            </a:extLst>
          </p:cNvPr>
          <p:cNvSpPr/>
          <p:nvPr/>
        </p:nvSpPr>
        <p:spPr>
          <a:xfrm>
            <a:off x="3349626" y="4211173"/>
            <a:ext cx="292634" cy="655114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296DC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42" name="Freeform: Shape 46">
            <a:extLst>
              <a:ext uri="{FF2B5EF4-FFF2-40B4-BE49-F238E27FC236}">
                <a16:creationId xmlns:a16="http://schemas.microsoft.com/office/drawing/2014/main" id="{3A36E4B5-7951-6887-EC5F-E27A3989FA54}"/>
              </a:ext>
            </a:extLst>
          </p:cNvPr>
          <p:cNvSpPr/>
          <p:nvPr/>
        </p:nvSpPr>
        <p:spPr>
          <a:xfrm>
            <a:off x="3528164" y="4211173"/>
            <a:ext cx="292634" cy="655114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296DC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43" name="Freeform: Shape 46">
            <a:extLst>
              <a:ext uri="{FF2B5EF4-FFF2-40B4-BE49-F238E27FC236}">
                <a16:creationId xmlns:a16="http://schemas.microsoft.com/office/drawing/2014/main" id="{664E95C7-1716-F014-EDCE-6929E52692C0}"/>
              </a:ext>
            </a:extLst>
          </p:cNvPr>
          <p:cNvSpPr/>
          <p:nvPr/>
        </p:nvSpPr>
        <p:spPr>
          <a:xfrm>
            <a:off x="3854363" y="4527387"/>
            <a:ext cx="295200" cy="65520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65AA0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44" name="Freeform: Shape 46">
            <a:extLst>
              <a:ext uri="{FF2B5EF4-FFF2-40B4-BE49-F238E27FC236}">
                <a16:creationId xmlns:a16="http://schemas.microsoft.com/office/drawing/2014/main" id="{A1C96644-D9B3-BF5A-B1A4-009062F523E8}"/>
              </a:ext>
            </a:extLst>
          </p:cNvPr>
          <p:cNvSpPr/>
          <p:nvPr/>
        </p:nvSpPr>
        <p:spPr>
          <a:xfrm>
            <a:off x="4037790" y="4527387"/>
            <a:ext cx="295200" cy="65520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65AA0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45" name="TextBox 27">
            <a:extLst>
              <a:ext uri="{FF2B5EF4-FFF2-40B4-BE49-F238E27FC236}">
                <a16:creationId xmlns:a16="http://schemas.microsoft.com/office/drawing/2014/main" id="{7E9F1494-5428-285C-04CD-E96E61388F4E}"/>
              </a:ext>
            </a:extLst>
          </p:cNvPr>
          <p:cNvSpPr txBox="1"/>
          <p:nvPr/>
        </p:nvSpPr>
        <p:spPr>
          <a:xfrm>
            <a:off x="4392801" y="4580304"/>
            <a:ext cx="1707531" cy="8947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1200" dirty="0">
                <a:solidFill>
                  <a:srgbClr val="00437A"/>
                </a:solidFill>
              </a:rPr>
              <a:t>46 experts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1200" dirty="0">
                <a:solidFill>
                  <a:srgbClr val="00437A"/>
                </a:solidFill>
              </a:rPr>
              <a:t>12 ePAGs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1200" dirty="0">
                <a:solidFill>
                  <a:srgbClr val="00437A"/>
                </a:solidFill>
              </a:rPr>
              <a:t>12 countries</a:t>
            </a:r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D8C6695A-C186-A014-A41A-A60F0754068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803" y="1751021"/>
            <a:ext cx="2911606" cy="2160000"/>
          </a:xfrm>
          <a:prstGeom prst="rect">
            <a:avLst/>
          </a:prstGeom>
        </p:spPr>
      </p:pic>
      <p:sp>
        <p:nvSpPr>
          <p:cNvPr id="47" name="Textfeld 46">
            <a:extLst>
              <a:ext uri="{FF2B5EF4-FFF2-40B4-BE49-F238E27FC236}">
                <a16:creationId xmlns:a16="http://schemas.microsoft.com/office/drawing/2014/main" id="{FA03D306-4F85-1FD4-009B-48DDBEC53415}"/>
              </a:ext>
            </a:extLst>
          </p:cNvPr>
          <p:cNvSpPr txBox="1"/>
          <p:nvPr/>
        </p:nvSpPr>
        <p:spPr>
          <a:xfrm>
            <a:off x="2988684" y="1669795"/>
            <a:ext cx="2836482" cy="227972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dirty="0">
                <a:solidFill>
                  <a:srgbClr val="00437A"/>
                </a:solidFill>
              </a:rPr>
              <a:t>What is [RKD]?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dirty="0">
                <a:solidFill>
                  <a:srgbClr val="00437A"/>
                </a:solidFill>
              </a:rPr>
              <a:t>Will I/my child be very sick?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dirty="0">
                <a:solidFill>
                  <a:srgbClr val="00437A"/>
                </a:solidFill>
              </a:rPr>
              <a:t>Should we get genetic testing?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dirty="0">
                <a:solidFill>
                  <a:srgbClr val="00437A"/>
                </a:solidFill>
              </a:rPr>
              <a:t>Helpful diet changes or supplements?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dirty="0">
                <a:solidFill>
                  <a:srgbClr val="00437A"/>
                </a:solidFill>
              </a:rPr>
              <a:t>Alternative treatments?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dirty="0">
                <a:solidFill>
                  <a:srgbClr val="00437A"/>
                </a:solidFill>
              </a:rPr>
              <a:t>Second opinion near [city]?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dirty="0">
                <a:solidFill>
                  <a:srgbClr val="00437A"/>
                </a:solidFill>
              </a:rPr>
              <a:t>Any reliable info sources?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dirty="0">
                <a:solidFill>
                  <a:srgbClr val="00437A"/>
                </a:solidFill>
              </a:rPr>
              <a:t>Explain disease in simple language.</a:t>
            </a:r>
            <a:endParaRPr lang="de-DE" sz="1200" dirty="0">
              <a:solidFill>
                <a:srgbClr val="00437A"/>
              </a:solidFill>
            </a:endParaRP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E7345100-F83D-7FAE-9AC1-E151AE7E25FE}"/>
              </a:ext>
            </a:extLst>
          </p:cNvPr>
          <p:cNvSpPr txBox="1"/>
          <p:nvPr/>
        </p:nvSpPr>
        <p:spPr>
          <a:xfrm>
            <a:off x="9408580" y="2199655"/>
            <a:ext cx="1720752" cy="17257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dirty="0">
                <a:solidFill>
                  <a:srgbClr val="00437A"/>
                </a:solidFill>
              </a:rPr>
              <a:t>Explaining RKD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dirty="0">
                <a:solidFill>
                  <a:srgbClr val="00437A"/>
                </a:solidFill>
              </a:rPr>
              <a:t>Simple language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dirty="0">
                <a:solidFill>
                  <a:srgbClr val="00437A"/>
                </a:solidFill>
              </a:rPr>
              <a:t>Giving prognosis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dirty="0">
                <a:solidFill>
                  <a:srgbClr val="00437A"/>
                </a:solidFill>
              </a:rPr>
              <a:t>Genetic testing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dirty="0">
                <a:solidFill>
                  <a:srgbClr val="00437A"/>
                </a:solidFill>
              </a:rPr>
              <a:t>Alt. treatments?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dirty="0">
                <a:solidFill>
                  <a:srgbClr val="00437A"/>
                </a:solidFill>
              </a:rPr>
              <a:t>Other info sources?</a:t>
            </a:r>
          </a:p>
        </p:txBody>
      </p:sp>
      <p:sp>
        <p:nvSpPr>
          <p:cNvPr id="49" name="TextBox 31">
            <a:extLst>
              <a:ext uri="{FF2B5EF4-FFF2-40B4-BE49-F238E27FC236}">
                <a16:creationId xmlns:a16="http://schemas.microsoft.com/office/drawing/2014/main" id="{919DE104-66AB-BA05-6D1B-B0117DE725BE}"/>
              </a:ext>
            </a:extLst>
          </p:cNvPr>
          <p:cNvSpPr txBox="1"/>
          <p:nvPr/>
        </p:nvSpPr>
        <p:spPr>
          <a:xfrm>
            <a:off x="9214966" y="1791534"/>
            <a:ext cx="24126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rgbClr val="296DC0"/>
                </a:solidFill>
              </a:rPr>
              <a:t>Results: </a:t>
            </a:r>
            <a:r>
              <a:rPr lang="en-GB" sz="1200" b="1" dirty="0">
                <a:solidFill>
                  <a:srgbClr val="00437A"/>
                </a:solidFill>
              </a:rPr>
              <a:t>Correctness</a:t>
            </a:r>
            <a:r>
              <a:rPr lang="en-GB" sz="1200" b="1" dirty="0">
                <a:solidFill>
                  <a:srgbClr val="296DC0"/>
                </a:solidFill>
              </a:rPr>
              <a:t> &amp; </a:t>
            </a:r>
            <a:r>
              <a:rPr lang="en-GB" sz="1200" b="1" dirty="0">
                <a:solidFill>
                  <a:srgbClr val="AA0065"/>
                </a:solidFill>
              </a:rPr>
              <a:t>Helpfulness</a:t>
            </a:r>
          </a:p>
        </p:txBody>
      </p:sp>
      <p:pic>
        <p:nvPicPr>
          <p:cNvPr id="50" name="Grafik 49" descr="Neutrale Gesichtskontur mit einfarbiger Füllung">
            <a:extLst>
              <a:ext uri="{FF2B5EF4-FFF2-40B4-BE49-F238E27FC236}">
                <a16:creationId xmlns:a16="http://schemas.microsoft.com/office/drawing/2014/main" id="{AC1E85E2-19B0-3517-A846-0FA04535D5E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469314" y="3624613"/>
            <a:ext cx="360000" cy="360000"/>
          </a:xfrm>
          <a:prstGeom prst="rect">
            <a:avLst/>
          </a:prstGeom>
        </p:spPr>
      </p:pic>
      <p:pic>
        <p:nvPicPr>
          <p:cNvPr id="51" name="Grafik 50" descr="Lächelnde Gesichtskontur Silhouette">
            <a:extLst>
              <a:ext uri="{FF2B5EF4-FFF2-40B4-BE49-F238E27FC236}">
                <a16:creationId xmlns:a16="http://schemas.microsoft.com/office/drawing/2014/main" id="{F22C0081-C23C-C5A3-4A5B-5BD4DE93B4D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174422" y="2215501"/>
            <a:ext cx="360000" cy="360000"/>
          </a:xfrm>
          <a:prstGeom prst="rect">
            <a:avLst/>
          </a:prstGeom>
        </p:spPr>
      </p:pic>
      <p:pic>
        <p:nvPicPr>
          <p:cNvPr id="52" name="Grafik 51" descr="Lächelnde Gesichtskontur Silhouette">
            <a:extLst>
              <a:ext uri="{FF2B5EF4-FFF2-40B4-BE49-F238E27FC236}">
                <a16:creationId xmlns:a16="http://schemas.microsoft.com/office/drawing/2014/main" id="{817CE47E-7032-76DA-53DB-0FAEAE83626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469314" y="2215501"/>
            <a:ext cx="360000" cy="360000"/>
          </a:xfrm>
          <a:prstGeom prst="rect">
            <a:avLst/>
          </a:prstGeom>
        </p:spPr>
      </p:pic>
      <p:pic>
        <p:nvPicPr>
          <p:cNvPr id="53" name="Grafik 52" descr="Lächelnde Gesichtskontur Silhouette">
            <a:extLst>
              <a:ext uri="{FF2B5EF4-FFF2-40B4-BE49-F238E27FC236}">
                <a16:creationId xmlns:a16="http://schemas.microsoft.com/office/drawing/2014/main" id="{112332F2-56A7-8DFD-B338-DFB78DBDC8B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405779" y="4672156"/>
            <a:ext cx="360000" cy="360000"/>
          </a:xfrm>
          <a:prstGeom prst="rect">
            <a:avLst/>
          </a:prstGeom>
        </p:spPr>
      </p:pic>
      <p:pic>
        <p:nvPicPr>
          <p:cNvPr id="54" name="Grafik 53" descr="Lächelnde Gesichtskontur Silhouette">
            <a:extLst>
              <a:ext uri="{FF2B5EF4-FFF2-40B4-BE49-F238E27FC236}">
                <a16:creationId xmlns:a16="http://schemas.microsoft.com/office/drawing/2014/main" id="{7E994A82-014C-213D-3B09-A4419BAEA60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469314" y="2497323"/>
            <a:ext cx="360000" cy="360000"/>
          </a:xfrm>
          <a:prstGeom prst="rect">
            <a:avLst/>
          </a:prstGeom>
        </p:spPr>
      </p:pic>
      <p:pic>
        <p:nvPicPr>
          <p:cNvPr id="55" name="Grafik 54" descr="Lächelnde Gesichtskontur Silhouette">
            <a:extLst>
              <a:ext uri="{FF2B5EF4-FFF2-40B4-BE49-F238E27FC236}">
                <a16:creationId xmlns:a16="http://schemas.microsoft.com/office/drawing/2014/main" id="{2901D84C-27A8-9CFE-5967-5EB68A0A3C6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174422" y="2497323"/>
            <a:ext cx="360000" cy="360000"/>
          </a:xfrm>
          <a:prstGeom prst="rect">
            <a:avLst/>
          </a:prstGeom>
        </p:spPr>
      </p:pic>
      <p:pic>
        <p:nvPicPr>
          <p:cNvPr id="56" name="Grafik 55" descr="Lächelnde Gesichtskontur Silhouette">
            <a:extLst>
              <a:ext uri="{FF2B5EF4-FFF2-40B4-BE49-F238E27FC236}">
                <a16:creationId xmlns:a16="http://schemas.microsoft.com/office/drawing/2014/main" id="{8D7AFC3C-67E4-4728-C5C5-6EABC4EF955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469314" y="2779145"/>
            <a:ext cx="360000" cy="360000"/>
          </a:xfrm>
          <a:prstGeom prst="rect">
            <a:avLst/>
          </a:prstGeom>
        </p:spPr>
      </p:pic>
      <p:pic>
        <p:nvPicPr>
          <p:cNvPr id="57" name="Grafik 56" descr="Lächelnde Gesichtskontur Silhouette">
            <a:extLst>
              <a:ext uri="{FF2B5EF4-FFF2-40B4-BE49-F238E27FC236}">
                <a16:creationId xmlns:a16="http://schemas.microsoft.com/office/drawing/2014/main" id="{91BB7536-E840-8BFF-7B0E-6695F244CCB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174422" y="2779145"/>
            <a:ext cx="360000" cy="360000"/>
          </a:xfrm>
          <a:prstGeom prst="rect">
            <a:avLst/>
          </a:prstGeom>
        </p:spPr>
      </p:pic>
      <p:pic>
        <p:nvPicPr>
          <p:cNvPr id="59" name="Grafik 58" descr="Neutrale Gesichtskontur mit einfarbiger Füllung">
            <a:extLst>
              <a:ext uri="{FF2B5EF4-FFF2-40B4-BE49-F238E27FC236}">
                <a16:creationId xmlns:a16="http://schemas.microsoft.com/office/drawing/2014/main" id="{8DA9048E-5637-30F5-7A47-46D16120434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174422" y="3624613"/>
            <a:ext cx="360000" cy="360000"/>
          </a:xfrm>
          <a:prstGeom prst="rect">
            <a:avLst/>
          </a:prstGeom>
        </p:spPr>
      </p:pic>
      <p:pic>
        <p:nvPicPr>
          <p:cNvPr id="62" name="Grafik 61" descr="Neutrale Gesichtskontur mit einfarbiger Füllung">
            <a:extLst>
              <a:ext uri="{FF2B5EF4-FFF2-40B4-BE49-F238E27FC236}">
                <a16:creationId xmlns:a16="http://schemas.microsoft.com/office/drawing/2014/main" id="{402DB80A-7640-E472-2BBB-CB619FA7E31F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698020" y="4672156"/>
            <a:ext cx="360000" cy="360000"/>
          </a:xfrm>
          <a:prstGeom prst="rect">
            <a:avLst/>
          </a:prstGeom>
        </p:spPr>
      </p:pic>
      <p:pic>
        <p:nvPicPr>
          <p:cNvPr id="63" name="Grafik 62" descr="Lächelnde Gesichtskontur Silhouette">
            <a:extLst>
              <a:ext uri="{FF2B5EF4-FFF2-40B4-BE49-F238E27FC236}">
                <a16:creationId xmlns:a16="http://schemas.microsoft.com/office/drawing/2014/main" id="{61092E02-BC09-9B7A-34E3-DDF688BDEE4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405779" y="4954446"/>
            <a:ext cx="360000" cy="360000"/>
          </a:xfrm>
          <a:prstGeom prst="rect">
            <a:avLst/>
          </a:prstGeom>
        </p:spPr>
      </p:pic>
      <p:pic>
        <p:nvPicPr>
          <p:cNvPr id="64" name="Grafik 63" descr="Neutrale Gesichtskontur mit einfarbiger Füllung">
            <a:extLst>
              <a:ext uri="{FF2B5EF4-FFF2-40B4-BE49-F238E27FC236}">
                <a16:creationId xmlns:a16="http://schemas.microsoft.com/office/drawing/2014/main" id="{09D0809D-131A-6EE0-7061-2F8D9356A0E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698020" y="4954446"/>
            <a:ext cx="360000" cy="360000"/>
          </a:xfrm>
          <a:prstGeom prst="rect">
            <a:avLst/>
          </a:prstGeom>
        </p:spPr>
      </p:pic>
      <p:pic>
        <p:nvPicPr>
          <p:cNvPr id="65" name="Grafik 64" descr="Neutrale Gesichtskontur mit einfarbiger Füllung">
            <a:extLst>
              <a:ext uri="{FF2B5EF4-FFF2-40B4-BE49-F238E27FC236}">
                <a16:creationId xmlns:a16="http://schemas.microsoft.com/office/drawing/2014/main" id="{AC3134A9-8CAE-43AB-8307-9357C77B71D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698020" y="5236736"/>
            <a:ext cx="360000" cy="360000"/>
          </a:xfrm>
          <a:prstGeom prst="rect">
            <a:avLst/>
          </a:prstGeom>
        </p:spPr>
      </p:pic>
      <p:pic>
        <p:nvPicPr>
          <p:cNvPr id="66" name="Grafik 65" descr="Neutrale Gesichtskontur mit einfarbiger Füllung">
            <a:extLst>
              <a:ext uri="{FF2B5EF4-FFF2-40B4-BE49-F238E27FC236}">
                <a16:creationId xmlns:a16="http://schemas.microsoft.com/office/drawing/2014/main" id="{AFDAB128-8BE7-D5B9-A2D5-8C9EF559438C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8405779" y="5236736"/>
            <a:ext cx="360000" cy="360000"/>
          </a:xfrm>
          <a:prstGeom prst="rect">
            <a:avLst/>
          </a:prstGeom>
        </p:spPr>
      </p:pic>
      <p:sp>
        <p:nvSpPr>
          <p:cNvPr id="67" name="TextBox 31">
            <a:extLst>
              <a:ext uri="{FF2B5EF4-FFF2-40B4-BE49-F238E27FC236}">
                <a16:creationId xmlns:a16="http://schemas.microsoft.com/office/drawing/2014/main" id="{5B66AEF4-FD0D-08AD-6DB3-09452EB91162}"/>
              </a:ext>
            </a:extLst>
          </p:cNvPr>
          <p:cNvSpPr txBox="1"/>
          <p:nvPr/>
        </p:nvSpPr>
        <p:spPr>
          <a:xfrm>
            <a:off x="6040814" y="4041037"/>
            <a:ext cx="2442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rgbClr val="00437A"/>
                </a:solidFill>
              </a:rPr>
              <a:t>Results in general: </a:t>
            </a:r>
            <a:r>
              <a:rPr lang="en-GB" sz="1200" b="1" dirty="0">
                <a:solidFill>
                  <a:srgbClr val="296DC0"/>
                </a:solidFill>
              </a:rPr>
              <a:t>experts </a:t>
            </a:r>
            <a:r>
              <a:rPr lang="en-GB" sz="1200" b="1" dirty="0">
                <a:solidFill>
                  <a:srgbClr val="00437A"/>
                </a:solidFill>
              </a:rPr>
              <a:t>&amp;</a:t>
            </a:r>
            <a:r>
              <a:rPr lang="en-GB" sz="1200" b="1" dirty="0">
                <a:solidFill>
                  <a:srgbClr val="296DC0"/>
                </a:solidFill>
              </a:rPr>
              <a:t> </a:t>
            </a:r>
            <a:r>
              <a:rPr lang="en-GB" sz="1200" b="1" dirty="0">
                <a:solidFill>
                  <a:srgbClr val="65AA00"/>
                </a:solidFill>
              </a:rPr>
              <a:t>ePAGs</a:t>
            </a:r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FB67A4D1-21D0-6DC6-F060-70476BB9E302}"/>
              </a:ext>
            </a:extLst>
          </p:cNvPr>
          <p:cNvSpPr txBox="1"/>
          <p:nvPr/>
        </p:nvSpPr>
        <p:spPr>
          <a:xfrm>
            <a:off x="9419869" y="4034977"/>
            <a:ext cx="220719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00437A"/>
                </a:solidFill>
              </a:rPr>
              <a:t>“Correctness”: </a:t>
            </a:r>
            <a:r>
              <a:rPr lang="en-US" sz="1000" dirty="0">
                <a:solidFill>
                  <a:srgbClr val="296DC0"/>
                </a:solidFill>
              </a:rPr>
              <a:t>experts</a:t>
            </a:r>
          </a:p>
          <a:p>
            <a:r>
              <a:rPr lang="en-US" sz="1000" dirty="0">
                <a:solidFill>
                  <a:srgbClr val="00437A"/>
                </a:solidFill>
              </a:rPr>
              <a:t>“</a:t>
            </a:r>
            <a:r>
              <a:rPr lang="en-US" sz="1000" dirty="0">
                <a:solidFill>
                  <a:srgbClr val="AA0065"/>
                </a:solidFill>
              </a:rPr>
              <a:t>Helpfulness</a:t>
            </a:r>
            <a:r>
              <a:rPr lang="en-US" sz="1000" dirty="0">
                <a:solidFill>
                  <a:srgbClr val="00437A"/>
                </a:solidFill>
              </a:rPr>
              <a:t>”: </a:t>
            </a:r>
            <a:r>
              <a:rPr lang="en-US" sz="1000" dirty="0">
                <a:solidFill>
                  <a:srgbClr val="65AA00"/>
                </a:solidFill>
              </a:rPr>
              <a:t>ePAgs</a:t>
            </a:r>
            <a:r>
              <a:rPr lang="en-US" sz="1000" dirty="0">
                <a:solidFill>
                  <a:srgbClr val="00437A"/>
                </a:solidFill>
              </a:rPr>
              <a:t> &amp; </a:t>
            </a:r>
            <a:r>
              <a:rPr lang="en-US" sz="1000" dirty="0">
                <a:solidFill>
                  <a:srgbClr val="296DC0"/>
                </a:solidFill>
              </a:rPr>
              <a:t>experts</a:t>
            </a:r>
            <a:endParaRPr lang="de-DE" sz="1000" dirty="0">
              <a:solidFill>
                <a:srgbClr val="296DC0"/>
              </a:solidFill>
            </a:endParaRPr>
          </a:p>
        </p:txBody>
      </p:sp>
      <p:pic>
        <p:nvPicPr>
          <p:cNvPr id="73" name="Picture 2">
            <a:extLst>
              <a:ext uri="{FF2B5EF4-FFF2-40B4-BE49-F238E27FC236}">
                <a16:creationId xmlns:a16="http://schemas.microsoft.com/office/drawing/2014/main" id="{A8013EF1-D067-1DD9-E3C6-A398E748A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10" b="28183"/>
          <a:stretch/>
        </p:blipFill>
        <p:spPr bwMode="auto">
          <a:xfrm>
            <a:off x="9314255" y="4733040"/>
            <a:ext cx="2592320" cy="71890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5" name="Textfeld 74">
            <a:extLst>
              <a:ext uri="{FF2B5EF4-FFF2-40B4-BE49-F238E27FC236}">
                <a16:creationId xmlns:a16="http://schemas.microsoft.com/office/drawing/2014/main" id="{2B75D821-5FCF-5398-68A4-1DA9BA0FE307}"/>
              </a:ext>
            </a:extLst>
          </p:cNvPr>
          <p:cNvSpPr txBox="1"/>
          <p:nvPr/>
        </p:nvSpPr>
        <p:spPr>
          <a:xfrm>
            <a:off x="7348482" y="3550493"/>
            <a:ext cx="151241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1" dirty="0">
                <a:solidFill>
                  <a:srgbClr val="00437A"/>
                </a:solidFill>
              </a:rPr>
              <a:t>28 RKD</a:t>
            </a:r>
          </a:p>
        </p:txBody>
      </p:sp>
      <p:pic>
        <p:nvPicPr>
          <p:cNvPr id="2" name="Grafik 1" descr="Neutrale Gesichtskontur mit einfarbiger Füllung">
            <a:extLst>
              <a:ext uri="{FF2B5EF4-FFF2-40B4-BE49-F238E27FC236}">
                <a16:creationId xmlns:a16="http://schemas.microsoft.com/office/drawing/2014/main" id="{C022C3DC-CF9F-B6B1-D6B8-5B5415ABECD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469314" y="3342789"/>
            <a:ext cx="360000" cy="360000"/>
          </a:xfrm>
          <a:prstGeom prst="rect">
            <a:avLst/>
          </a:prstGeom>
        </p:spPr>
      </p:pic>
      <p:pic>
        <p:nvPicPr>
          <p:cNvPr id="26" name="Grafik 25" descr="Neutrale Gesichtskontur mit einfarbiger Füllung">
            <a:extLst>
              <a:ext uri="{FF2B5EF4-FFF2-40B4-BE49-F238E27FC236}">
                <a16:creationId xmlns:a16="http://schemas.microsoft.com/office/drawing/2014/main" id="{34AACB1B-4E20-E6F9-2D1D-7D615E58EC6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174422" y="3342789"/>
            <a:ext cx="360000" cy="360000"/>
          </a:xfrm>
          <a:prstGeom prst="rect">
            <a:avLst/>
          </a:prstGeom>
        </p:spPr>
      </p:pic>
      <p:pic>
        <p:nvPicPr>
          <p:cNvPr id="71" name="Grafik 70" descr="Lächelnde Gesichtskontur Silhouette">
            <a:extLst>
              <a:ext uri="{FF2B5EF4-FFF2-40B4-BE49-F238E27FC236}">
                <a16:creationId xmlns:a16="http://schemas.microsoft.com/office/drawing/2014/main" id="{8D7AFC3C-67E4-4728-C5C5-6EABC4EF955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469314" y="3060967"/>
            <a:ext cx="360000" cy="360000"/>
          </a:xfrm>
          <a:prstGeom prst="rect">
            <a:avLst/>
          </a:prstGeom>
        </p:spPr>
      </p:pic>
      <p:pic>
        <p:nvPicPr>
          <p:cNvPr id="74" name="Grafik 73" descr="Lächelnde Gesichtskontur Silhouette">
            <a:extLst>
              <a:ext uri="{FF2B5EF4-FFF2-40B4-BE49-F238E27FC236}">
                <a16:creationId xmlns:a16="http://schemas.microsoft.com/office/drawing/2014/main" id="{91BB7536-E840-8BFF-7B0E-6695F244CCB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174422" y="3060967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224</Words>
  <Application>Microsoft Office PowerPoint</Application>
  <PresentationFormat>Widescreen</PresentationFormat>
  <Paragraphs>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Office Theme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/>
  <cp:lastModifiedBy/>
  <cp:revision>67</cp:revision>
  <dcterms:created xsi:type="dcterms:W3CDTF">2019-06-13T12:30:18Z</dcterms:created>
  <dcterms:modified xsi:type="dcterms:W3CDTF">2025-03-12T22:23:18Z</dcterms:modified>
</cp:coreProperties>
</file>