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53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03/04/2025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dirty="0">
                <a:solidFill>
                  <a:schemeClr val="bg1"/>
                </a:solidFill>
              </a:rPr>
              <a:t>Congenital nephrotic syndrome secondary to </a:t>
            </a:r>
            <a:r>
              <a:rPr lang="en-US" b="1" i="1" dirty="0">
                <a:solidFill>
                  <a:schemeClr val="bg1"/>
                </a:solidFill>
              </a:rPr>
              <a:t>NPHS1 m</a:t>
            </a:r>
            <a:r>
              <a:rPr lang="en-US" b="1" dirty="0">
                <a:solidFill>
                  <a:schemeClr val="bg1"/>
                </a:solidFill>
              </a:rPr>
              <a:t>utation: Is nephrectomy still a therapeutic option for selected cases?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201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tr-TR" b="1" dirty="0">
                <a:solidFill>
                  <a:schemeClr val="bg1"/>
                </a:solidFill>
              </a:rPr>
              <a:t>: </a:t>
            </a:r>
            <a:r>
              <a:rPr lang="en-US" sz="1600" dirty="0">
                <a:solidFill>
                  <a:schemeClr val="bg1"/>
                </a:solidFill>
              </a:rPr>
              <a:t>This study aimed to compare clinical outcomes between nephrectomy (Nx) and non-Nx in patients with bi-allelic </a:t>
            </a:r>
            <a:r>
              <a:rPr lang="en-US" sz="1600" i="1" dirty="0">
                <a:solidFill>
                  <a:schemeClr val="bg1"/>
                </a:solidFill>
              </a:rPr>
              <a:t>NPHS1</a:t>
            </a:r>
            <a:r>
              <a:rPr lang="en-US" sz="1600" dirty="0">
                <a:solidFill>
                  <a:schemeClr val="bg1"/>
                </a:solidFill>
              </a:rPr>
              <a:t> mutations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 </a:t>
            </a:r>
            <a:r>
              <a:rPr lang="en-US" sz="1600" dirty="0"/>
              <a:t>This retrospective cohort study included 29 pediatric CNS patients (15 female, 14 male) with confirmed </a:t>
            </a:r>
            <a:r>
              <a:rPr lang="en-US" sz="1600" i="1" dirty="0"/>
              <a:t>NPHS1</a:t>
            </a:r>
            <a:r>
              <a:rPr lang="en-US" sz="1600" dirty="0"/>
              <a:t> mutations. </a:t>
            </a:r>
            <a:r>
              <a:rPr lang="tr-TR" sz="1600" dirty="0" err="1"/>
              <a:t>None</a:t>
            </a:r>
            <a:r>
              <a:rPr lang="tr-TR" sz="1600" dirty="0"/>
              <a:t> of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patients</a:t>
            </a:r>
            <a:r>
              <a:rPr lang="tr-TR" sz="1600" dirty="0"/>
              <a:t> had Fin-</a:t>
            </a:r>
            <a:r>
              <a:rPr lang="tr-TR" sz="1600" dirty="0" err="1"/>
              <a:t>major</a:t>
            </a:r>
            <a:r>
              <a:rPr lang="tr-TR" sz="1600" dirty="0"/>
              <a:t> </a:t>
            </a:r>
            <a:r>
              <a:rPr lang="tr-TR" sz="1600" dirty="0" err="1"/>
              <a:t>mutations</a:t>
            </a:r>
            <a:r>
              <a:rPr lang="tr-TR" sz="1600" dirty="0"/>
              <a:t>. </a:t>
            </a:r>
            <a:r>
              <a:rPr lang="en-US" sz="1600" dirty="0"/>
              <a:t>Patients were divided into Nx and non-Nx groups. 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  <a:latin typeface="+mj-lt"/>
              </a:rPr>
              <a:t>Uğurlu 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Nephrectomy reduces albumin infusions, infections, and hospitalizations, suggesting it may be a beneficial treatment for selected CNS patients with </a:t>
            </a:r>
            <a:r>
              <a:rPr lang="en-US" i="1" dirty="0">
                <a:solidFill>
                  <a:schemeClr val="bg1"/>
                </a:solidFill>
              </a:rPr>
              <a:t>NPHS1</a:t>
            </a:r>
            <a:r>
              <a:rPr lang="en-US" dirty="0">
                <a:solidFill>
                  <a:schemeClr val="bg1"/>
                </a:solidFill>
              </a:rPr>
              <a:t> mutations.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6A2367-4C1F-DF61-526E-3B5E7804B265}"/>
              </a:ext>
            </a:extLst>
          </p:cNvPr>
          <p:cNvSpPr txBox="1"/>
          <p:nvPr/>
        </p:nvSpPr>
        <p:spPr>
          <a:xfrm>
            <a:off x="500019" y="5314871"/>
            <a:ext cx="11691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dirty="0">
              <a:solidFill>
                <a:srgbClr val="003969"/>
              </a:solidFill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58A99B59-8DFD-41C0-9FA2-D4A169DDF7F2}"/>
              </a:ext>
            </a:extLst>
          </p:cNvPr>
          <p:cNvSpPr/>
          <p:nvPr/>
        </p:nvSpPr>
        <p:spPr>
          <a:xfrm>
            <a:off x="173448" y="1743959"/>
            <a:ext cx="11614440" cy="6504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Rectangle 48">
            <a:extLst>
              <a:ext uri="{FF2B5EF4-FFF2-40B4-BE49-F238E27FC236}">
                <a16:creationId xmlns:a16="http://schemas.microsoft.com/office/drawing/2014/main" id="{BF53DD48-7818-474F-8441-2BFD3CAE1127}"/>
              </a:ext>
            </a:extLst>
          </p:cNvPr>
          <p:cNvSpPr/>
          <p:nvPr/>
        </p:nvSpPr>
        <p:spPr>
          <a:xfrm>
            <a:off x="173448" y="4239936"/>
            <a:ext cx="2207298" cy="622841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rgbClr val="296DC0"/>
                </a:solidFill>
              </a:rPr>
              <a:t>Patients</a:t>
            </a:r>
            <a:r>
              <a:rPr lang="tr-TR" dirty="0">
                <a:solidFill>
                  <a:srgbClr val="296DC0"/>
                </a:solidFill>
              </a:rPr>
              <a:t> </a:t>
            </a:r>
            <a:r>
              <a:rPr lang="tr-TR" dirty="0" err="1">
                <a:solidFill>
                  <a:srgbClr val="296DC0"/>
                </a:solidFill>
              </a:rPr>
              <a:t>with</a:t>
            </a:r>
            <a:r>
              <a:rPr lang="tr-TR" dirty="0">
                <a:solidFill>
                  <a:srgbClr val="296DC0"/>
                </a:solidFill>
              </a:rPr>
              <a:t> </a:t>
            </a:r>
            <a:r>
              <a:rPr lang="tr-TR" dirty="0" err="1">
                <a:solidFill>
                  <a:srgbClr val="296DC0"/>
                </a:solidFill>
              </a:rPr>
              <a:t>non-Nx</a:t>
            </a:r>
            <a:r>
              <a:rPr lang="tr-TR" dirty="0">
                <a:solidFill>
                  <a:srgbClr val="296DC0"/>
                </a:solidFill>
              </a:rPr>
              <a:t> (n=13)</a:t>
            </a:r>
            <a:endParaRPr lang="en-GB" dirty="0">
              <a:solidFill>
                <a:srgbClr val="296DC0"/>
              </a:solidFill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26FB47F2-13C4-472A-801C-6712419B5D94}"/>
              </a:ext>
            </a:extLst>
          </p:cNvPr>
          <p:cNvSpPr/>
          <p:nvPr/>
        </p:nvSpPr>
        <p:spPr>
          <a:xfrm>
            <a:off x="107709" y="2656451"/>
            <a:ext cx="2207298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Nx</a:t>
            </a:r>
            <a:r>
              <a:rPr lang="tr-TR" dirty="0"/>
              <a:t> (n=16)</a:t>
            </a:r>
            <a:endParaRPr lang="en-GB" dirty="0"/>
          </a:p>
        </p:txBody>
      </p:sp>
      <p:cxnSp>
        <p:nvCxnSpPr>
          <p:cNvPr id="12" name="Straight Arrow Connector 17">
            <a:extLst>
              <a:ext uri="{FF2B5EF4-FFF2-40B4-BE49-F238E27FC236}">
                <a16:creationId xmlns:a16="http://schemas.microsoft.com/office/drawing/2014/main" id="{21A6CEC6-4129-46C3-BB5C-94F45156ECD0}"/>
              </a:ext>
            </a:extLst>
          </p:cNvPr>
          <p:cNvCxnSpPr/>
          <p:nvPr/>
        </p:nvCxnSpPr>
        <p:spPr>
          <a:xfrm>
            <a:off x="2380746" y="2967631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7">
            <a:extLst>
              <a:ext uri="{FF2B5EF4-FFF2-40B4-BE49-F238E27FC236}">
                <a16:creationId xmlns:a16="http://schemas.microsoft.com/office/drawing/2014/main" id="{EA13F66C-6B02-47FF-B75E-84497DFEAB97}"/>
              </a:ext>
            </a:extLst>
          </p:cNvPr>
          <p:cNvCxnSpPr/>
          <p:nvPr/>
        </p:nvCxnSpPr>
        <p:spPr>
          <a:xfrm>
            <a:off x="2446484" y="4545532"/>
            <a:ext cx="715833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9F60F3EA-6738-42B1-86CC-8A3C143D1C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45"/>
          <a:stretch/>
        </p:blipFill>
        <p:spPr>
          <a:xfrm>
            <a:off x="3162318" y="2474925"/>
            <a:ext cx="4215627" cy="137183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2E3A051-BF62-4753-939F-292F787377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2" r="32917"/>
          <a:stretch/>
        </p:blipFill>
        <p:spPr>
          <a:xfrm>
            <a:off x="3162317" y="3974059"/>
            <a:ext cx="4215627" cy="1408765"/>
          </a:xfrm>
          <a:prstGeom prst="rect">
            <a:avLst/>
          </a:prstGeom>
        </p:spPr>
      </p:pic>
      <p:sp>
        <p:nvSpPr>
          <p:cNvPr id="23" name="Rectangle 55">
            <a:extLst>
              <a:ext uri="{FF2B5EF4-FFF2-40B4-BE49-F238E27FC236}">
                <a16:creationId xmlns:a16="http://schemas.microsoft.com/office/drawing/2014/main" id="{BD76C1C9-C16A-4D77-B961-1C26E032A58F}"/>
              </a:ext>
            </a:extLst>
          </p:cNvPr>
          <p:cNvSpPr/>
          <p:nvPr/>
        </p:nvSpPr>
        <p:spPr>
          <a:xfrm>
            <a:off x="7772400" y="3027205"/>
            <a:ext cx="3906982" cy="1643141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bg1"/>
                </a:solidFill>
                <a:ea typeface="Calibri" panose="020F0502020204030204" pitchFamily="34" charset="0"/>
              </a:rPr>
              <a:t>(ROC) analysis showed that requiring albumin infusions ≥14 days/month predicted the decision to perform nephrectomy with 68% accuracy (73% sensitivity and 62% specificity).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9" name="Freeform: Shape 46">
            <a:extLst>
              <a:ext uri="{FF2B5EF4-FFF2-40B4-BE49-F238E27FC236}">
                <a16:creationId xmlns:a16="http://schemas.microsoft.com/office/drawing/2014/main" id="{AE4DA635-44B9-46A1-8BDE-6F76B2869160}"/>
              </a:ext>
            </a:extLst>
          </p:cNvPr>
          <p:cNvSpPr/>
          <p:nvPr/>
        </p:nvSpPr>
        <p:spPr>
          <a:xfrm>
            <a:off x="1047403" y="3375280"/>
            <a:ext cx="353331" cy="742905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0" name="Freeform: Shape 46">
            <a:extLst>
              <a:ext uri="{FF2B5EF4-FFF2-40B4-BE49-F238E27FC236}">
                <a16:creationId xmlns:a16="http://schemas.microsoft.com/office/drawing/2014/main" id="{EB11C076-3DEC-4F34-9691-044732D3B811}"/>
              </a:ext>
            </a:extLst>
          </p:cNvPr>
          <p:cNvSpPr/>
          <p:nvPr/>
        </p:nvSpPr>
        <p:spPr>
          <a:xfrm>
            <a:off x="1047402" y="4925336"/>
            <a:ext cx="353331" cy="742905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62</cp:revision>
  <dcterms:created xsi:type="dcterms:W3CDTF">2019-06-13T12:30:18Z</dcterms:created>
  <dcterms:modified xsi:type="dcterms:W3CDTF">2025-04-03T18:49:44Z</dcterms:modified>
</cp:coreProperties>
</file>