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047" autoAdjust="0"/>
  </p:normalViewPr>
  <p:slideViewPr>
    <p:cSldViewPr snapToGrid="0">
      <p:cViewPr varScale="1">
        <p:scale>
          <a:sx n="74" d="100"/>
          <a:sy n="74" d="100"/>
        </p:scale>
        <p:origin x="3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96209-19D0-4006-B30E-D4CCD893F23F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48205-00DE-4C84-ADAA-90DB6DD2A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24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648205-00DE-4C84-ADAA-90DB6DD2AD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85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2CC0A-B48A-44CF-D400-8F2B351F6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61856C-F8DC-8453-E8E1-DE5B480F0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50A46-E98D-FDBB-D174-49B22F4C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FEC8C-FFBD-045A-4463-9EE3142C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54878-BE48-AE9E-0072-31A8BE6B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82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593C6-E7B8-6212-7D78-B17B6D627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D606C8-2E5C-6F8F-3C9B-E9366BD94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50C5D-653C-7D1E-2EF6-2313EF924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AA5CB-B53D-5AF2-7761-A44339A0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E37BF-3ADD-49AC-D66A-DDE56413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06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85E056-7BF3-3DD9-2E21-801EE8329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D3D70D-91CE-A8AF-0D48-BEABE10C4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458C8-1FE3-C336-3C06-60BF6AEA5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915C9-6793-5BB8-1790-077E87DE2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B7D9B-D40E-0347-39A8-EAF9B46C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6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91546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A285-1868-9AAF-73FF-9059171F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AB8F5-850E-5E5A-2F45-0DDE3C622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D994F-7E14-E098-EDAF-7388A58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032DB-BEF5-8589-B581-DA32E1F80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5A3E6-9FCD-A46D-9253-64F4D4D04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3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C7F65-C6C2-7617-06EA-00482B8BE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3ABC0-0CCA-6A71-7880-8FD17E973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2DC49-7147-B80C-FA90-9C16A6C4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76D4B-CD08-AC09-44A0-DE02256A6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9AF51-1C40-1F59-0720-80FBE5F38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3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6087E-F51A-1BF2-29A4-2271B4719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09EFE-8FFE-E3BC-587A-901A69C3E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251BA-8FBE-83DD-DA37-875266B3A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75969-3DF9-3F29-9080-648D6D4A3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813FA-DB8A-19D1-10E0-FBDBED85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C62CB-581A-B790-CF35-86C93EDB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2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8AFCC-E686-2FEF-EFBE-45EED773A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A4E68-0651-546D-1764-07CB2203F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C75C13-16B1-133B-0958-23FAC7874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D5A5B-F930-F038-16BE-4D8C94C13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A977F2-0C22-32F1-F4C0-2827EB159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9CD24B-4804-AD77-FBD5-08E274842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C9499A-6AD3-073F-9483-83D671EAE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B26A9D-F46F-8D6C-3E7F-E61950A5D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5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0FD86-E509-D51B-F0CF-2B25A7DD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43BCCC-AE4C-A8FC-90FB-7D68E31E7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217EF4-A382-4C60-13F8-C0818E1CB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1F7E7-698B-6C11-5577-92501D1AC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76B404-455A-AB1E-B80D-80577938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6ADA0A-E396-AE05-A0C5-5668416B4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545AB-D509-6B03-95E7-D2BA8D3D9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7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4C086-6E3A-58D0-7671-B643A48D2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5E74E-EB1F-B295-74B8-372DA6730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AD2DD-0547-0B53-A1A5-801478764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93AF5-DDCB-3658-8F82-E0A755C41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A41BD-8E01-17BA-0B0A-C79027AC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76D9E2-3719-BC83-BCDC-AFD01216C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9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073C1-C2D2-F998-A2C8-0BDA7BF8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ADE714-3E05-0EF5-658A-CFCE592521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8D79B-3AAF-3B80-5E6E-B123F4575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3F21B-B9EC-83B2-4E83-28219A653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892E1-4516-24E7-8E1B-4CC8B23C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69F54A-EC30-42CB-5303-F112F044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8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7D90B3-6F54-34B9-2412-3610D904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C4D8C-077A-39AD-8323-7C1BAFB85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86813-E163-DA23-A364-5E663D06AF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AD585-02C3-4E60-B62E-96C39366E3A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E7302-9D51-BDED-1210-BE5B9093F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315EA-852B-19C1-4187-D527616D30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BEE7C-DA2A-4B38-8566-444DA9AAC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Patterns of damage observed on DMSA kidney scans and future risk of UTIs or reduced kidney function</a:t>
            </a:r>
            <a:endParaRPr lang="en-US" sz="28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Kanaan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68390"/>
            <a:ext cx="730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Focal defects</a:t>
            </a:r>
            <a:r>
              <a:rPr lang="en-US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, likely representing post pyelonephritis scars, are a strong predictor of recurrent UTIs. Patients with d</a:t>
            </a:r>
            <a:r>
              <a:rPr lang="en-US" dirty="0">
                <a:solidFill>
                  <a:schemeClr val="bg1"/>
                </a:solidFill>
              </a:rPr>
              <a:t>iffuse inhomogeneity with focal defects</a:t>
            </a:r>
            <a:r>
              <a:rPr lang="en-US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have the highest risk of reduced eGFR during follow-up.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EA3662-E107-7771-0E81-030C77DAB7C0}"/>
              </a:ext>
            </a:extLst>
          </p:cNvPr>
          <p:cNvSpPr txBox="1"/>
          <p:nvPr/>
        </p:nvSpPr>
        <p:spPr>
          <a:xfrm>
            <a:off x="243515" y="2096000"/>
            <a:ext cx="3430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Retrospective single center study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B73127-7BB0-CCE2-3DAD-A80BE17F70D2}"/>
              </a:ext>
            </a:extLst>
          </p:cNvPr>
          <p:cNvCxnSpPr>
            <a:cxnSpLocks/>
          </p:cNvCxnSpPr>
          <p:nvPr/>
        </p:nvCxnSpPr>
        <p:spPr>
          <a:xfrm>
            <a:off x="3299381" y="3239492"/>
            <a:ext cx="20024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5FFB937-68C0-6F76-ED90-6FA7FB5AECA7}"/>
              </a:ext>
            </a:extLst>
          </p:cNvPr>
          <p:cNvSpPr txBox="1"/>
          <p:nvPr/>
        </p:nvSpPr>
        <p:spPr>
          <a:xfrm>
            <a:off x="3149408" y="2593161"/>
            <a:ext cx="238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Follow up 99 patients</a:t>
            </a:r>
          </a:p>
          <a:p>
            <a:pPr algn="ctr"/>
            <a:r>
              <a:rPr lang="en-US" sz="1800" dirty="0">
                <a:effectLst/>
                <a:ea typeface="Times New Roman" panose="02020603050405020304" pitchFamily="18" charset="0"/>
              </a:rPr>
              <a:t>9.6±3.3 years </a:t>
            </a:r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E604FF9-8F25-8362-1CB8-E8BD89E56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957331"/>
              </p:ext>
            </p:extLst>
          </p:nvPr>
        </p:nvGraphicFramePr>
        <p:xfrm>
          <a:off x="5478913" y="2047877"/>
          <a:ext cx="6469572" cy="1835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782">
                  <a:extLst>
                    <a:ext uri="{9D8B030D-6E8A-4147-A177-3AD203B41FA5}">
                      <a16:colId xmlns:a16="http://schemas.microsoft.com/office/drawing/2014/main" val="2744772684"/>
                    </a:ext>
                  </a:extLst>
                </a:gridCol>
                <a:gridCol w="1159497">
                  <a:extLst>
                    <a:ext uri="{9D8B030D-6E8A-4147-A177-3AD203B41FA5}">
                      <a16:colId xmlns:a16="http://schemas.microsoft.com/office/drawing/2014/main" val="2432881238"/>
                    </a:ext>
                  </a:extLst>
                </a:gridCol>
                <a:gridCol w="961534">
                  <a:extLst>
                    <a:ext uri="{9D8B030D-6E8A-4147-A177-3AD203B41FA5}">
                      <a16:colId xmlns:a16="http://schemas.microsoft.com/office/drawing/2014/main" val="4197792016"/>
                    </a:ext>
                  </a:extLst>
                </a:gridCol>
                <a:gridCol w="867265">
                  <a:extLst>
                    <a:ext uri="{9D8B030D-6E8A-4147-A177-3AD203B41FA5}">
                      <a16:colId xmlns:a16="http://schemas.microsoft.com/office/drawing/2014/main" val="2865346836"/>
                    </a:ext>
                  </a:extLst>
                </a:gridCol>
                <a:gridCol w="822723">
                  <a:extLst>
                    <a:ext uri="{9D8B030D-6E8A-4147-A177-3AD203B41FA5}">
                      <a16:colId xmlns:a16="http://schemas.microsoft.com/office/drawing/2014/main" val="424833341"/>
                    </a:ext>
                  </a:extLst>
                </a:gridCol>
                <a:gridCol w="835771">
                  <a:extLst>
                    <a:ext uri="{9D8B030D-6E8A-4147-A177-3AD203B41FA5}">
                      <a16:colId xmlns:a16="http://schemas.microsoft.com/office/drawing/2014/main" val="1709336932"/>
                    </a:ext>
                  </a:extLst>
                </a:gridCol>
              </a:tblGrid>
              <a:tr h="35814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effectLst/>
                        </a:rPr>
                        <a:t>Normal DMSA (n=49)</a:t>
                      </a:r>
                      <a:endParaRPr lang="en-US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accent6"/>
                          </a:solidFill>
                          <a:effectLst/>
                        </a:rPr>
                        <a:t>DI only (n=27)</a:t>
                      </a:r>
                      <a:endParaRPr lang="en-US" sz="1400" dirty="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FD only (n=14)</a:t>
                      </a:r>
                      <a:endParaRPr lang="en-US" sz="1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DI+FD (n=9)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 value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237078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recurrent UTIs, n(%)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9/49 (18.3%)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6/27 (22.2%)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10/14 (71.4%)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4/9 (44.4%)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P&lt;0.01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574660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eGFR&lt;75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ml/min/1.73m</a:t>
                      </a:r>
                      <a:r>
                        <a:rPr lang="en-US" sz="1100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 (%)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 (2%)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 (3.7%)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2 (22%)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0.032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673817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6F5CAFB-227F-1200-28F2-030F4093FE1E}"/>
              </a:ext>
            </a:extLst>
          </p:cNvPr>
          <p:cNvSpPr txBox="1"/>
          <p:nvPr/>
        </p:nvSpPr>
        <p:spPr>
          <a:xfrm>
            <a:off x="184354" y="3386587"/>
            <a:ext cx="137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Normal scan 53 (50.5%)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C8D87E-13EB-3ACF-53EA-CAACB50897CA}"/>
              </a:ext>
            </a:extLst>
          </p:cNvPr>
          <p:cNvSpPr txBox="1"/>
          <p:nvPr/>
        </p:nvSpPr>
        <p:spPr>
          <a:xfrm>
            <a:off x="0" y="4870465"/>
            <a:ext cx="1838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Focal defects (FD)</a:t>
            </a:r>
          </a:p>
          <a:p>
            <a:pPr algn="ctr"/>
            <a:r>
              <a:rPr lang="en-US" dirty="0">
                <a:solidFill>
                  <a:schemeClr val="accent1"/>
                </a:solidFill>
              </a:rPr>
              <a:t>14 (13.3%)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4A8F20-7F4F-EB1F-2F42-994463DCAA04}"/>
              </a:ext>
            </a:extLst>
          </p:cNvPr>
          <p:cNvSpPr txBox="1"/>
          <p:nvPr/>
        </p:nvSpPr>
        <p:spPr>
          <a:xfrm>
            <a:off x="1651163" y="3388567"/>
            <a:ext cx="2726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Diffuse inhomogeneity (DI)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29 (27.6%)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206569-6F3E-E24A-D8A0-894668060EB3}"/>
              </a:ext>
            </a:extLst>
          </p:cNvPr>
          <p:cNvSpPr txBox="1"/>
          <p:nvPr/>
        </p:nvSpPr>
        <p:spPr>
          <a:xfrm>
            <a:off x="1613575" y="4812129"/>
            <a:ext cx="2726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Diffuse inhomogeneity with focal defects (DI+FD)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9 (8.6%)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FA038DB-71D3-1B47-919F-AB34CE374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82" y="4091254"/>
            <a:ext cx="352055" cy="720875"/>
          </a:xfrm>
          <a:prstGeom prst="rect">
            <a:avLst/>
          </a:prstGeom>
        </p:spPr>
      </p:pic>
      <p:sp>
        <p:nvSpPr>
          <p:cNvPr id="23" name="Freeform: Shape 46">
            <a:extLst>
              <a:ext uri="{FF2B5EF4-FFF2-40B4-BE49-F238E27FC236}">
                <a16:creationId xmlns:a16="http://schemas.microsoft.com/office/drawing/2014/main" id="{514C900B-45F4-62D4-BBC6-4EB5DD871D3B}"/>
              </a:ext>
            </a:extLst>
          </p:cNvPr>
          <p:cNvSpPr/>
          <p:nvPr/>
        </p:nvSpPr>
        <p:spPr>
          <a:xfrm>
            <a:off x="741731" y="2656966"/>
            <a:ext cx="352055" cy="75956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46">
            <a:extLst>
              <a:ext uri="{FF2B5EF4-FFF2-40B4-BE49-F238E27FC236}">
                <a16:creationId xmlns:a16="http://schemas.microsoft.com/office/drawing/2014/main" id="{7B765144-F6ED-D76D-02D4-C12C6F7E7129}"/>
              </a:ext>
            </a:extLst>
          </p:cNvPr>
          <p:cNvSpPr/>
          <p:nvPr/>
        </p:nvSpPr>
        <p:spPr>
          <a:xfrm>
            <a:off x="2633890" y="2667205"/>
            <a:ext cx="352056" cy="759561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1" name="Freeform: Shape 46">
            <a:extLst>
              <a:ext uri="{FF2B5EF4-FFF2-40B4-BE49-F238E27FC236}">
                <a16:creationId xmlns:a16="http://schemas.microsoft.com/office/drawing/2014/main" id="{952A5AAB-B7FA-260F-3745-F632DA9033DC}"/>
              </a:ext>
            </a:extLst>
          </p:cNvPr>
          <p:cNvSpPr/>
          <p:nvPr/>
        </p:nvSpPr>
        <p:spPr>
          <a:xfrm>
            <a:off x="2633890" y="4091254"/>
            <a:ext cx="352056" cy="726732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E1EC38-4E61-ED07-36A2-7ECAA6A6854E}"/>
              </a:ext>
            </a:extLst>
          </p:cNvPr>
          <p:cNvSpPr txBox="1"/>
          <p:nvPr/>
        </p:nvSpPr>
        <p:spPr>
          <a:xfrm>
            <a:off x="5478913" y="4091254"/>
            <a:ext cx="64695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Presence of FD predicted higher risk of recurrent UTIs [OR (95%CI): 3.89 (1.2, 12.6), p=0.024]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 last follow-up eGFR was lower in patients with DI+FD compared to all other groups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>
                <a:latin typeface="Times New Roman" panose="02020603050405020304" pitchFamily="18" charset="0"/>
                <a:ea typeface="Times New Roman" panose="02020603050405020304" pitchFamily="18" charset="0"/>
              </a:rPr>
              <a:t>=0.006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3596" y="1029296"/>
            <a:ext cx="11968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a typeface="Times New Roman" panose="02020603050405020304" pitchFamily="18" charset="0"/>
              </a:rPr>
              <a:t>D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effectLst/>
                <a:ea typeface="Times New Roman" panose="02020603050405020304" pitchFamily="18" charset="0"/>
              </a:rPr>
              <a:t>etermine the prognostic significance of different DMSA uptake patterns: peripheral focal defects, diffuse inhomogeneity in tracer distribution or a combination of both patterns.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263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Orly Haskin</dc:creator>
  <cp:lastModifiedBy>Laycock, Joseph</cp:lastModifiedBy>
  <cp:revision>8</cp:revision>
  <dcterms:created xsi:type="dcterms:W3CDTF">2024-11-02T11:50:11Z</dcterms:created>
  <dcterms:modified xsi:type="dcterms:W3CDTF">2025-04-22T15:32:23Z</dcterms:modified>
</cp:coreProperties>
</file>