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69"/>
    <a:srgbClr val="65AA00"/>
    <a:srgbClr val="0092F7"/>
    <a:srgbClr val="AA0065"/>
    <a:srgbClr val="960059"/>
    <a:srgbClr val="860050"/>
    <a:srgbClr val="DA0082"/>
    <a:srgbClr val="920057"/>
    <a:srgbClr val="8A0052"/>
    <a:srgbClr val="0042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39" autoAdjust="0"/>
    <p:restoredTop sz="94660"/>
  </p:normalViewPr>
  <p:slideViewPr>
    <p:cSldViewPr snapToGrid="0">
      <p:cViewPr varScale="1">
        <p:scale>
          <a:sx n="83" d="100"/>
          <a:sy n="83" d="100"/>
        </p:scale>
        <p:origin x="53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09747" y="-31269"/>
            <a:ext cx="1992085" cy="1120316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10624932" y="241626"/>
            <a:ext cx="14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610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ucational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99915" y="-25248"/>
            <a:ext cx="2002971" cy="1115452"/>
          </a:xfrm>
          <a:prstGeom prst="rect">
            <a:avLst/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273494" y="138710"/>
            <a:ext cx="1935480" cy="780217"/>
            <a:chOff x="10212534" y="176810"/>
            <a:chExt cx="1935480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Review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212534" y="176810"/>
              <a:ext cx="1935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Educational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95934" y="2279828"/>
            <a:ext cx="169559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18 w 10018"/>
              <a:gd name="connsiteY0" fmla="*/ 3 h 10000"/>
              <a:gd name="connsiteX1" fmla="*/ 7076 w 10018"/>
              <a:gd name="connsiteY1" fmla="*/ 0 h 10000"/>
              <a:gd name="connsiteX2" fmla="*/ 7095 w 10018"/>
              <a:gd name="connsiteY2" fmla="*/ 9416 h 10000"/>
              <a:gd name="connsiteX3" fmla="*/ 10018 w 10018"/>
              <a:gd name="connsiteY3" fmla="*/ 10000 h 10000"/>
              <a:gd name="connsiteX4" fmla="*/ 32 w 10018"/>
              <a:gd name="connsiteY4" fmla="*/ 9999 h 10000"/>
              <a:gd name="connsiteX5" fmla="*/ 18 w 10018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00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79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val="175225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stematic Review / Meta-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4491" y="-4795876"/>
            <a:ext cx="1614236" cy="1221477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86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34600" y="-28393"/>
            <a:ext cx="2068286" cy="1119323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10626853" y="297104"/>
            <a:ext cx="144147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Review/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61243" y="16591"/>
            <a:ext cx="174780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Systematic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AD86AC-4C87-1793-B8DA-143F6DFB4B75}"/>
              </a:ext>
            </a:extLst>
          </p:cNvPr>
          <p:cNvSpPr txBox="1"/>
          <p:nvPr userDrawn="1"/>
        </p:nvSpPr>
        <p:spPr>
          <a:xfrm>
            <a:off x="10246589" y="585744"/>
            <a:ext cx="222572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Meta-analysis</a:t>
            </a:r>
          </a:p>
        </p:txBody>
      </p:sp>
    </p:spTree>
    <p:extLst>
      <p:ext uri="{BB962C8B-B14F-4D97-AF65-F5344CB8AC3E}">
        <p14:creationId xmlns:p14="http://schemas.microsoft.com/office/powerpoint/2010/main" val="205978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10/04/2025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2" r:id="rId3"/>
    <p:sldLayoutId id="214748365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0" y="0"/>
            <a:ext cx="1023366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US" sz="2800" b="1" dirty="0">
                <a:solidFill>
                  <a:schemeClr val="bg1"/>
                </a:solidFill>
              </a:rPr>
              <a:t>The gut microbiome and metabolome in children with a first febrile urinary tract infection: A pilot study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0183" y="1189759"/>
            <a:ext cx="11928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AIM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US" dirty="0">
                <a:solidFill>
                  <a:schemeClr val="bg1"/>
                </a:solidFill>
              </a:rPr>
              <a:t>Investigate gut microbiota differences between children with first fUTI and healthy controls and predict UTI risk.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85031" y="1658802"/>
            <a:ext cx="11505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</a:t>
            </a:r>
            <a:r>
              <a:rPr lang="sk-SK" b="1" dirty="0">
                <a:solidFill>
                  <a:srgbClr val="0065AA"/>
                </a:solidFill>
              </a:rPr>
              <a:t> &amp;</a:t>
            </a:r>
            <a:r>
              <a:rPr lang="en-GB" b="1" dirty="0">
                <a:solidFill>
                  <a:srgbClr val="0065AA"/>
                </a:solidFill>
              </a:rPr>
              <a:t> </a:t>
            </a:r>
            <a:r>
              <a:rPr lang="sk-SK" b="1" dirty="0">
                <a:solidFill>
                  <a:srgbClr val="0065AA"/>
                </a:solidFill>
              </a:rPr>
              <a:t>O</a:t>
            </a:r>
            <a:r>
              <a:rPr lang="en-GB" b="1" dirty="0">
                <a:solidFill>
                  <a:srgbClr val="0065AA"/>
                </a:solidFill>
              </a:rPr>
              <a:t>UTCOMES</a:t>
            </a:r>
            <a:endParaRPr lang="en-GB" dirty="0">
              <a:solidFill>
                <a:srgbClr val="0065AA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  <a:latin typeface="+mj-lt"/>
              </a:rPr>
              <a:t>Piteková</a:t>
            </a:r>
            <a:r>
              <a:rPr lang="sk-SK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2000" b="1" dirty="0">
                <a:solidFill>
                  <a:schemeClr val="bg1"/>
                </a:solidFill>
                <a:latin typeface="+mj-lt"/>
              </a:rPr>
              <a:t>et al. 202</a:t>
            </a:r>
            <a:r>
              <a:rPr lang="sk-SK" sz="2000" b="1" dirty="0">
                <a:solidFill>
                  <a:schemeClr val="bg1"/>
                </a:solidFill>
                <a:latin typeface="+mj-lt"/>
              </a:rPr>
              <a:t>5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8" y="5719172"/>
            <a:ext cx="7141846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US" dirty="0">
                <a:solidFill>
                  <a:schemeClr val="bg1"/>
                </a:solidFill>
              </a:rPr>
              <a:t>This study links gut microbiome changes to fUTI onset in children, showing reduced alpha diversity and lower abundance of beneficial bacteria, including short-chain fatty acid producers, compared to healthy controls.</a:t>
            </a:r>
            <a:endParaRPr lang="en-GB" dirty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</a:pPr>
            <a:r>
              <a:rPr lang="en-GB" dirty="0">
                <a:solidFill>
                  <a:schemeClr val="bg1"/>
                </a:solidFill>
              </a:rPr>
              <a:t>-----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TextBox 59">
            <a:extLst>
              <a:ext uri="{FF2B5EF4-FFF2-40B4-BE49-F238E27FC236}">
                <a16:creationId xmlns:a16="http://schemas.microsoft.com/office/drawing/2014/main" id="{1E25ED44-C8BB-2157-B5E8-6E51C314C893}"/>
              </a:ext>
            </a:extLst>
          </p:cNvPr>
          <p:cNvSpPr txBox="1"/>
          <p:nvPr/>
        </p:nvSpPr>
        <p:spPr>
          <a:xfrm>
            <a:off x="101100" y="2044744"/>
            <a:ext cx="21340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AA0065"/>
                </a:solidFill>
              </a:rPr>
              <a:t>17 children with a first fUTI </a:t>
            </a:r>
            <a:endParaRPr lang="sk-SK" sz="2000" dirty="0">
              <a:solidFill>
                <a:srgbClr val="AA0065"/>
              </a:solidFill>
            </a:endParaRPr>
          </a:p>
          <a:p>
            <a:pPr algn="ctr"/>
            <a:r>
              <a:rPr lang="sk-SK" sz="1600" dirty="0">
                <a:solidFill>
                  <a:srgbClr val="AA0065"/>
                </a:solidFill>
              </a:rPr>
              <a:t>2.73 ± 2.98 </a:t>
            </a:r>
            <a:r>
              <a:rPr lang="sk-SK" sz="1600" dirty="0" err="1">
                <a:solidFill>
                  <a:srgbClr val="AA0065"/>
                </a:solidFill>
              </a:rPr>
              <a:t>years</a:t>
            </a:r>
            <a:r>
              <a:rPr lang="sk-SK" sz="1600" dirty="0">
                <a:solidFill>
                  <a:srgbClr val="AA0065"/>
                </a:solidFill>
              </a:rPr>
              <a:t> </a:t>
            </a:r>
          </a:p>
        </p:txBody>
      </p:sp>
      <p:sp>
        <p:nvSpPr>
          <p:cNvPr id="8" name="TextBox 33">
            <a:extLst>
              <a:ext uri="{FF2B5EF4-FFF2-40B4-BE49-F238E27FC236}">
                <a16:creationId xmlns:a16="http://schemas.microsoft.com/office/drawing/2014/main" id="{51CA2C19-F930-1EFF-B941-179A3A88C1DB}"/>
              </a:ext>
            </a:extLst>
          </p:cNvPr>
          <p:cNvSpPr txBox="1"/>
          <p:nvPr/>
        </p:nvSpPr>
        <p:spPr>
          <a:xfrm>
            <a:off x="191701" y="4597144"/>
            <a:ext cx="19677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000" dirty="0">
                <a:solidFill>
                  <a:srgbClr val="65AA00"/>
                </a:solidFill>
              </a:rPr>
              <a:t>18 </a:t>
            </a:r>
            <a:r>
              <a:rPr lang="sk-SK" sz="2000" dirty="0" err="1">
                <a:solidFill>
                  <a:srgbClr val="65AA00"/>
                </a:solidFill>
              </a:rPr>
              <a:t>healthy</a:t>
            </a:r>
            <a:r>
              <a:rPr lang="sk-SK" sz="2000" dirty="0">
                <a:solidFill>
                  <a:srgbClr val="65AA00"/>
                </a:solidFill>
              </a:rPr>
              <a:t> </a:t>
            </a:r>
            <a:r>
              <a:rPr lang="sk-SK" sz="2000" dirty="0" err="1">
                <a:solidFill>
                  <a:srgbClr val="65AA00"/>
                </a:solidFill>
              </a:rPr>
              <a:t>controls</a:t>
            </a:r>
            <a:endParaRPr lang="sk-SK" sz="2000" dirty="0">
              <a:solidFill>
                <a:srgbClr val="65AA00"/>
              </a:solidFill>
            </a:endParaRPr>
          </a:p>
          <a:p>
            <a:pPr algn="ctr"/>
            <a:r>
              <a:rPr lang="sk-SK" sz="1600" dirty="0">
                <a:solidFill>
                  <a:srgbClr val="65AA00"/>
                </a:solidFill>
              </a:rPr>
              <a:t>4.39 ± 3.16 </a:t>
            </a:r>
            <a:r>
              <a:rPr lang="sk-SK" sz="1600" dirty="0" err="1">
                <a:solidFill>
                  <a:srgbClr val="65AA00"/>
                </a:solidFill>
              </a:rPr>
              <a:t>years</a:t>
            </a:r>
            <a:r>
              <a:rPr lang="sk-SK" sz="1600" dirty="0">
                <a:solidFill>
                  <a:srgbClr val="65AA00"/>
                </a:solidFill>
              </a:rPr>
              <a:t> </a:t>
            </a:r>
          </a:p>
        </p:txBody>
      </p:sp>
      <p:sp>
        <p:nvSpPr>
          <p:cNvPr id="12" name="Rectangle 58">
            <a:extLst>
              <a:ext uri="{FF2B5EF4-FFF2-40B4-BE49-F238E27FC236}">
                <a16:creationId xmlns:a16="http://schemas.microsoft.com/office/drawing/2014/main" id="{3CCF4104-704E-CB5C-0354-227BF5193BFA}"/>
              </a:ext>
            </a:extLst>
          </p:cNvPr>
          <p:cNvSpPr/>
          <p:nvPr/>
        </p:nvSpPr>
        <p:spPr>
          <a:xfrm>
            <a:off x="2582136" y="2545011"/>
            <a:ext cx="1967738" cy="622841"/>
          </a:xfrm>
          <a:prstGeom prst="rect">
            <a:avLst/>
          </a:prstGeom>
          <a:noFill/>
          <a:ln w="41275">
            <a:solidFill>
              <a:srgbClr val="AA006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err="1">
                <a:solidFill>
                  <a:srgbClr val="AA0065"/>
                </a:solidFill>
              </a:rPr>
              <a:t>Gut</a:t>
            </a:r>
            <a:r>
              <a:rPr lang="sk-SK" dirty="0">
                <a:solidFill>
                  <a:srgbClr val="AA0065"/>
                </a:solidFill>
              </a:rPr>
              <a:t> </a:t>
            </a:r>
            <a:r>
              <a:rPr lang="sk-SK" dirty="0" err="1">
                <a:solidFill>
                  <a:srgbClr val="AA0065"/>
                </a:solidFill>
              </a:rPr>
              <a:t>microbiome</a:t>
            </a:r>
            <a:endParaRPr lang="en-GB" dirty="0">
              <a:solidFill>
                <a:srgbClr val="AA0065"/>
              </a:solidFill>
            </a:endParaRPr>
          </a:p>
        </p:txBody>
      </p:sp>
      <p:sp>
        <p:nvSpPr>
          <p:cNvPr id="13" name="Rectangle 48">
            <a:extLst>
              <a:ext uri="{FF2B5EF4-FFF2-40B4-BE49-F238E27FC236}">
                <a16:creationId xmlns:a16="http://schemas.microsoft.com/office/drawing/2014/main" id="{A322EA4B-423A-C6A5-C8A1-AA7FA99DB59D}"/>
              </a:ext>
            </a:extLst>
          </p:cNvPr>
          <p:cNvSpPr/>
          <p:nvPr/>
        </p:nvSpPr>
        <p:spPr>
          <a:xfrm>
            <a:off x="2582137" y="3326268"/>
            <a:ext cx="1967738" cy="622841"/>
          </a:xfrm>
          <a:prstGeom prst="rect">
            <a:avLst/>
          </a:prstGeom>
          <a:noFill/>
          <a:ln w="41275">
            <a:solidFill>
              <a:srgbClr val="296D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err="1">
                <a:solidFill>
                  <a:srgbClr val="296DC0"/>
                </a:solidFill>
              </a:rPr>
              <a:t>Gut</a:t>
            </a:r>
            <a:r>
              <a:rPr lang="sk-SK" dirty="0">
                <a:solidFill>
                  <a:srgbClr val="296DC0"/>
                </a:solidFill>
              </a:rPr>
              <a:t> </a:t>
            </a:r>
            <a:r>
              <a:rPr lang="sk-SK" dirty="0" err="1">
                <a:solidFill>
                  <a:srgbClr val="296DC0"/>
                </a:solidFill>
              </a:rPr>
              <a:t>metabolome</a:t>
            </a:r>
            <a:endParaRPr lang="en-GB" dirty="0">
              <a:solidFill>
                <a:srgbClr val="296DC0"/>
              </a:solidFill>
            </a:endParaRPr>
          </a:p>
        </p:txBody>
      </p:sp>
      <p:sp>
        <p:nvSpPr>
          <p:cNvPr id="14" name="Rectangle 39">
            <a:extLst>
              <a:ext uri="{FF2B5EF4-FFF2-40B4-BE49-F238E27FC236}">
                <a16:creationId xmlns:a16="http://schemas.microsoft.com/office/drawing/2014/main" id="{02B43F8F-D83F-0CB1-0105-0121A4838D7D}"/>
              </a:ext>
            </a:extLst>
          </p:cNvPr>
          <p:cNvSpPr/>
          <p:nvPr/>
        </p:nvSpPr>
        <p:spPr>
          <a:xfrm>
            <a:off x="2582137" y="4089444"/>
            <a:ext cx="1967738" cy="622841"/>
          </a:xfrm>
          <a:prstGeom prst="rect">
            <a:avLst/>
          </a:prstGeom>
          <a:noFill/>
          <a:ln w="41275">
            <a:solidFill>
              <a:srgbClr val="65AA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err="1">
                <a:solidFill>
                  <a:srgbClr val="65AA00"/>
                </a:solidFill>
              </a:rPr>
              <a:t>Urine</a:t>
            </a:r>
            <a:r>
              <a:rPr lang="sk-SK" dirty="0">
                <a:solidFill>
                  <a:srgbClr val="65AA00"/>
                </a:solidFill>
              </a:rPr>
              <a:t> </a:t>
            </a:r>
            <a:r>
              <a:rPr lang="sk-SK" dirty="0" err="1">
                <a:solidFill>
                  <a:srgbClr val="65AA00"/>
                </a:solidFill>
              </a:rPr>
              <a:t>metabolome</a:t>
            </a:r>
            <a:endParaRPr lang="en-GB" dirty="0">
              <a:solidFill>
                <a:srgbClr val="65AA00"/>
              </a:solidFill>
            </a:endParaRPr>
          </a:p>
        </p:txBody>
      </p:sp>
      <p:cxnSp>
        <p:nvCxnSpPr>
          <p:cNvPr id="32" name="Straight Arrow Connector 17">
            <a:extLst>
              <a:ext uri="{FF2B5EF4-FFF2-40B4-BE49-F238E27FC236}">
                <a16:creationId xmlns:a16="http://schemas.microsoft.com/office/drawing/2014/main" id="{4A9BC014-ACAD-D12B-0F89-6A5BAF6D870D}"/>
              </a:ext>
            </a:extLst>
          </p:cNvPr>
          <p:cNvCxnSpPr>
            <a:cxnSpLocks/>
          </p:cNvCxnSpPr>
          <p:nvPr/>
        </p:nvCxnSpPr>
        <p:spPr>
          <a:xfrm flipV="1">
            <a:off x="1602766" y="3676276"/>
            <a:ext cx="896271" cy="20172"/>
          </a:xfrm>
          <a:prstGeom prst="straightConnector1">
            <a:avLst/>
          </a:prstGeom>
          <a:ln w="31750">
            <a:solidFill>
              <a:srgbClr val="296DC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17">
            <a:extLst>
              <a:ext uri="{FF2B5EF4-FFF2-40B4-BE49-F238E27FC236}">
                <a16:creationId xmlns:a16="http://schemas.microsoft.com/office/drawing/2014/main" id="{E2F2919F-5DC1-A903-8730-51494220C47F}"/>
              </a:ext>
            </a:extLst>
          </p:cNvPr>
          <p:cNvCxnSpPr>
            <a:cxnSpLocks/>
          </p:cNvCxnSpPr>
          <p:nvPr/>
        </p:nvCxnSpPr>
        <p:spPr>
          <a:xfrm flipV="1">
            <a:off x="4772209" y="2881215"/>
            <a:ext cx="723427" cy="478550"/>
          </a:xfrm>
          <a:prstGeom prst="straightConnector1">
            <a:avLst/>
          </a:prstGeom>
          <a:ln w="31750">
            <a:solidFill>
              <a:srgbClr val="296DC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uľka 2">
            <a:extLst>
              <a:ext uri="{FF2B5EF4-FFF2-40B4-BE49-F238E27FC236}">
                <a16:creationId xmlns:a16="http://schemas.microsoft.com/office/drawing/2014/main" id="{16E0E7B6-7139-A321-B24D-22301A89A1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1654470"/>
              </p:ext>
            </p:extLst>
          </p:nvPr>
        </p:nvGraphicFramePr>
        <p:xfrm>
          <a:off x="5818909" y="1581798"/>
          <a:ext cx="5335137" cy="1107509"/>
        </p:xfrm>
        <a:graphic>
          <a:graphicData uri="http://schemas.openxmlformats.org/drawingml/2006/table">
            <a:tbl>
              <a:tblPr/>
              <a:tblGrid>
                <a:gridCol w="1370833">
                  <a:extLst>
                    <a:ext uri="{9D8B030D-6E8A-4147-A177-3AD203B41FA5}">
                      <a16:colId xmlns:a16="http://schemas.microsoft.com/office/drawing/2014/main" val="158219186"/>
                    </a:ext>
                  </a:extLst>
                </a:gridCol>
                <a:gridCol w="1315261">
                  <a:extLst>
                    <a:ext uri="{9D8B030D-6E8A-4147-A177-3AD203B41FA5}">
                      <a16:colId xmlns:a16="http://schemas.microsoft.com/office/drawing/2014/main" val="2008834584"/>
                    </a:ext>
                  </a:extLst>
                </a:gridCol>
                <a:gridCol w="1519032">
                  <a:extLst>
                    <a:ext uri="{9D8B030D-6E8A-4147-A177-3AD203B41FA5}">
                      <a16:colId xmlns:a16="http://schemas.microsoft.com/office/drawing/2014/main" val="2016707445"/>
                    </a:ext>
                  </a:extLst>
                </a:gridCol>
                <a:gridCol w="1130011">
                  <a:extLst>
                    <a:ext uri="{9D8B030D-6E8A-4147-A177-3AD203B41FA5}">
                      <a16:colId xmlns:a16="http://schemas.microsoft.com/office/drawing/2014/main" val="235380804"/>
                    </a:ext>
                  </a:extLst>
                </a:gridCol>
              </a:tblGrid>
              <a:tr h="185391">
                <a:tc>
                  <a:txBody>
                    <a:bodyPr/>
                    <a:lstStyle/>
                    <a:p>
                      <a:pPr algn="l" fontAlgn="ctr"/>
                      <a:r>
                        <a:rPr lang="sk-SK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fUTI 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Controls 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p-value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42091"/>
                  </a:ext>
                </a:extLst>
              </a:tr>
              <a:tr h="185391">
                <a:tc>
                  <a:txBody>
                    <a:bodyPr/>
                    <a:lstStyle/>
                    <a:p>
                      <a:pPr algn="l" fontAlgn="ctr"/>
                      <a:r>
                        <a:rPr lang="sk-SK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Butyrivibrio</a:t>
                      </a:r>
                      <a:r>
                        <a:rPr lang="sk-SK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sk-S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3.404 (±4.797)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sk-S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7.273 (±6.446)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sk-S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0.045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3937331"/>
                  </a:ext>
                </a:extLst>
              </a:tr>
              <a:tr h="223589">
                <a:tc>
                  <a:txBody>
                    <a:bodyPr/>
                    <a:lstStyle/>
                    <a:p>
                      <a:pPr algn="l" fontAlgn="ctr"/>
                      <a:r>
                        <a:rPr lang="sk-SK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Coprococcus</a:t>
                      </a:r>
                      <a:endParaRPr lang="sk-SK" sz="14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sk-S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0.154 (±0.335)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sk-S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0.374 (±0.438) 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sk-S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0.029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9396324"/>
                  </a:ext>
                </a:extLst>
              </a:tr>
              <a:tr h="185391">
                <a:tc>
                  <a:txBody>
                    <a:bodyPr/>
                    <a:lstStyle/>
                    <a:p>
                      <a:pPr algn="l" fontAlgn="ctr"/>
                      <a:r>
                        <a:rPr lang="sk-SK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Eubacterium</a:t>
                      </a:r>
                      <a:endParaRPr lang="sk-SK" sz="14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sk-S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0.576 (±1.326)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sk-S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0.799 (±0.846)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sk-S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0.038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3451323"/>
                  </a:ext>
                </a:extLst>
              </a:tr>
              <a:tr h="185391">
                <a:tc>
                  <a:txBody>
                    <a:bodyPr/>
                    <a:lstStyle/>
                    <a:p>
                      <a:pPr algn="l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Shannon index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sk-S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2.516 (±0.860)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sk-S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3.067 (±0.546)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sk-SK" sz="1200" b="1" i="0" u="none" strike="noStrike" dirty="0">
                          <a:solidFill>
                            <a:srgbClr val="050505"/>
                          </a:solidFill>
                          <a:effectLst/>
                          <a:latin typeface="+mn-lt"/>
                        </a:rPr>
                        <a:t>0.033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858807"/>
                  </a:ext>
                </a:extLst>
              </a:tr>
            </a:tbl>
          </a:graphicData>
        </a:graphic>
      </p:graphicFrame>
      <p:sp>
        <p:nvSpPr>
          <p:cNvPr id="2" name="Freeform: Shape 46">
            <a:extLst>
              <a:ext uri="{FF2B5EF4-FFF2-40B4-BE49-F238E27FC236}">
                <a16:creationId xmlns:a16="http://schemas.microsoft.com/office/drawing/2014/main" id="{DB02C36D-1998-7394-4BEE-8F4BD731101C}"/>
              </a:ext>
            </a:extLst>
          </p:cNvPr>
          <p:cNvSpPr/>
          <p:nvPr/>
        </p:nvSpPr>
        <p:spPr>
          <a:xfrm>
            <a:off x="540955" y="3017874"/>
            <a:ext cx="340895" cy="622840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AA0065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2400" dirty="0"/>
          </a:p>
        </p:txBody>
      </p:sp>
      <p:sp>
        <p:nvSpPr>
          <p:cNvPr id="9" name="Freeform: Shape 46">
            <a:extLst>
              <a:ext uri="{FF2B5EF4-FFF2-40B4-BE49-F238E27FC236}">
                <a16:creationId xmlns:a16="http://schemas.microsoft.com/office/drawing/2014/main" id="{BB6D42D1-2E37-B8E3-D4C2-EB8DFB23D632}"/>
              </a:ext>
            </a:extLst>
          </p:cNvPr>
          <p:cNvSpPr/>
          <p:nvPr/>
        </p:nvSpPr>
        <p:spPr>
          <a:xfrm>
            <a:off x="531963" y="3714938"/>
            <a:ext cx="340895" cy="622840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65AA0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2400" dirty="0"/>
          </a:p>
        </p:txBody>
      </p:sp>
      <p:sp>
        <p:nvSpPr>
          <p:cNvPr id="10" name="Freeform: Shape 46">
            <a:extLst>
              <a:ext uri="{FF2B5EF4-FFF2-40B4-BE49-F238E27FC236}">
                <a16:creationId xmlns:a16="http://schemas.microsoft.com/office/drawing/2014/main" id="{262671D7-ED7A-1D6F-4B26-F60334724916}"/>
              </a:ext>
            </a:extLst>
          </p:cNvPr>
          <p:cNvSpPr/>
          <p:nvPr/>
        </p:nvSpPr>
        <p:spPr>
          <a:xfrm>
            <a:off x="882494" y="3230822"/>
            <a:ext cx="340895" cy="622840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AA0065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2400" dirty="0"/>
          </a:p>
        </p:txBody>
      </p:sp>
      <p:sp>
        <p:nvSpPr>
          <p:cNvPr id="11" name="Freeform: Shape 46">
            <a:extLst>
              <a:ext uri="{FF2B5EF4-FFF2-40B4-BE49-F238E27FC236}">
                <a16:creationId xmlns:a16="http://schemas.microsoft.com/office/drawing/2014/main" id="{85C18244-FF09-6F7F-47F0-D851F84C8325}"/>
              </a:ext>
            </a:extLst>
          </p:cNvPr>
          <p:cNvSpPr/>
          <p:nvPr/>
        </p:nvSpPr>
        <p:spPr>
          <a:xfrm>
            <a:off x="1219832" y="3048345"/>
            <a:ext cx="340895" cy="622840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AA0065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2400" dirty="0"/>
          </a:p>
        </p:txBody>
      </p:sp>
      <p:sp>
        <p:nvSpPr>
          <p:cNvPr id="15" name="Freeform: Shape 46">
            <a:extLst>
              <a:ext uri="{FF2B5EF4-FFF2-40B4-BE49-F238E27FC236}">
                <a16:creationId xmlns:a16="http://schemas.microsoft.com/office/drawing/2014/main" id="{3B9CA8F0-6E7B-147C-7661-0932F16F8ADB}"/>
              </a:ext>
            </a:extLst>
          </p:cNvPr>
          <p:cNvSpPr/>
          <p:nvPr/>
        </p:nvSpPr>
        <p:spPr>
          <a:xfrm>
            <a:off x="888224" y="3983345"/>
            <a:ext cx="340895" cy="622840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65AA0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2400" dirty="0"/>
          </a:p>
        </p:txBody>
      </p:sp>
      <p:sp>
        <p:nvSpPr>
          <p:cNvPr id="16" name="Freeform: Shape 46">
            <a:extLst>
              <a:ext uri="{FF2B5EF4-FFF2-40B4-BE49-F238E27FC236}">
                <a16:creationId xmlns:a16="http://schemas.microsoft.com/office/drawing/2014/main" id="{8A0000D2-174A-DD10-8EBB-642E12CACC96}"/>
              </a:ext>
            </a:extLst>
          </p:cNvPr>
          <p:cNvSpPr/>
          <p:nvPr/>
        </p:nvSpPr>
        <p:spPr>
          <a:xfrm>
            <a:off x="1219831" y="3733341"/>
            <a:ext cx="340895" cy="622840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65AA0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2400" dirty="0"/>
          </a:p>
        </p:txBody>
      </p:sp>
      <p:cxnSp>
        <p:nvCxnSpPr>
          <p:cNvPr id="6" name="Straight Arrow Connector 17">
            <a:extLst>
              <a:ext uri="{FF2B5EF4-FFF2-40B4-BE49-F238E27FC236}">
                <a16:creationId xmlns:a16="http://schemas.microsoft.com/office/drawing/2014/main" id="{EC7B3F32-BB29-0F88-732F-070E666B5ACF}"/>
              </a:ext>
            </a:extLst>
          </p:cNvPr>
          <p:cNvCxnSpPr>
            <a:cxnSpLocks/>
          </p:cNvCxnSpPr>
          <p:nvPr/>
        </p:nvCxnSpPr>
        <p:spPr>
          <a:xfrm>
            <a:off x="4749814" y="3901505"/>
            <a:ext cx="745822" cy="377907"/>
          </a:xfrm>
          <a:prstGeom prst="straightConnector1">
            <a:avLst/>
          </a:prstGeom>
          <a:ln w="31750">
            <a:solidFill>
              <a:srgbClr val="296DC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Obrázok 18" descr="Obrázok, na ktorom je text, rad, diagram, vývoj&#10;&#10;Obsah vygenerovaný umelou inteligenciou môže byť nesprávny.">
            <a:extLst>
              <a:ext uri="{FF2B5EF4-FFF2-40B4-BE49-F238E27FC236}">
                <a16:creationId xmlns:a16="http://schemas.microsoft.com/office/drawing/2014/main" id="{D2E3C749-6453-ADAA-EEC5-FC5B36A357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209" y="2741958"/>
            <a:ext cx="5153259" cy="2605606"/>
          </a:xfrm>
          <a:prstGeom prst="rect">
            <a:avLst/>
          </a:prstGeom>
        </p:spPr>
      </p:pic>
      <p:cxnSp>
        <p:nvCxnSpPr>
          <p:cNvPr id="20" name="Straight Arrow Connector 17">
            <a:extLst>
              <a:ext uri="{FF2B5EF4-FFF2-40B4-BE49-F238E27FC236}">
                <a16:creationId xmlns:a16="http://schemas.microsoft.com/office/drawing/2014/main" id="{C7D352BD-AA54-4984-3411-2B3E792D1AB2}"/>
              </a:ext>
            </a:extLst>
          </p:cNvPr>
          <p:cNvCxnSpPr>
            <a:cxnSpLocks/>
          </p:cNvCxnSpPr>
          <p:nvPr/>
        </p:nvCxnSpPr>
        <p:spPr>
          <a:xfrm flipV="1">
            <a:off x="1595593" y="2974126"/>
            <a:ext cx="741997" cy="588795"/>
          </a:xfrm>
          <a:prstGeom prst="straightConnector1">
            <a:avLst/>
          </a:prstGeom>
          <a:ln w="31750">
            <a:solidFill>
              <a:srgbClr val="296DC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17">
            <a:extLst>
              <a:ext uri="{FF2B5EF4-FFF2-40B4-BE49-F238E27FC236}">
                <a16:creationId xmlns:a16="http://schemas.microsoft.com/office/drawing/2014/main" id="{8D881D39-B8AF-5047-1A4F-12FF0FC70DA0}"/>
              </a:ext>
            </a:extLst>
          </p:cNvPr>
          <p:cNvCxnSpPr>
            <a:cxnSpLocks/>
          </p:cNvCxnSpPr>
          <p:nvPr/>
        </p:nvCxnSpPr>
        <p:spPr>
          <a:xfrm>
            <a:off x="1589702" y="3814051"/>
            <a:ext cx="747888" cy="515189"/>
          </a:xfrm>
          <a:prstGeom prst="straightConnector1">
            <a:avLst/>
          </a:prstGeom>
          <a:ln w="31750">
            <a:solidFill>
              <a:srgbClr val="296DC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27">
            <a:extLst>
              <a:ext uri="{FF2B5EF4-FFF2-40B4-BE49-F238E27FC236}">
                <a16:creationId xmlns:a16="http://schemas.microsoft.com/office/drawing/2014/main" id="{B20578F3-09A3-58DA-3DE5-2B73C741A7E6}"/>
              </a:ext>
            </a:extLst>
          </p:cNvPr>
          <p:cNvSpPr txBox="1"/>
          <p:nvPr/>
        </p:nvSpPr>
        <p:spPr>
          <a:xfrm>
            <a:off x="4861678" y="5345191"/>
            <a:ext cx="73303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200" dirty="0"/>
              <a:t>ROC Curve for best combination of features: Breastfeeding (months), Shannon index, </a:t>
            </a:r>
            <a:r>
              <a:rPr lang="sk-SK" sz="1200" i="1" dirty="0"/>
              <a:t>Faecalibacterium, Escherichia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5340928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3748</TotalTime>
  <Words>173</Words>
  <Application>Microsoft Office PowerPoint</Application>
  <PresentationFormat>Widescreen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Bob Thompson</cp:lastModifiedBy>
  <cp:revision>73</cp:revision>
  <dcterms:created xsi:type="dcterms:W3CDTF">2019-06-13T12:30:18Z</dcterms:created>
  <dcterms:modified xsi:type="dcterms:W3CDTF">2025-04-10T21:29:04Z</dcterms:modified>
</cp:coreProperties>
</file>