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53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15/04/2025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GB" sz="96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In vitro measurements of ultrafiltration precision in hemofiltration and haemodialysis devices used in infants</a:t>
            </a:r>
            <a:r>
              <a:rPr lang="en-GB" sz="9600" dirty="0">
                <a:solidFill>
                  <a:srgbClr val="FFFFFF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, Part 2*</a:t>
            </a:r>
            <a:endParaRPr lang="en-GB" sz="11200" dirty="0">
              <a:solidFill>
                <a:srgbClr val="FFFFFF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6761" y="1172720"/>
            <a:ext cx="1169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To determine whether CARPEDIEM and PrisMax have sufficient precision of ultrafiltration control to treat small babies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Crosier 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6200" y="5780716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PrisMax and CARPEDIEM control fluid ultrafiltration better than Prismaflex and Aquarius, but the novel volumetric circuit of the NIDUS infant haemodialysis device is the most precise for small babies.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EA1450-034B-DB34-9DA8-F414CE4716E5}"/>
              </a:ext>
            </a:extLst>
          </p:cNvPr>
          <p:cNvSpPr txBox="1"/>
          <p:nvPr/>
        </p:nvSpPr>
        <p:spPr>
          <a:xfrm>
            <a:off x="87290" y="2045571"/>
            <a:ext cx="2345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920A6A4-EFA5-785D-BA0A-36F01CC74741}"/>
              </a:ext>
            </a:extLst>
          </p:cNvPr>
          <p:cNvCxnSpPr>
            <a:cxnSpLocks/>
          </p:cNvCxnSpPr>
          <p:nvPr/>
        </p:nvCxnSpPr>
        <p:spPr>
          <a:xfrm>
            <a:off x="7187184" y="3839358"/>
            <a:ext cx="389865" cy="0"/>
          </a:xfrm>
          <a:prstGeom prst="straightConnector1">
            <a:avLst/>
          </a:prstGeom>
          <a:ln w="38100">
            <a:solidFill>
              <a:srgbClr val="0092F7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6F65503-6830-8BBD-F3CF-1117DAA2FA3B}"/>
              </a:ext>
            </a:extLst>
          </p:cNvPr>
          <p:cNvGrpSpPr/>
          <p:nvPr/>
        </p:nvGrpSpPr>
        <p:grpSpPr>
          <a:xfrm>
            <a:off x="386229" y="2217333"/>
            <a:ext cx="11481684" cy="3206456"/>
            <a:chOff x="386229" y="2322837"/>
            <a:chExt cx="11481684" cy="32064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9BD6FED-9901-6C39-AA8C-B9C8565D3B68}"/>
                </a:ext>
              </a:extLst>
            </p:cNvPr>
            <p:cNvSpPr/>
            <p:nvPr/>
          </p:nvSpPr>
          <p:spPr>
            <a:xfrm>
              <a:off x="386229" y="2774360"/>
              <a:ext cx="2042617" cy="619063"/>
            </a:xfrm>
            <a:prstGeom prst="rect">
              <a:avLst/>
            </a:prstGeom>
            <a:solidFill>
              <a:schemeClr val="accent6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</a:t>
              </a:r>
              <a:r>
                <a:rPr lang="en-GB" dirty="0"/>
                <a:t>IDUS  CVVHD tested in 2022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CB170B0-9438-A422-259C-1219A160A926}"/>
                </a:ext>
              </a:extLst>
            </p:cNvPr>
            <p:cNvSpPr/>
            <p:nvPr/>
          </p:nvSpPr>
          <p:spPr>
            <a:xfrm>
              <a:off x="402334" y="3669436"/>
              <a:ext cx="2042617" cy="614223"/>
            </a:xfrm>
            <a:prstGeom prst="rect">
              <a:avLst/>
            </a:prstGeom>
            <a:solidFill>
              <a:srgbClr val="B740DC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CARPEDIEM</a:t>
              </a:r>
            </a:p>
            <a:p>
              <a:pPr algn="ctr"/>
              <a:r>
                <a:rPr lang="en-GB" dirty="0"/>
                <a:t>CVVH &amp; CVVHD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86395CB-1CA8-9163-38B0-59BBBAC73C97}"/>
                </a:ext>
              </a:extLst>
            </p:cNvPr>
            <p:cNvSpPr/>
            <p:nvPr/>
          </p:nvSpPr>
          <p:spPr>
            <a:xfrm>
              <a:off x="402335" y="4542752"/>
              <a:ext cx="2042616" cy="619063"/>
            </a:xfrm>
            <a:prstGeom prst="rect">
              <a:avLst/>
            </a:prstGeom>
            <a:solidFill>
              <a:srgbClr val="FF0000"/>
            </a:solidFill>
            <a:ln w="41275">
              <a:solidFill>
                <a:srgbClr val="FF00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PrisMax CVVH,</a:t>
              </a:r>
            </a:p>
            <a:p>
              <a:pPr algn="ctr"/>
              <a:r>
                <a:rPr lang="en-GB" dirty="0"/>
                <a:t>CVVHD &amp; CVVHDF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1414C16-BE0E-29DD-B4FE-F6794A6C9273}"/>
                </a:ext>
              </a:extLst>
            </p:cNvPr>
            <p:cNvGrpSpPr/>
            <p:nvPr/>
          </p:nvGrpSpPr>
          <p:grpSpPr>
            <a:xfrm>
              <a:off x="2816352" y="2389032"/>
              <a:ext cx="4379106" cy="3140261"/>
              <a:chOff x="3050771" y="1993092"/>
              <a:chExt cx="3316778" cy="3140261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AF1F82B3-9CA6-0D61-AC30-A67500A4FE83}"/>
                  </a:ext>
                </a:extLst>
              </p:cNvPr>
              <p:cNvSpPr/>
              <p:nvPr/>
            </p:nvSpPr>
            <p:spPr>
              <a:xfrm>
                <a:off x="3050771" y="1993092"/>
                <a:ext cx="3316778" cy="3140261"/>
              </a:xfrm>
              <a:prstGeom prst="roundRect">
                <a:avLst/>
              </a:prstGeom>
              <a:noFill/>
              <a:ln w="38100">
                <a:solidFill>
                  <a:srgbClr val="0092F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C12280-C94D-7196-2CDB-032294E175C3}"/>
                  </a:ext>
                </a:extLst>
              </p:cNvPr>
              <p:cNvSpPr txBox="1"/>
              <p:nvPr/>
            </p:nvSpPr>
            <p:spPr>
              <a:xfrm>
                <a:off x="3113297" y="2200041"/>
                <a:ext cx="3190427" cy="2739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All 3 devices tested in vitro:</a:t>
                </a:r>
              </a:p>
              <a:p>
                <a:r>
                  <a:rPr lang="en-GB" sz="2000" dirty="0"/>
                  <a:t>   - NIDUS tested and reported in 2022.</a:t>
                </a:r>
              </a:p>
              <a:p>
                <a:r>
                  <a:rPr lang="en-GB" sz="2000" dirty="0"/>
                  <a:t>   - CARPEDIEM &amp; PrisMax tested now.</a:t>
                </a:r>
              </a:p>
              <a:p>
                <a:endParaRPr lang="en-GB" sz="1400" dirty="0"/>
              </a:p>
              <a:p>
                <a:r>
                  <a:rPr lang="en-GB" sz="2000" dirty="0"/>
                  <a:t>Treated a ‘baby substitute’ saline bag.</a:t>
                </a:r>
              </a:p>
              <a:p>
                <a:endParaRPr lang="en-GB" sz="1400" dirty="0"/>
              </a:p>
              <a:p>
                <a:r>
                  <a:rPr lang="en-GB" sz="2000" dirty="0"/>
                  <a:t>Quantity of fluid removed measured by weighing and compared with the device’s reported UF volume.</a:t>
                </a:r>
              </a:p>
            </p:txBody>
          </p:sp>
        </p:grp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F5E870B-C5A1-8137-DD9F-DC03CFD8BF78}"/>
                </a:ext>
              </a:extLst>
            </p:cNvPr>
            <p:cNvCxnSpPr>
              <a:cxnSpLocks/>
            </p:cNvCxnSpPr>
            <p:nvPr/>
          </p:nvCxnSpPr>
          <p:spPr>
            <a:xfrm>
              <a:off x="2436637" y="3097751"/>
              <a:ext cx="379715" cy="0"/>
            </a:xfrm>
            <a:prstGeom prst="straightConnector1">
              <a:avLst/>
            </a:prstGeom>
            <a:ln w="31750">
              <a:solidFill>
                <a:schemeClr val="accent6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7A1B1A0-98BA-E8FD-69B1-FD9E4A99AE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28324" y="3959164"/>
              <a:ext cx="379715" cy="12847"/>
            </a:xfrm>
            <a:prstGeom prst="straightConnector1">
              <a:avLst/>
            </a:prstGeom>
            <a:ln w="31750">
              <a:solidFill>
                <a:srgbClr val="B740DC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49D1F581-05E4-6096-9CE6-4009CCDD3856}"/>
                </a:ext>
              </a:extLst>
            </p:cNvPr>
            <p:cNvCxnSpPr>
              <a:cxnSpLocks/>
              <a:stCxn id="6" idx="3"/>
            </p:cNvCxnSpPr>
            <p:nvPr/>
          </p:nvCxnSpPr>
          <p:spPr>
            <a:xfrm>
              <a:off x="2444951" y="4852284"/>
              <a:ext cx="371401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ADD0E8A-7D93-16B3-9F8E-3758447F5692}"/>
                </a:ext>
              </a:extLst>
            </p:cNvPr>
            <p:cNvSpPr/>
            <p:nvPr/>
          </p:nvSpPr>
          <p:spPr>
            <a:xfrm>
              <a:off x="7577049" y="2322837"/>
              <a:ext cx="4290864" cy="3206456"/>
            </a:xfrm>
            <a:prstGeom prst="rect">
              <a:avLst/>
            </a:prstGeom>
            <a:noFill/>
            <a:ln w="19050">
              <a:solidFill>
                <a:srgbClr val="0092F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F7741C3-A0AF-CDEB-235E-E575EFA7AB07}"/>
                </a:ext>
              </a:extLst>
            </p:cNvPr>
            <p:cNvSpPr txBox="1"/>
            <p:nvPr/>
          </p:nvSpPr>
          <p:spPr>
            <a:xfrm>
              <a:off x="7601686" y="2322837"/>
              <a:ext cx="4258081" cy="646331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70C0"/>
                  </a:solidFill>
                </a:rPr>
                <a:t>CARPEDIEM &amp; PrisMax reasonably precise.</a:t>
              </a:r>
            </a:p>
            <a:p>
              <a:r>
                <a:rPr lang="en-GB" dirty="0">
                  <a:solidFill>
                    <a:srgbClr val="0070C0"/>
                  </a:solidFill>
                </a:rPr>
                <a:t>NIDUS fluid control more precise.</a:t>
              </a:r>
            </a:p>
          </p:txBody>
        </p:sp>
        <p:pic>
          <p:nvPicPr>
            <p:cNvPr id="16" name="Picture 15" descr="A diagram of different colored circles&#10;&#10;AI-generated content may be incorrect.">
              <a:extLst>
                <a:ext uri="{FF2B5EF4-FFF2-40B4-BE49-F238E27FC236}">
                  <a16:creationId xmlns:a16="http://schemas.microsoft.com/office/drawing/2014/main" id="{14F18B8C-1EE7-4B73-DE8D-D56FB2C02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4178" y="2969168"/>
              <a:ext cx="4261243" cy="252472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332C7BF-6F88-8C41-B739-DA703B4F5017}"/>
              </a:ext>
            </a:extLst>
          </p:cNvPr>
          <p:cNvSpPr txBox="1"/>
          <p:nvPr/>
        </p:nvSpPr>
        <p:spPr>
          <a:xfrm>
            <a:off x="79129" y="1624948"/>
            <a:ext cx="12115800" cy="394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GB" sz="1600" dirty="0">
                <a:latin typeface="Arial" panose="020B0604020202020204" pitchFamily="34" charset="0"/>
                <a:ea typeface="Aptos" panose="020B0004020202020204" pitchFamily="34" charset="0"/>
              </a:rPr>
              <a:t>(</a:t>
            </a:r>
            <a:r>
              <a:rPr lang="en-GB" dirty="0">
                <a:latin typeface="Arial" panose="020B0604020202020204" pitchFamily="34" charset="0"/>
                <a:ea typeface="Aptos" panose="020B0004020202020204" pitchFamily="34" charset="0"/>
              </a:rPr>
              <a:t>*</a:t>
            </a:r>
            <a:r>
              <a:rPr lang="en-GB" sz="1600" dirty="0">
                <a:latin typeface="Arial" panose="020B0604020202020204" pitchFamily="34" charset="0"/>
                <a:ea typeface="Aptos" panose="020B0004020202020204" pitchFamily="34" charset="0"/>
              </a:rPr>
              <a:t>Part 2: Comparison </a:t>
            </a:r>
            <a:r>
              <a:rPr lang="en-GB" sz="16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of PrisMax and CARPEDIEM with 2022 data on NIDUS</a:t>
            </a:r>
            <a:r>
              <a:rPr lang="en-GB" sz="1600" dirty="0">
                <a:latin typeface="Arial" panose="020B0604020202020204" pitchFamily="34" charset="0"/>
                <a:ea typeface="Aptos" panose="020B0004020202020204" pitchFamily="34" charset="0"/>
              </a:rPr>
              <a:t>, when </a:t>
            </a:r>
            <a:r>
              <a:rPr lang="en-GB" sz="16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Prismaflex and Aquarius shown to be imprecise)</a:t>
            </a:r>
            <a:endParaRPr lang="en-GB" sz="7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179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Bob Thompson</dc:creator>
  <cp:lastModifiedBy>Bob Thompson</cp:lastModifiedBy>
  <cp:revision>68</cp:revision>
  <dcterms:created xsi:type="dcterms:W3CDTF">2019-06-13T12:30:18Z</dcterms:created>
  <dcterms:modified xsi:type="dcterms:W3CDTF">2025-04-15T19:41:27Z</dcterms:modified>
</cp:coreProperties>
</file>