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89" d="100"/>
          <a:sy n="89" d="100"/>
        </p:scale>
        <p:origin x="37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7EA63-AA8F-4C39-B29F-BEEEB6D89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775DB4-E8D5-4A4F-8E28-8F474B5C0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75AF0-CC1F-40A2-987F-A59D8E70F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3B71E-ACFD-48D6-851C-60CF9A420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517AF-6BAB-4B35-B71D-21666D36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311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5B3CB-FAD5-426A-8625-3AF78594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3EF72-5DE7-49AD-89AC-E8751B4B9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89439-CE6C-4AAC-A2D9-FFA51017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9047C-2C18-426C-9065-AF6D99FDB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7B67F-D6DF-4618-8B2F-012A6A8D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979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25CF-98E3-49FD-AAC1-63D833F4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E115A-D73A-403A-8422-AA1D7F5E8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4BCCE-5159-4897-B9B4-CD42C3BF1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61E8A-E112-4692-92E8-5935FB5B0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AFD72-9A4C-4BD3-AD5F-6096F1D8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601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B769D-B5EA-42D7-9043-21BA7E6E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1AE90-7F48-4E13-80F7-D44911B85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1A2087-8CD3-43C7-8C99-441B388E5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DFA57-0FB0-4F60-A6F0-6245DB1BF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141621-22F7-407A-9830-B6A09EA2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9F3D7-2AE4-4B4E-AF8F-228E0AEE0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618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9511-00DB-4899-9141-616F8758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9AAE6-AB79-40E4-902D-D03AF6D5E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2D3EC-7001-483F-BC22-6119EDD17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3204ED-A641-4AC4-8ED0-F6F71F3FC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B81681-0D1F-4180-A449-295752ED1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5AB8F-0DFB-49BC-8FA4-1FDC78E5A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79CE14-5FDE-4CE1-B3F0-DF9A1A834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4838AA-AF05-4BF4-85D1-E9B426DA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708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E6EFC-DA97-47EB-95C7-352786773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FA8354-FD93-4F32-879D-2736291D7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F606B-2DA9-4338-979B-001355AA9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042C0-B6DA-4871-9A51-EC2E66A7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178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5E002A-3E91-40A0-B745-74BA279C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3C7BF4-F3A5-4B21-B07C-A2437187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F6031-7812-4E5F-BA88-FA13D2DEC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8149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2499F-CC45-4F2A-B117-63E403922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A4D18-1938-48F8-BB02-B2B675D24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75D0B-D80E-4B09-9562-0F5DD2C09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C26A6-B71B-4555-8AF0-35063DC4D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7C9D20-8D37-4136-9C37-9F05C06D1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3D9F6-1145-47B0-927E-F995A096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7702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4DF7-0AF6-4CE5-AD9D-616E35A28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382F44-EA89-4818-AA71-1E0FD2FA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FDA2E-D5E2-4891-B306-DED9AC518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CCAA-B10C-43A8-9385-7357AAE5A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5BFF62-DECF-4D55-BF73-A29CF7336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83F2C-CAEE-4089-A9D6-E96FC4CBA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260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0281-3B09-4BF2-BA47-3EB7E217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B1AE3-19B3-4466-A3EE-DAB700A7D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605B7-B18F-42AC-BE80-4E1FE14EF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6952B-6CD6-444C-8209-9F37B4EBC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D6762-E275-4653-BF2D-8728506C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590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866607-45E1-4D28-9724-02DC24283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C2CA6-05FF-4C98-93D2-4C52A8070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BB8ED-CB34-405C-90ED-17CB240C2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0100E-84C4-464F-A655-1EA1F2A5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34F102-E731-40CA-B162-77E57315B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41212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203127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79AD3C-3E3C-4AF6-9D3B-D7A471D83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9DF1B-E57D-4F3D-997C-D7DF238D6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58D5C-39ED-4625-9079-01E3426C9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45A71-A20A-45F0-95BD-14DC7BDFE5AC}" type="datetimeFigureOut">
              <a:rPr lang="he-IL" smtClean="0"/>
              <a:t>ט"ו/אייר/תשפ"ה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ABE58-0112-44A3-8519-C065C0A2E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68D67-036A-4BC1-ABB4-0F8BF51D4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D792D-4568-4F59-B890-0EFD26B6A3A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897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-79513" y="172506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500" b="1" dirty="0">
                <a:solidFill>
                  <a:schemeClr val="bg1"/>
                </a:solidFill>
                <a:cs typeface="+mn-cs"/>
              </a:rPr>
              <a:t>Expanded </a:t>
            </a:r>
            <a:r>
              <a:rPr lang="en-US" sz="5500" b="1" i="1" dirty="0">
                <a:solidFill>
                  <a:schemeClr val="bg1"/>
                </a:solidFill>
                <a:cs typeface="+mn-cs"/>
              </a:rPr>
              <a:t>CRB2</a:t>
            </a:r>
            <a:r>
              <a:rPr lang="en-US" sz="5500" b="1" dirty="0">
                <a:solidFill>
                  <a:schemeClr val="bg1"/>
                </a:solidFill>
                <a:cs typeface="+mn-cs"/>
              </a:rPr>
              <a:t>-related disease phenotype: Multisystem involvement and post-transplant complications in monozygotic twins</a:t>
            </a:r>
          </a:p>
          <a:p>
            <a:pPr marL="216000" algn="l"/>
            <a:endParaRPr lang="en-GB" sz="2400" b="1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0810" y="1025573"/>
            <a:ext cx="12327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Expand the phenotypic spectrum of </a:t>
            </a:r>
            <a:r>
              <a:rPr lang="en-US" i="1" dirty="0">
                <a:solidFill>
                  <a:schemeClr val="bg1"/>
                </a:solidFill>
              </a:rPr>
              <a:t>CRB2</a:t>
            </a:r>
            <a:r>
              <a:rPr lang="en-US" dirty="0">
                <a:solidFill>
                  <a:schemeClr val="bg1"/>
                </a:solidFill>
              </a:rPr>
              <a:t>-related disease, highlight management challenges, </a:t>
            </a:r>
          </a:p>
          <a:p>
            <a:r>
              <a:rPr lang="en-US" dirty="0">
                <a:solidFill>
                  <a:schemeClr val="bg1"/>
                </a:solidFill>
              </a:rPr>
              <a:t>and underscore the need for genetic re-analysis in rare diseases.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2018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C</a:t>
            </a:r>
            <a:r>
              <a:rPr lang="en-US" b="1" dirty="0">
                <a:solidFill>
                  <a:srgbClr val="0065AA"/>
                </a:solidFill>
              </a:rPr>
              <a:t>ase Presentation</a:t>
            </a:r>
            <a:r>
              <a:rPr lang="en-GB" dirty="0">
                <a:solidFill>
                  <a:srgbClr val="0065AA"/>
                </a:solidFill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Monozygotic twins diagnosed with congenital nephrotic syndrome with multisystemic involvement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mutation identified on TSO1 clinical exome </a:t>
            </a: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later, whole exome seq. revealed novel pathogenic homozygote variant in </a:t>
            </a:r>
            <a:r>
              <a:rPr lang="en-US" sz="1600" i="1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CRB2</a:t>
            </a:r>
            <a:endParaRPr lang="en-US" sz="1600" i="1" dirty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Treated over the years with supportive care, both survived infancy and progressed to kidney failure </a:t>
            </a:r>
          </a:p>
          <a:p>
            <a:endParaRPr lang="en-GB" sz="1600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Plonsky Toder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9559" y="5678917"/>
            <a:ext cx="7503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61678">
              <a:spcBef>
                <a:spcPct val="50000"/>
              </a:spcBef>
            </a:pPr>
            <a:r>
              <a:rPr lang="en-GB" sz="1600" b="1" dirty="0">
                <a:solidFill>
                  <a:schemeClr val="bg1"/>
                </a:solidFill>
              </a:rPr>
              <a:t>CONCLUSION</a:t>
            </a:r>
            <a:r>
              <a:rPr lang="en-GB" sz="1600" dirty="0">
                <a:solidFill>
                  <a:schemeClr val="bg1"/>
                </a:solidFill>
              </a:rPr>
              <a:t>: </a:t>
            </a:r>
            <a:r>
              <a:rPr lang="en-US" sz="1600" dirty="0">
                <a:solidFill>
                  <a:schemeClr val="bg1"/>
                </a:solidFill>
              </a:rPr>
              <a:t>Our findings expand the phenotypic spectrum of </a:t>
            </a:r>
            <a:r>
              <a:rPr lang="en-US" sz="1600" i="1" dirty="0">
                <a:solidFill>
                  <a:schemeClr val="bg1"/>
                </a:solidFill>
              </a:rPr>
              <a:t>CRB2</a:t>
            </a:r>
            <a:r>
              <a:rPr lang="en-US" sz="1600" dirty="0">
                <a:solidFill>
                  <a:schemeClr val="bg1"/>
                </a:solidFill>
              </a:rPr>
              <a:t>-related disease and underscore the complexity of managing such cases. This report highlights the evolving nature of genetic testing and the potential for novel findings to emerge from timely re-analysis of genetic data. 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64EF9C0-1ECD-4624-96B6-60FD9ACED918}"/>
              </a:ext>
            </a:extLst>
          </p:cNvPr>
          <p:cNvSpPr txBox="1"/>
          <p:nvPr/>
        </p:nvSpPr>
        <p:spPr>
          <a:xfrm>
            <a:off x="173448" y="2834949"/>
            <a:ext cx="115059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5AA"/>
                </a:solidFill>
              </a:rPr>
              <a:t>Post transplant complications</a:t>
            </a:r>
            <a:r>
              <a:rPr lang="en-GB" dirty="0">
                <a:solidFill>
                  <a:srgbClr val="0065AA"/>
                </a:solidFill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baseline="300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twin- unexplained severe neurologic damage post-transplant, delayed graft function, died of severe fungal 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n-US" sz="1600" baseline="300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twin- multiple complications suggestive of immune dysregulation 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8C0F025-CDF0-4993-B634-F8F49C0EC18C}"/>
              </a:ext>
            </a:extLst>
          </p:cNvPr>
          <p:cNvGrpSpPr/>
          <p:nvPr/>
        </p:nvGrpSpPr>
        <p:grpSpPr>
          <a:xfrm>
            <a:off x="7281645" y="3917445"/>
            <a:ext cx="3618960" cy="1752395"/>
            <a:chOff x="3103712" y="0"/>
            <a:chExt cx="4708565" cy="2486274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4260FE4-D5B8-480B-BA56-31E290AF8B38}"/>
                </a:ext>
              </a:extLst>
            </p:cNvPr>
            <p:cNvGrpSpPr/>
            <p:nvPr/>
          </p:nvGrpSpPr>
          <p:grpSpPr>
            <a:xfrm>
              <a:off x="3103712" y="0"/>
              <a:ext cx="4503009" cy="2408011"/>
              <a:chOff x="3103713" y="0"/>
              <a:chExt cx="4503008" cy="2408012"/>
            </a:xfrm>
          </p:grpSpPr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CE044084-1A8E-4464-B0B4-70C7E127A5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9837" t="20201" r="22955" b="6770"/>
              <a:stretch/>
            </p:blipFill>
            <p:spPr>
              <a:xfrm>
                <a:off x="3103713" y="0"/>
                <a:ext cx="2181138" cy="2408012"/>
              </a:xfrm>
              <a:prstGeom prst="rect">
                <a:avLst/>
              </a:prstGeom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4332FA32-D01E-4E30-9DF2-741D051155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0960" t="18433" r="21137" b="8687"/>
              <a:stretch/>
            </p:blipFill>
            <p:spPr>
              <a:xfrm>
                <a:off x="5399195" y="0"/>
                <a:ext cx="2207526" cy="2387600"/>
              </a:xfrm>
              <a:prstGeom prst="rect">
                <a:avLst/>
              </a:prstGeom>
            </p:spPr>
          </p:pic>
        </p:grpSp>
        <p:sp>
          <p:nvSpPr>
            <p:cNvPr id="75" name="TextBox 8">
              <a:extLst>
                <a:ext uri="{FF2B5EF4-FFF2-40B4-BE49-F238E27FC236}">
                  <a16:creationId xmlns:a16="http://schemas.microsoft.com/office/drawing/2014/main" id="{B4A39922-FCAC-46D5-8B3E-CC6E3C84FFE9}"/>
                </a:ext>
              </a:extLst>
            </p:cNvPr>
            <p:cNvSpPr txBox="1"/>
            <p:nvPr/>
          </p:nvSpPr>
          <p:spPr>
            <a:xfrm>
              <a:off x="5439075" y="1994932"/>
              <a:ext cx="2373202" cy="49134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Left Kidney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6" name="TextBox 9">
              <a:extLst>
                <a:ext uri="{FF2B5EF4-FFF2-40B4-BE49-F238E27FC236}">
                  <a16:creationId xmlns:a16="http://schemas.microsoft.com/office/drawing/2014/main" id="{4D363A38-BDBD-4ECC-BD17-D46D661AB132}"/>
                </a:ext>
              </a:extLst>
            </p:cNvPr>
            <p:cNvSpPr txBox="1"/>
            <p:nvPr/>
          </p:nvSpPr>
          <p:spPr>
            <a:xfrm>
              <a:off x="3156012" y="1994922"/>
              <a:ext cx="1837209" cy="49134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800" kern="12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Right Kidney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F957972-12DC-4C1D-96EC-2345C68B10CF}"/>
              </a:ext>
            </a:extLst>
          </p:cNvPr>
          <p:cNvSpPr txBox="1"/>
          <p:nvPr/>
        </p:nvSpPr>
        <p:spPr>
          <a:xfrm>
            <a:off x="7217549" y="3725791"/>
            <a:ext cx="3718070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00" dirty="0"/>
              <a:t>Kidney US- twin A showing bilateral echogenic large kidneys</a:t>
            </a:r>
            <a:endParaRPr lang="he-IL" sz="11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556D40-26C6-43D4-AD2C-0F93A0FBCF0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359131" y="3917445"/>
            <a:ext cx="3153777" cy="17523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A5CE5B-CC2E-4DED-8890-A730EFD0024B}"/>
              </a:ext>
            </a:extLst>
          </p:cNvPr>
          <p:cNvSpPr txBox="1"/>
          <p:nvPr/>
        </p:nvSpPr>
        <p:spPr>
          <a:xfrm>
            <a:off x="1454247" y="3780166"/>
            <a:ext cx="3718070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00" dirty="0"/>
              <a:t>Familial Segregation of the </a:t>
            </a:r>
            <a:r>
              <a:rPr lang="en-US" sz="1100" i="1" dirty="0"/>
              <a:t>CRB2</a:t>
            </a:r>
            <a:r>
              <a:rPr lang="en-US" sz="1100" dirty="0"/>
              <a:t> variant</a:t>
            </a:r>
            <a:endParaRPr lang="he-IL" sz="1100" dirty="0"/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192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Moran Plonsky</dc:creator>
  <cp:lastModifiedBy>Bob Thompson</cp:lastModifiedBy>
  <cp:revision>12</cp:revision>
  <dcterms:created xsi:type="dcterms:W3CDTF">2024-06-03T09:04:58Z</dcterms:created>
  <dcterms:modified xsi:type="dcterms:W3CDTF">2025-05-13T19:42:55Z</dcterms:modified>
</cp:coreProperties>
</file>