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9B68D-1F43-1C3E-6BCA-B2880124F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7D1441-10C5-DFC1-2279-3B488220D8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3CA29-EA3C-02EA-53DE-D4DA9D814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A8ED7-70F7-2F3C-A3EA-95C9F705F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79C8D-33B1-B4DC-6E4B-35FCA65D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612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AD35D-61B3-3B48-5541-36A78C2F1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5718A-5106-DF99-DD0D-06D0A3515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C90E8-5979-43CD-7829-C78D86029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4E72D-D820-0DAA-57F5-EE97199C2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99113-2C6C-8996-8888-F26227047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5683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506AFC-D525-925E-E3E9-A401FBF9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AC42E1-BBEE-2883-8169-CCEFE173E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DC244-68FA-C6FC-CE63-DE4FDA7CD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DD77-A2C2-41E3-7C6D-709D0A7DB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E8C2B-3E2F-79F4-2794-0CCEF4853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0627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151722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2AA5-397A-8562-E13B-56D0EE532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CC1AA-71E0-8058-2817-9A0F10286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0E1DB-3E18-9D24-1807-9B4B5C806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F9C71-B1E5-68B7-7A84-4C3C4E78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4B460-583D-A5E6-3241-3298AAC1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73133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844C1-28C6-5ECB-2B32-3B6713D92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C910C-7102-9505-38B9-B1140E005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E379E-9907-370B-E5A1-7DEB54B64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06FCE-55D0-488A-C794-5A53C00CA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AD9E4-838E-85D4-A3B3-4A03549F3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9438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F73B3-88CD-C6D5-B648-2F8011BCE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AB627-6811-67D7-2DF6-9097B4CE6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0D4AF-1840-4332-51B9-5FA4CE660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7E482-28EC-16CD-B36C-137144F6B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73F41-BD79-F6BC-0DED-F828C94AE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A8516-9DD8-D8D5-4520-2BC49441F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61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1C858-0AD7-75D1-8F39-82EA0EBFF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9B8832-FF12-48DC-1E74-78C285C67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85B114-F2BF-32AF-4154-EF7B50C572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106760-9032-B836-E8D2-B6D24DEE98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CA6C8C-1095-17E1-85DD-26F464786A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913D12-5DFB-7CD7-56D6-CA85EEA0B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FBFF7B-A22A-CBA5-1CC4-DD2720522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134E4B-0786-0139-5FEC-8A5209221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73499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90952-F78E-AA1A-2DDC-3D43BB977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217749-E30C-BC94-7E66-D99A2799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FB30BC-55B9-EBEF-DA10-584A97C53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0CD888-C2B7-3477-31A2-AB79489A5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93343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6476C9-25A8-6932-9AE1-3047184DC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0FC5E0-6A58-36CB-7031-AC50BCB04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2E8BF-8972-5A85-FDA3-0836F9EE4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896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C8A9E-9F89-D0E1-E2D0-617BADFD5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6ACBF-E9AE-7178-222A-AE24FCF48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ED9175-A2A8-9D79-1042-C11DD0382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5F21F-2DF0-3C7E-50AC-881573617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BE9794-413D-8D1D-61C5-8E3CF1EFD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52C867-5AA7-D68F-43D9-5A9E7BF8C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87607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07E58-5F1C-0DA5-E6DE-2CDCB6E30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09A8B9-C38F-ED39-342B-D17C56431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05820A-A594-76EA-AE07-5EFDCD60E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BD2B-A527-34BC-9C67-3B3BAE55F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16F559-972E-ECE5-6AA6-860221D1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5B591-BD09-0006-413D-8CBC62EF9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1931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358667-FB77-2ACC-27DF-261EF4DC8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21427-76B6-EFA5-26C7-82BA3BE49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FE787-013D-3804-33CC-241DB79415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FFC510-2396-46F4-899B-2C0F5A65C424}" type="datetimeFigureOut">
              <a:rPr lang="de-CH" smtClean="0"/>
              <a:t>16.05.2025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B65D5-D7DA-530A-CDFA-F48F73CA6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ED326-5419-735B-CE47-8C0C30DE6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EF924E-4387-4D6D-BB55-F5BD6014B23A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815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renal diffuse large B-cell lymphoma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presenting as new-onset kidney failure </a:t>
            </a:r>
            <a:endParaRPr lang="de-CH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0865" y="1039663"/>
            <a:ext cx="100878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AIM</a:t>
            </a:r>
            <a:r>
              <a:rPr lang="en-GB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1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practical approach to optimize chemotherapy on kidney replacement therapy in a rare case of primary bilateral renal diffuse large B-cell lymphoma presenting with kidney failure. </a:t>
            </a:r>
            <a:endParaRPr lang="en-GB" sz="17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9649" y="1726536"/>
            <a:ext cx="7238449" cy="4294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en-US" sz="1800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 biopsy-first approach is preferred over nephrectomy due to the potential for kidney function recovery. </a:t>
            </a:r>
            <a:endParaRPr lang="de-CH" sz="18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en-US" sz="1800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Despite rare biopsy-related tumor seeding risks, targeted transcutaneous biopsy remains safe.</a:t>
            </a:r>
            <a:endParaRPr lang="de-CH" sz="18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en-US" sz="1800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Adaptation of chemotherapy dosing to </a:t>
            </a:r>
            <a:r>
              <a:rPr lang="en-US" kern="100" dirty="0">
                <a:solidFill>
                  <a:schemeClr val="tx2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eGFR is essential to avoid overexposure and toxicity. </a:t>
            </a:r>
          </a:p>
          <a:p>
            <a:pPr marL="342900" lvl="0" indent="-342900">
              <a:lnSpc>
                <a:spcPct val="115000"/>
              </a:lnSpc>
              <a:buFont typeface="Aptos" panose="020B0004020202020204" pitchFamily="34" charset="0"/>
              <a:buChar char="-"/>
            </a:pPr>
            <a:r>
              <a:rPr lang="en-US" kern="100" dirty="0">
                <a:solidFill>
                  <a:schemeClr val="tx2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O</a:t>
            </a:r>
            <a:r>
              <a:rPr lang="en-US" sz="1800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ptimize highly efficient hemodialysis sessions (HDF with high-flux dialyzers</a:t>
            </a:r>
            <a:r>
              <a:rPr lang="en-US" kern="100" dirty="0">
                <a:solidFill>
                  <a:schemeClr val="tx2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</a:t>
            </a:r>
            <a:r>
              <a:rPr lang="en-US" sz="1800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permits tailoring the timing of chemotherapy exposure, avoiding chemotherapy accumulation, and </a:t>
            </a:r>
            <a:r>
              <a:rPr lang="en-US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minimizing side effects. </a:t>
            </a:r>
            <a:endParaRPr lang="de-CH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en-US" sz="1800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Although large B-cell lymphoma responds well to chemotherapy, kidney outcomes depend on tumor infiltration, residual function, and nephrotoxic drug exposure. </a:t>
            </a:r>
            <a:endParaRPr lang="de-CH" sz="1800" kern="100" dirty="0">
              <a:solidFill>
                <a:schemeClr val="tx2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Bertacchi et al. 2025</a:t>
            </a:r>
            <a:endParaRPr lang="en-GB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9649" y="5804236"/>
            <a:ext cx="731108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Managing chemotherapy in kidney failure is challenging and requires a multidisciplinary team to adjust drug dosing and hemodialysis protocols, improving patient tolerance while maintaining treatment efficacy.</a:t>
            </a: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5B12A2-243D-4F07-8B80-078DE32967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1" r="4462"/>
          <a:stretch/>
        </p:blipFill>
        <p:spPr>
          <a:xfrm>
            <a:off x="7348099" y="1758435"/>
            <a:ext cx="4787416" cy="367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Massimiliano Bertacchi</dc:creator>
  <cp:lastModifiedBy>Bob Thompson</cp:lastModifiedBy>
  <cp:revision>3</cp:revision>
  <dcterms:created xsi:type="dcterms:W3CDTF">2025-05-16T17:15:01Z</dcterms:created>
  <dcterms:modified xsi:type="dcterms:W3CDTF">2025-05-16T18:44:18Z</dcterms:modified>
</cp:coreProperties>
</file>