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0092F8"/>
    <a:srgbClr val="E74B3B"/>
    <a:srgbClr val="C0392B"/>
    <a:srgbClr val="9A1F62"/>
    <a:srgbClr val="286DC0"/>
    <a:srgbClr val="950054"/>
    <a:srgbClr val="5B9BD5"/>
    <a:srgbClr val="AE0062"/>
    <a:srgbClr val="65A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329" autoAdjust="0"/>
    <p:restoredTop sz="94660"/>
  </p:normalViewPr>
  <p:slideViewPr>
    <p:cSldViewPr snapToGrid="0">
      <p:cViewPr varScale="1">
        <p:scale>
          <a:sx n="83" d="100"/>
          <a:sy n="83" d="100"/>
        </p:scale>
        <p:origin x="113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29/05/2025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64244-EFA3-8ADF-55DA-1A78BB269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A7476310-3592-BE13-03FB-7BB31701EA8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2800" b="1" dirty="0">
                <a:solidFill>
                  <a:schemeClr val="bg1"/>
                </a:solidFill>
              </a:rPr>
              <a:t>Impact of acute kidney injury and dysnatremia on length of stay</a:t>
            </a:r>
            <a:br>
              <a:rPr lang="en-US" sz="2800" b="1" dirty="0">
                <a:solidFill>
                  <a:schemeClr val="bg1"/>
                </a:solidFill>
              </a:rPr>
            </a:br>
            <a:r>
              <a:rPr lang="en-US" sz="2800" b="1" dirty="0">
                <a:solidFill>
                  <a:schemeClr val="bg1"/>
                </a:solidFill>
              </a:rPr>
              <a:t>in infants after cardiac surgery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7363A10-2414-9C6D-3AA7-375DCACD1295}"/>
              </a:ext>
            </a:extLst>
          </p:cNvPr>
          <p:cNvSpPr txBox="1"/>
          <p:nvPr/>
        </p:nvSpPr>
        <p:spPr>
          <a:xfrm>
            <a:off x="180182" y="1189759"/>
            <a:ext cx="12117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AIM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sz="1600" dirty="0">
                <a:solidFill>
                  <a:schemeClr val="bg1"/>
                </a:solidFill>
              </a:rPr>
              <a:t>Evaluate AKI occurrence, its association with intensive care unit length of stay (ICU-LOS) and impact of dysnatremia in an AKI setting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CBB3A7A-A8FB-E929-22DC-249E4C81EE07}"/>
              </a:ext>
            </a:extLst>
          </p:cNvPr>
          <p:cNvSpPr txBox="1"/>
          <p:nvPr/>
        </p:nvSpPr>
        <p:spPr>
          <a:xfrm>
            <a:off x="173448" y="1689311"/>
            <a:ext cx="2365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endParaRPr lang="en-GB" dirty="0">
              <a:solidFill>
                <a:srgbClr val="0065AA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909B30D-C665-8084-7278-EC88D1481C9F}"/>
              </a:ext>
            </a:extLst>
          </p:cNvPr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Kronborg et al. 2025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8EE9DFF-914E-3CC2-351D-1ACCA5A9C94C}"/>
              </a:ext>
            </a:extLst>
          </p:cNvPr>
          <p:cNvSpPr txBox="1"/>
          <p:nvPr/>
        </p:nvSpPr>
        <p:spPr>
          <a:xfrm>
            <a:off x="173448" y="5719172"/>
            <a:ext cx="7141846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" b="1" dirty="0">
              <a:solidFill>
                <a:schemeClr val="bg1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</a:rPr>
              <a:t>CONCLUSION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sz="1600" dirty="0">
                <a:solidFill>
                  <a:schemeClr val="bg1"/>
                </a:solidFill>
              </a:rPr>
              <a:t>AKI following congenital heart surgery occurs frequently and is associated with longer ICU-LOS in infants 1-12 month of age. Concomitant presence of hyponatremia leads to longer ICU-LOS in both neonates and infants 1-12 months.</a:t>
            </a: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B6B27BE2-A453-0D27-3E22-0E4933565247}"/>
              </a:ext>
            </a:extLst>
          </p:cNvPr>
          <p:cNvGrpSpPr/>
          <p:nvPr/>
        </p:nvGrpSpPr>
        <p:grpSpPr>
          <a:xfrm>
            <a:off x="611743" y="3279107"/>
            <a:ext cx="1225368" cy="1107619"/>
            <a:chOff x="462738" y="2864772"/>
            <a:chExt cx="1895025" cy="1712929"/>
          </a:xfrm>
        </p:grpSpPr>
        <p:pic>
          <p:nvPicPr>
            <p:cNvPr id="17" name="Billede 16">
              <a:extLst>
                <a:ext uri="{FF2B5EF4-FFF2-40B4-BE49-F238E27FC236}">
                  <a16:creationId xmlns:a16="http://schemas.microsoft.com/office/drawing/2014/main" id="{688A6571-297C-8A6E-1C98-15D6A20B4E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571" y="2864772"/>
              <a:ext cx="1128455" cy="1128455"/>
            </a:xfrm>
            <a:prstGeom prst="rect">
              <a:avLst/>
            </a:prstGeom>
          </p:spPr>
        </p:pic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644C4AA1-8B6B-59D8-AAE4-DCAC17C0DD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9309" y="3040095"/>
              <a:ext cx="1128454" cy="1128455"/>
            </a:xfrm>
            <a:prstGeom prst="rect">
              <a:avLst/>
            </a:prstGeom>
          </p:spPr>
        </p:pic>
        <p:pic>
          <p:nvPicPr>
            <p:cNvPr id="23" name="Billede 22">
              <a:extLst>
                <a:ext uri="{FF2B5EF4-FFF2-40B4-BE49-F238E27FC236}">
                  <a16:creationId xmlns:a16="http://schemas.microsoft.com/office/drawing/2014/main" id="{4324D520-1A0B-E236-6F6D-AF639DDF73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738" y="3230712"/>
              <a:ext cx="1128455" cy="1128455"/>
            </a:xfrm>
            <a:prstGeom prst="rect">
              <a:avLst/>
            </a:prstGeom>
          </p:spPr>
        </p:pic>
        <p:pic>
          <p:nvPicPr>
            <p:cNvPr id="29" name="Billede 28">
              <a:extLst>
                <a:ext uri="{FF2B5EF4-FFF2-40B4-BE49-F238E27FC236}">
                  <a16:creationId xmlns:a16="http://schemas.microsoft.com/office/drawing/2014/main" id="{46A9D551-7DF3-0E54-79C6-790A69842B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9061" y="3449246"/>
              <a:ext cx="1128454" cy="1128455"/>
            </a:xfrm>
            <a:prstGeom prst="rect">
              <a:avLst/>
            </a:prstGeom>
          </p:spPr>
        </p:pic>
      </p:grpSp>
      <p:sp>
        <p:nvSpPr>
          <p:cNvPr id="31" name="TextBox 25">
            <a:extLst>
              <a:ext uri="{FF2B5EF4-FFF2-40B4-BE49-F238E27FC236}">
                <a16:creationId xmlns:a16="http://schemas.microsoft.com/office/drawing/2014/main" id="{7174BC78-457F-9BEB-58D7-6D44D71371E0}"/>
              </a:ext>
            </a:extLst>
          </p:cNvPr>
          <p:cNvSpPr txBox="1"/>
          <p:nvPr/>
        </p:nvSpPr>
        <p:spPr>
          <a:xfrm>
            <a:off x="293326" y="2430003"/>
            <a:ext cx="186220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65AA"/>
                </a:solidFill>
              </a:rPr>
              <a:t>213 infants with </a:t>
            </a:r>
          </a:p>
          <a:p>
            <a:pPr algn="ctr"/>
            <a:r>
              <a:rPr lang="en-US" sz="2000" b="1" dirty="0">
                <a:solidFill>
                  <a:srgbClr val="0065AA"/>
                </a:solidFill>
              </a:rPr>
              <a:t>228</a:t>
            </a:r>
            <a:r>
              <a:rPr lang="en-US" b="1" dirty="0">
                <a:solidFill>
                  <a:srgbClr val="0065AA"/>
                </a:solidFill>
              </a:rPr>
              <a:t> </a:t>
            </a:r>
            <a:r>
              <a:rPr lang="en-US" sz="1600" b="1" dirty="0">
                <a:solidFill>
                  <a:srgbClr val="0065AA"/>
                </a:solidFill>
              </a:rPr>
              <a:t>congenital heart operations</a:t>
            </a:r>
            <a:endParaRPr lang="en-US" sz="1600" dirty="0">
              <a:solidFill>
                <a:srgbClr val="0065AA"/>
              </a:solidFill>
            </a:endParaRPr>
          </a:p>
        </p:txBody>
      </p:sp>
      <p:sp>
        <p:nvSpPr>
          <p:cNvPr id="50" name="TextBox 25">
            <a:extLst>
              <a:ext uri="{FF2B5EF4-FFF2-40B4-BE49-F238E27FC236}">
                <a16:creationId xmlns:a16="http://schemas.microsoft.com/office/drawing/2014/main" id="{1EFD0D81-8801-8457-AAB9-39A9DEB39F2B}"/>
              </a:ext>
            </a:extLst>
          </p:cNvPr>
          <p:cNvSpPr txBox="1"/>
          <p:nvPr/>
        </p:nvSpPr>
        <p:spPr>
          <a:xfrm>
            <a:off x="293326" y="4464020"/>
            <a:ext cx="1862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65AA"/>
                </a:solidFill>
              </a:rPr>
              <a:t>Retrospective single center study</a:t>
            </a:r>
          </a:p>
        </p:txBody>
      </p:sp>
      <p:grpSp>
        <p:nvGrpSpPr>
          <p:cNvPr id="1062" name="Gruppe 1061">
            <a:extLst>
              <a:ext uri="{FF2B5EF4-FFF2-40B4-BE49-F238E27FC236}">
                <a16:creationId xmlns:a16="http://schemas.microsoft.com/office/drawing/2014/main" id="{375C4EC3-521C-4FF0-3A50-56A07EEC97B9}"/>
              </a:ext>
            </a:extLst>
          </p:cNvPr>
          <p:cNvGrpSpPr/>
          <p:nvPr/>
        </p:nvGrpSpPr>
        <p:grpSpPr>
          <a:xfrm>
            <a:off x="2328587" y="1874794"/>
            <a:ext cx="9568660" cy="2344025"/>
            <a:chOff x="2328587" y="1874794"/>
            <a:chExt cx="9568660" cy="2344025"/>
          </a:xfrm>
        </p:grpSpPr>
        <p:sp>
          <p:nvSpPr>
            <p:cNvPr id="42" name="TextBox 25">
              <a:extLst>
                <a:ext uri="{FF2B5EF4-FFF2-40B4-BE49-F238E27FC236}">
                  <a16:creationId xmlns:a16="http://schemas.microsoft.com/office/drawing/2014/main" id="{F20992E2-F3B3-6131-C235-DA69DDE02712}"/>
                </a:ext>
              </a:extLst>
            </p:cNvPr>
            <p:cNvSpPr txBox="1"/>
            <p:nvPr/>
          </p:nvSpPr>
          <p:spPr>
            <a:xfrm>
              <a:off x="5057482" y="2057047"/>
              <a:ext cx="2700000" cy="6848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300"/>
                </a:spcAft>
              </a:pPr>
              <a:r>
                <a:rPr lang="en-US" b="1" dirty="0">
                  <a:solidFill>
                    <a:srgbClr val="0065AA"/>
                  </a:solidFill>
                </a:rPr>
                <a:t>AKI in neonates </a:t>
              </a:r>
              <a:r>
                <a:rPr lang="en-US" sz="1600" i="1" dirty="0">
                  <a:solidFill>
                    <a:srgbClr val="0065AA"/>
                  </a:solidFill>
                </a:rPr>
                <a:t>(0-28 days)</a:t>
              </a:r>
            </a:p>
            <a:p>
              <a:pPr algn="ctr"/>
              <a:r>
                <a:rPr lang="en-US" dirty="0">
                  <a:solidFill>
                    <a:srgbClr val="0065AA"/>
                  </a:solidFill>
                </a:rPr>
                <a:t>No impact on ICU-LOS </a:t>
              </a:r>
            </a:p>
          </p:txBody>
        </p:sp>
        <p:sp>
          <p:nvSpPr>
            <p:cNvPr id="48" name="TextBox 25">
              <a:extLst>
                <a:ext uri="{FF2B5EF4-FFF2-40B4-BE49-F238E27FC236}">
                  <a16:creationId xmlns:a16="http://schemas.microsoft.com/office/drawing/2014/main" id="{A1F14562-88A3-851D-A658-4FBA793635C5}"/>
                </a:ext>
              </a:extLst>
            </p:cNvPr>
            <p:cNvSpPr txBox="1"/>
            <p:nvPr/>
          </p:nvSpPr>
          <p:spPr>
            <a:xfrm>
              <a:off x="2328587" y="2423637"/>
              <a:ext cx="2389338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65AA"/>
                  </a:solidFill>
                </a:rPr>
                <a:t>61% AKI</a:t>
              </a:r>
            </a:p>
            <a:p>
              <a:pPr algn="ctr"/>
              <a:r>
                <a:rPr lang="en-US" sz="1600" dirty="0">
                  <a:solidFill>
                    <a:srgbClr val="0065AA"/>
                  </a:solidFill>
                </a:rPr>
                <a:t>Equally in neonates and infants 1-12 months</a:t>
              </a:r>
            </a:p>
            <a:p>
              <a:pPr algn="ctr"/>
              <a:r>
                <a:rPr lang="en-US" sz="1600" i="1" dirty="0">
                  <a:solidFill>
                    <a:srgbClr val="0065AA"/>
                  </a:solidFill>
                </a:rPr>
                <a:t>(n= 140)</a:t>
              </a:r>
            </a:p>
          </p:txBody>
        </p:sp>
        <p:cxnSp>
          <p:nvCxnSpPr>
            <p:cNvPr id="1032" name="Straight Arrow Connector 44">
              <a:extLst>
                <a:ext uri="{FF2B5EF4-FFF2-40B4-BE49-F238E27FC236}">
                  <a16:creationId xmlns:a16="http://schemas.microsoft.com/office/drawing/2014/main" id="{E2399B52-6B3D-B8A1-6121-43666468EBF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23620" y="2383360"/>
              <a:ext cx="628373" cy="468037"/>
            </a:xfrm>
            <a:prstGeom prst="straightConnector1">
              <a:avLst/>
            </a:prstGeom>
            <a:ln w="31750">
              <a:solidFill>
                <a:srgbClr val="296DC0"/>
              </a:solidFill>
              <a:headEnd w="lg" len="med"/>
              <a:tailEnd type="arrow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3" name="Straight Arrow Connector 46">
              <a:extLst>
                <a:ext uri="{FF2B5EF4-FFF2-40B4-BE49-F238E27FC236}">
                  <a16:creationId xmlns:a16="http://schemas.microsoft.com/office/drawing/2014/main" id="{E0FF809C-D851-39CB-27B0-4FFB6DF42BC9}"/>
                </a:ext>
              </a:extLst>
            </p:cNvPr>
            <p:cNvCxnSpPr>
              <a:cxnSpLocks/>
            </p:cNvCxnSpPr>
            <p:nvPr/>
          </p:nvCxnSpPr>
          <p:spPr>
            <a:xfrm>
              <a:off x="4430888" y="3321370"/>
              <a:ext cx="613837" cy="461154"/>
            </a:xfrm>
            <a:prstGeom prst="straightConnector1">
              <a:avLst/>
            </a:prstGeom>
            <a:ln w="31750">
              <a:solidFill>
                <a:srgbClr val="296DC0"/>
              </a:solidFill>
              <a:headEnd w="lg" len="med"/>
              <a:tailEnd type="arrow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5" name="TextBox 25">
              <a:extLst>
                <a:ext uri="{FF2B5EF4-FFF2-40B4-BE49-F238E27FC236}">
                  <a16:creationId xmlns:a16="http://schemas.microsoft.com/office/drawing/2014/main" id="{E1CA2C72-EF73-ACF3-0F9E-551861CB9C6E}"/>
                </a:ext>
              </a:extLst>
            </p:cNvPr>
            <p:cNvSpPr txBox="1"/>
            <p:nvPr/>
          </p:nvSpPr>
          <p:spPr>
            <a:xfrm>
              <a:off x="5057482" y="3457815"/>
              <a:ext cx="2700000" cy="6848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300"/>
                </a:spcAft>
              </a:pPr>
              <a:r>
                <a:rPr lang="en-US" b="1" dirty="0">
                  <a:solidFill>
                    <a:srgbClr val="0065AA"/>
                  </a:solidFill>
                </a:rPr>
                <a:t>AKI in infants </a:t>
              </a:r>
              <a:r>
                <a:rPr lang="en-US" sz="1600" i="1" dirty="0">
                  <a:solidFill>
                    <a:srgbClr val="0065AA"/>
                  </a:solidFill>
                </a:rPr>
                <a:t>(1-12 months)</a:t>
              </a:r>
              <a:endParaRPr lang="en-US" i="1" dirty="0">
                <a:solidFill>
                  <a:srgbClr val="0065AA"/>
                </a:solidFill>
              </a:endParaRPr>
            </a:p>
            <a:p>
              <a:pPr algn="ctr"/>
              <a:r>
                <a:rPr lang="en-US" dirty="0">
                  <a:solidFill>
                    <a:srgbClr val="0065AA"/>
                  </a:solidFill>
                </a:rPr>
                <a:t>50% longer ICU-LOS</a:t>
              </a:r>
            </a:p>
          </p:txBody>
        </p:sp>
        <p:cxnSp>
          <p:nvCxnSpPr>
            <p:cNvPr id="1039" name="Straight Arrow Connector 44">
              <a:extLst>
                <a:ext uri="{FF2B5EF4-FFF2-40B4-BE49-F238E27FC236}">
                  <a16:creationId xmlns:a16="http://schemas.microsoft.com/office/drawing/2014/main" id="{03F7920B-CD75-90B4-1FEF-C43DAA3E78C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94552" y="3317929"/>
              <a:ext cx="628373" cy="468037"/>
            </a:xfrm>
            <a:prstGeom prst="straightConnector1">
              <a:avLst/>
            </a:prstGeom>
            <a:ln w="31750">
              <a:solidFill>
                <a:srgbClr val="296DC0"/>
              </a:solidFill>
              <a:headEnd w="lg" len="med"/>
              <a:tailEnd type="arrow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0" name="Straight Arrow Connector 46">
              <a:extLst>
                <a:ext uri="{FF2B5EF4-FFF2-40B4-BE49-F238E27FC236}">
                  <a16:creationId xmlns:a16="http://schemas.microsoft.com/office/drawing/2014/main" id="{5069F813-B210-B312-3ED3-B01998C953C9}"/>
                </a:ext>
              </a:extLst>
            </p:cNvPr>
            <p:cNvCxnSpPr>
              <a:cxnSpLocks/>
            </p:cNvCxnSpPr>
            <p:nvPr/>
          </p:nvCxnSpPr>
          <p:spPr>
            <a:xfrm>
              <a:off x="7701820" y="2386801"/>
              <a:ext cx="613837" cy="461154"/>
            </a:xfrm>
            <a:prstGeom prst="straightConnector1">
              <a:avLst/>
            </a:prstGeom>
            <a:ln w="31750">
              <a:solidFill>
                <a:srgbClr val="296DC0"/>
              </a:solidFill>
              <a:headEnd w="lg" len="med"/>
              <a:tailEnd type="arrow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4" name="TextBox 25">
              <a:extLst>
                <a:ext uri="{FF2B5EF4-FFF2-40B4-BE49-F238E27FC236}">
                  <a16:creationId xmlns:a16="http://schemas.microsoft.com/office/drawing/2014/main" id="{EC5A330C-C2F9-A090-079D-3DBC395B20A6}"/>
                </a:ext>
              </a:extLst>
            </p:cNvPr>
            <p:cNvSpPr txBox="1"/>
            <p:nvPr/>
          </p:nvSpPr>
          <p:spPr>
            <a:xfrm>
              <a:off x="8428347" y="1874794"/>
              <a:ext cx="325502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b="1" dirty="0">
                  <a:solidFill>
                    <a:srgbClr val="0065AA"/>
                  </a:solidFill>
                </a:rPr>
                <a:t>AKI</a:t>
              </a:r>
              <a:r>
                <a:rPr lang="en-US" sz="1600" dirty="0">
                  <a:solidFill>
                    <a:srgbClr val="0065AA"/>
                  </a:solidFill>
                </a:rPr>
                <a:t> in neonates and infants</a:t>
              </a:r>
            </a:p>
            <a:p>
              <a:pPr algn="ctr"/>
              <a:r>
                <a:rPr lang="en-US" sz="2000" b="1" dirty="0">
                  <a:solidFill>
                    <a:srgbClr val="0065AA"/>
                  </a:solidFill>
                </a:rPr>
                <a:t>               in conjunction with:</a:t>
              </a:r>
              <a:endParaRPr lang="en-US" sz="2000" i="1" dirty="0">
                <a:solidFill>
                  <a:srgbClr val="0065AA"/>
                </a:solidFill>
              </a:endParaRPr>
            </a:p>
          </p:txBody>
        </p:sp>
        <p:sp>
          <p:nvSpPr>
            <p:cNvPr id="1056" name="Afrundet rektangel 1055">
              <a:extLst>
                <a:ext uri="{FF2B5EF4-FFF2-40B4-BE49-F238E27FC236}">
                  <a16:creationId xmlns:a16="http://schemas.microsoft.com/office/drawing/2014/main" id="{6BF5A8D8-93B7-4227-C4CA-08D4A673174E}"/>
                </a:ext>
              </a:extLst>
            </p:cNvPr>
            <p:cNvSpPr/>
            <p:nvPr/>
          </p:nvSpPr>
          <p:spPr>
            <a:xfrm>
              <a:off x="9460944" y="3387479"/>
              <a:ext cx="2336806" cy="733058"/>
            </a:xfrm>
            <a:prstGeom prst="roundRect">
              <a:avLst>
                <a:gd name="adj" fmla="val 7397"/>
              </a:avLst>
            </a:prstGeom>
            <a:solidFill>
              <a:srgbClr val="950054">
                <a:alpha val="14902"/>
              </a:srgbClr>
            </a:solidFill>
            <a:ln>
              <a:noFill/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Hypernatremia             </a:t>
              </a: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No impact on ICU-LOS</a:t>
              </a:r>
            </a:p>
          </p:txBody>
        </p:sp>
        <p:sp>
          <p:nvSpPr>
            <p:cNvPr id="1057" name="Afrundet rektangel 1056">
              <a:extLst>
                <a:ext uri="{FF2B5EF4-FFF2-40B4-BE49-F238E27FC236}">
                  <a16:creationId xmlns:a16="http://schemas.microsoft.com/office/drawing/2014/main" id="{5D54AA9D-F720-ED56-65CB-D02989442BF5}"/>
                </a:ext>
              </a:extLst>
            </p:cNvPr>
            <p:cNvSpPr/>
            <p:nvPr/>
          </p:nvSpPr>
          <p:spPr>
            <a:xfrm>
              <a:off x="8565469" y="2591563"/>
              <a:ext cx="2336806" cy="733058"/>
            </a:xfrm>
            <a:prstGeom prst="roundRect">
              <a:avLst>
                <a:gd name="adj" fmla="val 7397"/>
              </a:avLst>
            </a:prstGeom>
            <a:solidFill>
              <a:srgbClr val="286DC0">
                <a:alpha val="14902"/>
              </a:srgbClr>
            </a:solidFill>
            <a:ln>
              <a:noFill/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Hyponatremia</a:t>
              </a:r>
            </a:p>
            <a:p>
              <a:pPr algn="ctr">
                <a:spcAft>
                  <a:spcPts val="600"/>
                </a:spcAft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2-3 x longer ICU-LOS </a:t>
              </a:r>
            </a:p>
          </p:txBody>
        </p:sp>
        <p:sp>
          <p:nvSpPr>
            <p:cNvPr id="1061" name="Afrundet rektangel 1060">
              <a:extLst>
                <a:ext uri="{FF2B5EF4-FFF2-40B4-BE49-F238E27FC236}">
                  <a16:creationId xmlns:a16="http://schemas.microsoft.com/office/drawing/2014/main" id="{73FAC76C-7437-F121-895B-6B9748536BFF}"/>
                </a:ext>
              </a:extLst>
            </p:cNvPr>
            <p:cNvSpPr/>
            <p:nvPr/>
          </p:nvSpPr>
          <p:spPr>
            <a:xfrm>
              <a:off x="8420440" y="1890340"/>
              <a:ext cx="3476807" cy="2328479"/>
            </a:xfrm>
            <a:prstGeom prst="roundRect">
              <a:avLst>
                <a:gd name="adj" fmla="val 7397"/>
              </a:avLst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sp>
        <p:nvSpPr>
          <p:cNvPr id="1063" name="Afrundet rektangel 1062">
            <a:extLst>
              <a:ext uri="{FF2B5EF4-FFF2-40B4-BE49-F238E27FC236}">
                <a16:creationId xmlns:a16="http://schemas.microsoft.com/office/drawing/2014/main" id="{92E06B66-6D4D-FF3C-F9A7-476A629B247A}"/>
              </a:ext>
            </a:extLst>
          </p:cNvPr>
          <p:cNvSpPr/>
          <p:nvPr/>
        </p:nvSpPr>
        <p:spPr>
          <a:xfrm>
            <a:off x="2975847" y="4546276"/>
            <a:ext cx="7329688" cy="938010"/>
          </a:xfrm>
          <a:prstGeom prst="roundRect">
            <a:avLst>
              <a:gd name="adj" fmla="val 7397"/>
            </a:avLst>
          </a:prstGeom>
          <a:solidFill>
            <a:srgbClr val="D9D9D9">
              <a:alpha val="40000"/>
            </a:srgbClr>
          </a:solidFill>
          <a:ln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64" name="TextBox 25">
            <a:extLst>
              <a:ext uri="{FF2B5EF4-FFF2-40B4-BE49-F238E27FC236}">
                <a16:creationId xmlns:a16="http://schemas.microsoft.com/office/drawing/2014/main" id="{F31C0440-96D4-75B7-4EBF-8B00CD692A08}"/>
              </a:ext>
            </a:extLst>
          </p:cNvPr>
          <p:cNvSpPr txBox="1"/>
          <p:nvPr/>
        </p:nvSpPr>
        <p:spPr>
          <a:xfrm>
            <a:off x="3174715" y="4589347"/>
            <a:ext cx="6947263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Risk factors independently associated with Acute Kidney Injury (AKI)</a:t>
            </a:r>
            <a:endParaRPr lang="en-US" sz="16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407385AC-B8DF-8BEB-833D-3619D2B872B7}"/>
              </a:ext>
            </a:extLst>
          </p:cNvPr>
          <p:cNvGrpSpPr/>
          <p:nvPr/>
        </p:nvGrpSpPr>
        <p:grpSpPr>
          <a:xfrm>
            <a:off x="3396784" y="4926131"/>
            <a:ext cx="6816973" cy="515977"/>
            <a:chOff x="2970239" y="4963202"/>
            <a:chExt cx="6816973" cy="515977"/>
          </a:xfrm>
        </p:grpSpPr>
        <p:grpSp>
          <p:nvGrpSpPr>
            <p:cNvPr id="1080" name="Gruppe 1079">
              <a:extLst>
                <a:ext uri="{FF2B5EF4-FFF2-40B4-BE49-F238E27FC236}">
                  <a16:creationId xmlns:a16="http://schemas.microsoft.com/office/drawing/2014/main" id="{E75057DB-26DE-210B-02A0-5DE456EFA409}"/>
                </a:ext>
              </a:extLst>
            </p:cNvPr>
            <p:cNvGrpSpPr/>
            <p:nvPr/>
          </p:nvGrpSpPr>
          <p:grpSpPr>
            <a:xfrm>
              <a:off x="5366778" y="5053610"/>
              <a:ext cx="1595213" cy="343306"/>
              <a:chOff x="7435164" y="5038423"/>
              <a:chExt cx="1595213" cy="343306"/>
            </a:xfrm>
          </p:grpSpPr>
          <p:sp>
            <p:nvSpPr>
              <p:cNvPr id="1070" name="TextBox 25">
                <a:extLst>
                  <a:ext uri="{FF2B5EF4-FFF2-40B4-BE49-F238E27FC236}">
                    <a16:creationId xmlns:a16="http://schemas.microsoft.com/office/drawing/2014/main" id="{8362704A-FCF8-6332-42E7-27F2695BFCE9}"/>
                  </a:ext>
                </a:extLst>
              </p:cNvPr>
              <p:cNvSpPr txBox="1"/>
              <p:nvPr/>
            </p:nvSpPr>
            <p:spPr>
              <a:xfrm>
                <a:off x="7701821" y="5052535"/>
                <a:ext cx="1328556" cy="300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5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Hypernatremia</a:t>
                </a:r>
              </a:p>
            </p:txBody>
          </p:sp>
          <p:grpSp>
            <p:nvGrpSpPr>
              <p:cNvPr id="1078" name="Gruppe 1077">
                <a:extLst>
                  <a:ext uri="{FF2B5EF4-FFF2-40B4-BE49-F238E27FC236}">
                    <a16:creationId xmlns:a16="http://schemas.microsoft.com/office/drawing/2014/main" id="{2C97D881-0BEA-C847-689B-2E3A11EA1519}"/>
                  </a:ext>
                </a:extLst>
              </p:cNvPr>
              <p:cNvGrpSpPr/>
              <p:nvPr/>
            </p:nvGrpSpPr>
            <p:grpSpPr>
              <a:xfrm>
                <a:off x="7435164" y="5038423"/>
                <a:ext cx="343306" cy="343306"/>
                <a:chOff x="7323484" y="4993706"/>
                <a:chExt cx="343306" cy="343306"/>
              </a:xfrm>
            </p:grpSpPr>
            <p:sp>
              <p:nvSpPr>
                <p:cNvPr id="1073" name="Ellipse 1072">
                  <a:extLst>
                    <a:ext uri="{FF2B5EF4-FFF2-40B4-BE49-F238E27FC236}">
                      <a16:creationId xmlns:a16="http://schemas.microsoft.com/office/drawing/2014/main" id="{D1183C2C-FF51-12C0-3592-7B7CFF9DBDA3}"/>
                    </a:ext>
                  </a:extLst>
                </p:cNvPr>
                <p:cNvSpPr/>
                <p:nvPr/>
              </p:nvSpPr>
              <p:spPr>
                <a:xfrm>
                  <a:off x="7323484" y="4993706"/>
                  <a:ext cx="343306" cy="343306"/>
                </a:xfrm>
                <a:prstGeom prst="ellipse">
                  <a:avLst/>
                </a:prstGeom>
                <a:solidFill>
                  <a:srgbClr val="C0392B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a-DK" dirty="0"/>
                </a:p>
              </p:txBody>
            </p:sp>
            <p:sp>
              <p:nvSpPr>
                <p:cNvPr id="1075" name="Pil op 1074">
                  <a:extLst>
                    <a:ext uri="{FF2B5EF4-FFF2-40B4-BE49-F238E27FC236}">
                      <a16:creationId xmlns:a16="http://schemas.microsoft.com/office/drawing/2014/main" id="{F3EF9BB5-CA9F-A0EC-4615-C72E213296BE}"/>
                    </a:ext>
                  </a:extLst>
                </p:cNvPr>
                <p:cNvSpPr/>
                <p:nvPr/>
              </p:nvSpPr>
              <p:spPr>
                <a:xfrm>
                  <a:off x="7365166" y="5049913"/>
                  <a:ext cx="82512" cy="195319"/>
                </a:xfrm>
                <a:prstGeom prst="upArrow">
                  <a:avLst>
                    <a:gd name="adj1" fmla="val 34608"/>
                    <a:gd name="adj2" fmla="val 92327"/>
                  </a:avLst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a-DK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077" name="TextBox 25">
                  <a:extLst>
                    <a:ext uri="{FF2B5EF4-FFF2-40B4-BE49-F238E27FC236}">
                      <a16:creationId xmlns:a16="http://schemas.microsoft.com/office/drawing/2014/main" id="{585360D0-DE9E-DD4A-3D3F-27A6339798B5}"/>
                    </a:ext>
                  </a:extLst>
                </p:cNvPr>
                <p:cNvSpPr txBox="1"/>
                <p:nvPr/>
              </p:nvSpPr>
              <p:spPr>
                <a:xfrm>
                  <a:off x="7429756" y="5045737"/>
                  <a:ext cx="231060" cy="261610"/>
                </a:xfrm>
                <a:prstGeom prst="rect">
                  <a:avLst/>
                </a:prstGeom>
                <a:noFill/>
              </p:spPr>
              <p:txBody>
                <a:bodyPr wrap="square" lIns="0" rIns="0" rtlCol="0">
                  <a:spAutoFit/>
                </a:bodyPr>
                <a:lstStyle/>
                <a:p>
                  <a:pPr algn="ctr"/>
                  <a:r>
                    <a:rPr lang="en-GB" sz="1100" b="1" dirty="0">
                      <a:solidFill>
                        <a:schemeClr val="bg1">
                          <a:lumMod val="95000"/>
                        </a:schemeClr>
                      </a:solidFill>
                    </a:rPr>
                    <a:t>Na</a:t>
                  </a:r>
                  <a:r>
                    <a:rPr lang="en-GB" sz="1100" b="1" baseline="30000" dirty="0">
                      <a:solidFill>
                        <a:schemeClr val="bg1">
                          <a:lumMod val="95000"/>
                        </a:schemeClr>
                      </a:solidFill>
                    </a:rPr>
                    <a:t>+</a:t>
                  </a:r>
                  <a:endParaRPr lang="en-GB" sz="1400" b="1" baseline="30000" dirty="0">
                    <a:solidFill>
                      <a:schemeClr val="bg1">
                        <a:lumMod val="95000"/>
                      </a:schemeClr>
                    </a:solidFill>
                  </a:endParaRPr>
                </a:p>
              </p:txBody>
            </p:sp>
          </p:grpSp>
        </p:grpSp>
        <p:grpSp>
          <p:nvGrpSpPr>
            <p:cNvPr id="1091" name="Gruppe 1090">
              <a:extLst>
                <a:ext uri="{FF2B5EF4-FFF2-40B4-BE49-F238E27FC236}">
                  <a16:creationId xmlns:a16="http://schemas.microsoft.com/office/drawing/2014/main" id="{B7F1EA83-7AD8-86FB-7128-A97E6AAD2AA2}"/>
                </a:ext>
              </a:extLst>
            </p:cNvPr>
            <p:cNvGrpSpPr/>
            <p:nvPr/>
          </p:nvGrpSpPr>
          <p:grpSpPr>
            <a:xfrm>
              <a:off x="2970239" y="4971348"/>
              <a:ext cx="2295629" cy="507831"/>
              <a:chOff x="6115662" y="4971888"/>
              <a:chExt cx="2295629" cy="507831"/>
            </a:xfrm>
          </p:grpSpPr>
          <p:sp>
            <p:nvSpPr>
              <p:cNvPr id="1072" name="TextBox 25">
                <a:extLst>
                  <a:ext uri="{FF2B5EF4-FFF2-40B4-BE49-F238E27FC236}">
                    <a16:creationId xmlns:a16="http://schemas.microsoft.com/office/drawing/2014/main" id="{08938EE7-CCCC-3A9C-9FE1-FCB6C158ED22}"/>
                  </a:ext>
                </a:extLst>
              </p:cNvPr>
              <p:cNvSpPr txBox="1"/>
              <p:nvPr/>
            </p:nvSpPr>
            <p:spPr>
              <a:xfrm>
                <a:off x="6251456" y="4971888"/>
                <a:ext cx="2159835" cy="5078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5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Reduced furosemide sensitivity / higher doses</a:t>
                </a:r>
              </a:p>
            </p:txBody>
          </p:sp>
          <p:grpSp>
            <p:nvGrpSpPr>
              <p:cNvPr id="1090" name="Gruppe 1089">
                <a:extLst>
                  <a:ext uri="{FF2B5EF4-FFF2-40B4-BE49-F238E27FC236}">
                    <a16:creationId xmlns:a16="http://schemas.microsoft.com/office/drawing/2014/main" id="{0C8BDDC6-45AE-461C-5BFF-BF94C4622161}"/>
                  </a:ext>
                </a:extLst>
              </p:cNvPr>
              <p:cNvGrpSpPr/>
              <p:nvPr/>
            </p:nvGrpSpPr>
            <p:grpSpPr>
              <a:xfrm>
                <a:off x="6115662" y="5008225"/>
                <a:ext cx="297822" cy="450547"/>
                <a:chOff x="6245481" y="5035040"/>
                <a:chExt cx="297822" cy="450547"/>
              </a:xfrm>
            </p:grpSpPr>
            <p:pic>
              <p:nvPicPr>
                <p:cNvPr id="1083" name="Billede 1082">
                  <a:extLst>
                    <a:ext uri="{FF2B5EF4-FFF2-40B4-BE49-F238E27FC236}">
                      <a16:creationId xmlns:a16="http://schemas.microsoft.com/office/drawing/2014/main" id="{70E11A7E-0304-8D17-2AFD-7D8DB303DE2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rcRect l="36263" r="25885"/>
                <a:stretch/>
              </p:blipFill>
              <p:spPr>
                <a:xfrm>
                  <a:off x="6245481" y="5035040"/>
                  <a:ext cx="170539" cy="450547"/>
                </a:xfrm>
                <a:prstGeom prst="rect">
                  <a:avLst/>
                </a:prstGeom>
              </p:spPr>
            </p:pic>
            <p:pic>
              <p:nvPicPr>
                <p:cNvPr id="1089" name="Billede 1088">
                  <a:extLst>
                    <a:ext uri="{FF2B5EF4-FFF2-40B4-BE49-F238E27FC236}">
                      <a16:creationId xmlns:a16="http://schemas.microsoft.com/office/drawing/2014/main" id="{DA846A17-9DD9-A227-624A-013D3110995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rcRect l="36263" r="25885"/>
                <a:stretch/>
              </p:blipFill>
              <p:spPr>
                <a:xfrm>
                  <a:off x="6372764" y="5035040"/>
                  <a:ext cx="170539" cy="450547"/>
                </a:xfrm>
                <a:prstGeom prst="rect">
                  <a:avLst/>
                </a:prstGeom>
              </p:spPr>
            </p:pic>
          </p:grpSp>
        </p:grpSp>
        <p:sp>
          <p:nvSpPr>
            <p:cNvPr id="1068" name="TextBox 25">
              <a:extLst>
                <a:ext uri="{FF2B5EF4-FFF2-40B4-BE49-F238E27FC236}">
                  <a16:creationId xmlns:a16="http://schemas.microsoft.com/office/drawing/2014/main" id="{9FDC653F-C038-5328-0AD3-219A49260A5C}"/>
                </a:ext>
              </a:extLst>
            </p:cNvPr>
            <p:cNvSpPr txBox="1"/>
            <p:nvPr/>
          </p:nvSpPr>
          <p:spPr>
            <a:xfrm>
              <a:off x="7497722" y="4963202"/>
              <a:ext cx="228949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Prolonged Cardiopulmonary</a:t>
              </a:r>
            </a:p>
            <a:p>
              <a:pPr algn="ctr"/>
              <a:r>
                <a:rPr lang="en-GB" sz="13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Bypass duration</a:t>
              </a:r>
            </a:p>
          </p:txBody>
        </p:sp>
      </p:grpSp>
      <p:pic>
        <p:nvPicPr>
          <p:cNvPr id="3" name="Billede 2">
            <a:extLst>
              <a:ext uri="{FF2B5EF4-FFF2-40B4-BE49-F238E27FC236}">
                <a16:creationId xmlns:a16="http://schemas.microsoft.com/office/drawing/2014/main" id="{EE434189-1A37-D3EF-5811-38CB7A5D0D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68495" y="4917991"/>
            <a:ext cx="583887" cy="51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7115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4563</TotalTime>
  <Words>182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Bob Thompson</cp:lastModifiedBy>
  <cp:revision>74</cp:revision>
  <cp:lastPrinted>2025-01-06T16:08:17Z</cp:lastPrinted>
  <dcterms:created xsi:type="dcterms:W3CDTF">2019-06-13T12:30:18Z</dcterms:created>
  <dcterms:modified xsi:type="dcterms:W3CDTF">2025-05-29T21:48:40Z</dcterms:modified>
</cp:coreProperties>
</file>