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7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737" autoAdjust="0"/>
    <p:restoredTop sz="94660"/>
  </p:normalViewPr>
  <p:slideViewPr>
    <p:cSldViewPr snapToGrid="0">
      <p:cViewPr varScale="1">
        <p:scale>
          <a:sx n="102" d="100"/>
          <a:sy n="102" d="100"/>
        </p:scale>
        <p:origin x="208" y="4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18/07/2025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‹N›</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48A3A-29D4-44D6-0EB0-CE2B69BB640B}"/>
              </a:ext>
            </a:extLst>
          </p:cNvPr>
          <p:cNvSpPr txBox="1">
            <a:spLocks/>
          </p:cNvSpPr>
          <p:nvPr/>
        </p:nvSpPr>
        <p:spPr>
          <a:xfrm>
            <a:off x="0" y="144381"/>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r>
              <a:rPr lang="en-US" sz="2800" b="1" dirty="0">
                <a:solidFill>
                  <a:schemeClr val="bg1"/>
                </a:solidFill>
              </a:rPr>
              <a:t>Voiding cystourethrography for pediatric nephrologist: clinical value, challenges, and areas of debate</a:t>
            </a:r>
            <a:endParaRPr lang="it-IT" sz="2800" b="1" dirty="0">
              <a:solidFill>
                <a:schemeClr val="bg1"/>
              </a:solidFill>
            </a:endParaRPr>
          </a:p>
          <a:p>
            <a:pPr marL="216000"/>
            <a:endParaRPr lang="en-GB" sz="2800" b="1" dirty="0">
              <a:solidFill>
                <a:schemeClr val="bg1"/>
              </a:solidFill>
            </a:endParaRPr>
          </a:p>
        </p:txBody>
      </p:sp>
      <p:sp>
        <p:nvSpPr>
          <p:cNvPr id="4" name="TextBox 3">
            <a:extLst>
              <a:ext uri="{FF2B5EF4-FFF2-40B4-BE49-F238E27FC236}">
                <a16:creationId xmlns:a16="http://schemas.microsoft.com/office/drawing/2014/main" id="{D98172A3-B575-316A-64DF-267B75C4D920}"/>
              </a:ext>
            </a:extLst>
          </p:cNvPr>
          <p:cNvSpPr txBox="1"/>
          <p:nvPr/>
        </p:nvSpPr>
        <p:spPr>
          <a:xfrm>
            <a:off x="8419484" y="5675491"/>
            <a:ext cx="4108032" cy="400110"/>
          </a:xfrm>
          <a:prstGeom prst="rect">
            <a:avLst/>
          </a:prstGeom>
          <a:noFill/>
        </p:spPr>
        <p:txBody>
          <a:bodyPr wrap="square" rtlCol="0">
            <a:spAutoFit/>
          </a:bodyPr>
          <a:lstStyle/>
          <a:p>
            <a:r>
              <a:rPr lang="en-GB" sz="2000" b="1" dirty="0" err="1">
                <a:solidFill>
                  <a:schemeClr val="bg1"/>
                </a:solidFill>
                <a:latin typeface="+mj-lt"/>
              </a:rPr>
              <a:t>Marzuillo</a:t>
            </a:r>
            <a:r>
              <a:rPr lang="en-GB" sz="2000" b="1" dirty="0">
                <a:solidFill>
                  <a:schemeClr val="bg1"/>
                </a:solidFill>
                <a:latin typeface="+mj-lt"/>
              </a:rPr>
              <a:t> et al. 2025</a:t>
            </a:r>
            <a:endParaRPr lang="en-GB" sz="1400" b="1" dirty="0">
              <a:solidFill>
                <a:schemeClr val="bg1"/>
              </a:solidFill>
              <a:latin typeface="+mj-lt"/>
            </a:endParaRPr>
          </a:p>
        </p:txBody>
      </p:sp>
      <p:sp>
        <p:nvSpPr>
          <p:cNvPr id="5" name="TextBox 4">
            <a:extLst>
              <a:ext uri="{FF2B5EF4-FFF2-40B4-BE49-F238E27FC236}">
                <a16:creationId xmlns:a16="http://schemas.microsoft.com/office/drawing/2014/main" id="{BF681059-5890-5822-ECFE-A91B61BC57D3}"/>
              </a:ext>
            </a:extLst>
          </p:cNvPr>
          <p:cNvSpPr txBox="1"/>
          <p:nvPr/>
        </p:nvSpPr>
        <p:spPr>
          <a:xfrm>
            <a:off x="0" y="5681594"/>
            <a:ext cx="7531768" cy="1107996"/>
          </a:xfrm>
          <a:prstGeom prst="rect">
            <a:avLst/>
          </a:prstGeom>
          <a:noFill/>
        </p:spPr>
        <p:txBody>
          <a:bodyPr wrap="square" rtlCol="0">
            <a:spAutoFit/>
          </a:bodyPr>
          <a:lstStyle/>
          <a:p>
            <a:pPr>
              <a:spcAft>
                <a:spcPts val="600"/>
              </a:spcAft>
            </a:pPr>
            <a:r>
              <a:rPr lang="en-GB" b="1" dirty="0">
                <a:solidFill>
                  <a:schemeClr val="bg1"/>
                </a:solidFill>
              </a:rPr>
              <a:t>TAKE HOME MESSAGE</a:t>
            </a:r>
            <a:r>
              <a:rPr lang="en-GB" dirty="0">
                <a:solidFill>
                  <a:schemeClr val="bg1"/>
                </a:solidFill>
              </a:rPr>
              <a:t>: </a:t>
            </a:r>
            <a:r>
              <a:rPr lang="en-GB" sz="1600" dirty="0">
                <a:solidFill>
                  <a:schemeClr val="bg1"/>
                </a:solidFill>
                <a:latin typeface="-webkit-standard"/>
              </a:rPr>
              <a:t>The indications for and interpretation of VCUG should be carefully optimized. Special attention should be given to correct procedural technique, the potential presence of occult VUR, and the thorough evaluation of both direct and indirect signs of </a:t>
            </a:r>
            <a:r>
              <a:rPr lang="en-GB" sz="1600" dirty="0" err="1">
                <a:solidFill>
                  <a:schemeClr val="bg1"/>
                </a:solidFill>
                <a:latin typeface="-webkit-standard"/>
              </a:rPr>
              <a:t>infravesical</a:t>
            </a:r>
            <a:r>
              <a:rPr lang="en-GB" sz="1600" dirty="0">
                <a:solidFill>
                  <a:schemeClr val="bg1"/>
                </a:solidFill>
                <a:latin typeface="-webkit-standard"/>
              </a:rPr>
              <a:t> obstruction.</a:t>
            </a:r>
          </a:p>
        </p:txBody>
      </p:sp>
      <p:sp>
        <p:nvSpPr>
          <p:cNvPr id="13" name="TextBox 12">
            <a:extLst>
              <a:ext uri="{FF2B5EF4-FFF2-40B4-BE49-F238E27FC236}">
                <a16:creationId xmlns:a16="http://schemas.microsoft.com/office/drawing/2014/main" id="{9CCBD21B-2D76-A9F5-ECF6-56BF9ABDA480}"/>
              </a:ext>
            </a:extLst>
          </p:cNvPr>
          <p:cNvSpPr txBox="1"/>
          <p:nvPr/>
        </p:nvSpPr>
        <p:spPr>
          <a:xfrm>
            <a:off x="178181" y="1085673"/>
            <a:ext cx="11840371" cy="5386090"/>
          </a:xfrm>
          <a:prstGeom prst="rect">
            <a:avLst/>
          </a:prstGeom>
          <a:noFill/>
        </p:spPr>
        <p:txBody>
          <a:bodyPr wrap="square" rtlCol="0">
            <a:spAutoFit/>
          </a:bodyPr>
          <a:lstStyle/>
          <a:p>
            <a:r>
              <a:rPr lang="en-GB" b="1" dirty="0">
                <a:solidFill>
                  <a:srgbClr val="003969"/>
                </a:solidFill>
              </a:rPr>
              <a:t>Key points</a:t>
            </a:r>
            <a:r>
              <a:rPr lang="en-GB" dirty="0">
                <a:solidFill>
                  <a:srgbClr val="003969"/>
                </a:solidFill>
              </a:rPr>
              <a:t>: </a:t>
            </a:r>
          </a:p>
          <a:p>
            <a:pPr marL="342900" indent="-342900">
              <a:buFont typeface="+mj-lt"/>
              <a:buAutoNum type="arabicPeriod"/>
            </a:pPr>
            <a:r>
              <a:rPr lang="en-US" sz="1700" dirty="0">
                <a:solidFill>
                  <a:srgbClr val="003969"/>
                </a:solidFill>
              </a:rPr>
              <a:t>Voiding cystourethrography (VCUG) remains a key diagnostic tool for evaluating bladder and urethral anatomy and for diagnosing vesicoureteral reflux (VUR). Its limitations and pitfalls can be minimized through proper, standardized execution and accurate interpretation of images within the clinical context. Nevertheless, in a non-negligible proportion of cases, VUR may go undetected (“occult” VUR), and posterior urethral valves (PUV) may remain undiagnosed.</a:t>
            </a:r>
            <a:endParaRPr lang="it-IT" sz="1700" dirty="0">
              <a:solidFill>
                <a:srgbClr val="003969"/>
              </a:solidFill>
            </a:endParaRPr>
          </a:p>
          <a:p>
            <a:pPr marL="342900" indent="-342900">
              <a:buFont typeface="+mj-lt"/>
              <a:buAutoNum type="arabicPeriod"/>
            </a:pPr>
            <a:r>
              <a:rPr lang="en-US" sz="1700" dirty="0">
                <a:solidFill>
                  <a:srgbClr val="003969"/>
                </a:solidFill>
              </a:rPr>
              <a:t>There is no clear consensus on the effectiveness of antibiotics in preventing post-procedural urinary tract infection (UTI). Regardless of its use, it is essential to inform parents about the potential risks and educate them on how to promptly recognize signs and symptoms of a UTI.</a:t>
            </a:r>
          </a:p>
          <a:p>
            <a:pPr marL="342900" indent="-342900">
              <a:buFont typeface="+mj-lt"/>
              <a:buAutoNum type="arabicPeriod"/>
            </a:pPr>
            <a:r>
              <a:rPr lang="en-US" sz="1700" dirty="0">
                <a:solidFill>
                  <a:srgbClr val="003969"/>
                </a:solidFill>
              </a:rPr>
              <a:t>In cases of suspected occult VUR –where VCUG is negative despite highly recurrent UTIs and no evidence of bladder dysfunction– it may be reasonable to investigate VUR using a more sensitive method, such as isotopic cystography or contrast-enhanced voiding </a:t>
            </a:r>
            <a:r>
              <a:rPr lang="en-US" sz="1700" dirty="0" err="1">
                <a:solidFill>
                  <a:srgbClr val="003969"/>
                </a:solidFill>
              </a:rPr>
              <a:t>urosonography</a:t>
            </a:r>
            <a:r>
              <a:rPr lang="en-US" sz="1700" dirty="0">
                <a:solidFill>
                  <a:srgbClr val="003969"/>
                </a:solidFill>
              </a:rPr>
              <a:t>.</a:t>
            </a:r>
            <a:endParaRPr lang="it-IT" sz="1700" dirty="0">
              <a:solidFill>
                <a:srgbClr val="003969"/>
              </a:solidFill>
            </a:endParaRPr>
          </a:p>
          <a:p>
            <a:pPr marL="342900" indent="-342900">
              <a:buFont typeface="+mj-lt"/>
              <a:buAutoNum type="arabicPeriod"/>
            </a:pPr>
            <a:r>
              <a:rPr lang="en-US" sz="1700" dirty="0">
                <a:solidFill>
                  <a:srgbClr val="003969"/>
                </a:solidFill>
              </a:rPr>
              <a:t>If the posterior urethra is not dilated and no indirect signs—such as a hypertrophied bladder neck, musculus </a:t>
            </a:r>
            <a:r>
              <a:rPr lang="en-US" sz="1700" dirty="0" err="1">
                <a:solidFill>
                  <a:srgbClr val="003969"/>
                </a:solidFill>
              </a:rPr>
              <a:t>interuretericus</a:t>
            </a:r>
            <a:r>
              <a:rPr lang="en-US" sz="1700" dirty="0">
                <a:solidFill>
                  <a:srgbClr val="003969"/>
                </a:solidFill>
              </a:rPr>
              <a:t> hypertrophy, or bladder wall trabeculation—are visible on VCUG, urethral obstruction can generally be ruled out. However, in cases of strong clinical suspicion of undiagnosed urethral obstruction in males (i.e., persistent micturition symptoms and abnormal uroflowmetry despite no direct or indirect signs on VCUG), cystourethroscopy may still be warranted. In selected cases with high clinical suspicion, it may be reasonable to proceed directly to cystourethroscopy without performing VCUG, thereby reducing radiation exposure and discomfort for the child.</a:t>
            </a:r>
            <a:endParaRPr lang="it-IT" sz="1700" dirty="0">
              <a:solidFill>
                <a:srgbClr val="003969"/>
              </a:solidFill>
            </a:endParaRPr>
          </a:p>
          <a:p>
            <a:pPr marL="342900" indent="-342900">
              <a:buFont typeface="+mj-lt"/>
              <a:buAutoNum type="arabicPeriod"/>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rgbClr val="003969"/>
              </a:solidFill>
            </a:endParaRPr>
          </a:p>
          <a:p>
            <a:endParaRPr lang="en-GB" dirty="0">
              <a:solidFill>
                <a:srgbClr val="003969"/>
              </a:solidFill>
            </a:endParaRPr>
          </a:p>
        </p:txBody>
      </p:sp>
    </p:spTree>
    <p:extLst>
      <p:ext uri="{BB962C8B-B14F-4D97-AF65-F5344CB8AC3E}">
        <p14:creationId xmlns:p14="http://schemas.microsoft.com/office/powerpoint/2010/main" val="29778072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0</TotalTime>
  <Words>350</Words>
  <Application>Microsoft Macintosh PowerPoint</Application>
  <PresentationFormat>Widescreen</PresentationFormat>
  <Paragraphs>9</Paragraphs>
  <Slides>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vt:i4>
      </vt:variant>
    </vt:vector>
  </HeadingPairs>
  <TitlesOfParts>
    <vt:vector size="6" baseType="lpstr">
      <vt:lpstr>-webkit-standard</vt:lpstr>
      <vt:lpstr>Arial</vt:lpstr>
      <vt:lpstr>Calibri</vt:lpstr>
      <vt:lpstr>Calibri Light</vt:lpstr>
      <vt:lpstr>Office Theme</vt:lpstr>
      <vt:lpstr>Presentazione standard di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
  <cp:lastModifiedBy/>
  <cp:revision>60</cp:revision>
  <dcterms:created xsi:type="dcterms:W3CDTF">2019-06-13T12:30:18Z</dcterms:created>
  <dcterms:modified xsi:type="dcterms:W3CDTF">2025-07-18T16:17:41Z</dcterms:modified>
</cp:coreProperties>
</file>