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9"/>
    <a:srgbClr val="65AA00"/>
    <a:srgbClr val="0092F7"/>
    <a:srgbClr val="AA0065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39" autoAdjust="0"/>
    <p:restoredTop sz="94660"/>
  </p:normalViewPr>
  <p:slideViewPr>
    <p:cSldViewPr snapToGrid="0">
      <p:cViewPr varScale="1">
        <p:scale>
          <a:sx n="80" d="100"/>
          <a:sy n="80" d="100"/>
        </p:scale>
        <p:origin x="557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23/07/2025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GB" sz="2800" b="1" dirty="0">
                <a:solidFill>
                  <a:schemeClr val="bg1"/>
                </a:solidFill>
              </a:rPr>
              <a:t>Neuropsychiatric SLE in children with childhood-onset lupus nephritis:</a:t>
            </a:r>
          </a:p>
          <a:p>
            <a:pPr marL="216000" algn="l"/>
            <a:r>
              <a:rPr lang="en-GB" sz="2800" b="1" dirty="0">
                <a:solidFill>
                  <a:schemeClr val="bg1"/>
                </a:solidFill>
              </a:rPr>
              <a:t>a 20-year retrospective cohort study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0183" y="1189759"/>
            <a:ext cx="117927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AIM</a:t>
            </a:r>
            <a:r>
              <a:rPr lang="en-GB" dirty="0">
                <a:solidFill>
                  <a:schemeClr val="bg1"/>
                </a:solidFill>
              </a:rPr>
              <a:t>: To evaluate clinical characteristics, associated factors, and outcomes of NPSLE in Chinese children with LN.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Wong et al. 2025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Worse kidney and patient survivals are observed in </a:t>
            </a:r>
            <a:r>
              <a:rPr lang="en-GB" dirty="0" err="1">
                <a:solidFill>
                  <a:schemeClr val="bg1"/>
                </a:solidFill>
              </a:rPr>
              <a:t>cLN</a:t>
            </a:r>
            <a:r>
              <a:rPr lang="en-GB" dirty="0">
                <a:solidFill>
                  <a:schemeClr val="bg1"/>
                </a:solidFill>
              </a:rPr>
              <a:t> patients with NPSLE. Severe LN manifestation and medication non-adherence are associated with the development of NPSLE.</a:t>
            </a:r>
            <a:endParaRPr lang="en-HK" dirty="0">
              <a:solidFill>
                <a:schemeClr val="bg1"/>
              </a:solidFill>
            </a:endParaRPr>
          </a:p>
          <a:p>
            <a:pPr>
              <a:spcAft>
                <a:spcPts val="600"/>
              </a:spcAft>
            </a:pPr>
            <a:endParaRPr lang="en-GB" dirty="0">
              <a:solidFill>
                <a:schemeClr val="bg1"/>
              </a:solidFill>
            </a:endParaRP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1DCEF3-6462-A75D-1861-41A1EDFA1B78}"/>
              </a:ext>
            </a:extLst>
          </p:cNvPr>
          <p:cNvSpPr txBox="1"/>
          <p:nvPr/>
        </p:nvSpPr>
        <p:spPr>
          <a:xfrm>
            <a:off x="173448" y="1758951"/>
            <a:ext cx="115059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  <a:p>
            <a:endParaRPr lang="en-GB" dirty="0">
              <a:solidFill>
                <a:srgbClr val="0065AA"/>
              </a:solidFill>
            </a:endParaRP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183E1662-32B3-2D7A-254D-FDE1CABF9EC0}"/>
              </a:ext>
            </a:extLst>
          </p:cNvPr>
          <p:cNvCxnSpPr>
            <a:cxnSpLocks/>
          </p:cNvCxnSpPr>
          <p:nvPr/>
        </p:nvCxnSpPr>
        <p:spPr>
          <a:xfrm flipV="1">
            <a:off x="1709039" y="2694415"/>
            <a:ext cx="391092" cy="306433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7125502-3C0F-1B1A-FFBE-07561CE44987}"/>
              </a:ext>
            </a:extLst>
          </p:cNvPr>
          <p:cNvCxnSpPr>
            <a:cxnSpLocks/>
          </p:cNvCxnSpPr>
          <p:nvPr/>
        </p:nvCxnSpPr>
        <p:spPr>
          <a:xfrm>
            <a:off x="1706918" y="3634484"/>
            <a:ext cx="391092" cy="306433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1A2AB694-4D97-A264-EA7A-44DCC348E98F}"/>
              </a:ext>
            </a:extLst>
          </p:cNvPr>
          <p:cNvSpPr txBox="1"/>
          <p:nvPr/>
        </p:nvSpPr>
        <p:spPr>
          <a:xfrm>
            <a:off x="173448" y="4763024"/>
            <a:ext cx="438795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b="1" dirty="0">
                <a:solidFill>
                  <a:srgbClr val="296DC0"/>
                </a:solidFill>
              </a:rPr>
              <a:t>Retrospective cohort</a:t>
            </a:r>
          </a:p>
          <a:p>
            <a:r>
              <a:rPr lang="en-GB" sz="1800" b="1" dirty="0">
                <a:solidFill>
                  <a:srgbClr val="296DC0"/>
                </a:solidFill>
              </a:rPr>
              <a:t>Single centre </a:t>
            </a:r>
            <a:r>
              <a:rPr lang="en-GB" b="1" dirty="0">
                <a:solidFill>
                  <a:srgbClr val="296DC0"/>
                </a:solidFill>
              </a:rPr>
              <a:t>in </a:t>
            </a:r>
            <a:r>
              <a:rPr lang="en-GB" sz="1800" b="1" dirty="0">
                <a:solidFill>
                  <a:srgbClr val="296DC0"/>
                </a:solidFill>
              </a:rPr>
              <a:t>Hong Kong SAR</a:t>
            </a:r>
          </a:p>
        </p:txBody>
      </p:sp>
      <p:sp>
        <p:nvSpPr>
          <p:cNvPr id="7" name="Freeform: Shape 46">
            <a:extLst>
              <a:ext uri="{FF2B5EF4-FFF2-40B4-BE49-F238E27FC236}">
                <a16:creationId xmlns:a16="http://schemas.microsoft.com/office/drawing/2014/main" id="{2A4D079B-BB67-707F-4DD3-76215DF00B1C}"/>
              </a:ext>
            </a:extLst>
          </p:cNvPr>
          <p:cNvSpPr/>
          <p:nvPr/>
        </p:nvSpPr>
        <p:spPr>
          <a:xfrm>
            <a:off x="812734" y="2716185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E1698A-1E05-249E-A9A8-5C1F9E1ABF43}"/>
              </a:ext>
            </a:extLst>
          </p:cNvPr>
          <p:cNvSpPr txBox="1"/>
          <p:nvPr/>
        </p:nvSpPr>
        <p:spPr>
          <a:xfrm>
            <a:off x="382638" y="3809318"/>
            <a:ext cx="13868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95 children with biopsy-proven cLN</a:t>
            </a:r>
          </a:p>
        </p:txBody>
      </p:sp>
      <p:pic>
        <p:nvPicPr>
          <p:cNvPr id="9" name="Picture 8" descr="A black line drawing of a human kidneys&#10;&#10;Description automatically generated">
            <a:extLst>
              <a:ext uri="{FF2B5EF4-FFF2-40B4-BE49-F238E27FC236}">
                <a16:creationId xmlns:a16="http://schemas.microsoft.com/office/drawing/2014/main" id="{CA689FA9-9EE3-CF39-5B21-2AAF81FB45C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3486" y="4740472"/>
            <a:ext cx="52961" cy="52961"/>
          </a:xfrm>
          <a:prstGeom prst="rect">
            <a:avLst/>
          </a:prstGeom>
        </p:spPr>
      </p:pic>
      <p:pic>
        <p:nvPicPr>
          <p:cNvPr id="10" name="Picture 9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7C8C0CD4-B35E-2BB0-F770-92877B0592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2264" y="1900397"/>
            <a:ext cx="553390" cy="553390"/>
          </a:xfrm>
          <a:prstGeom prst="rect">
            <a:avLst/>
          </a:prstGeom>
        </p:spPr>
      </p:pic>
      <p:pic>
        <p:nvPicPr>
          <p:cNvPr id="11" name="Picture 10" descr="A black line drawing of a human kidneys&#10;&#10;Description automatically generated">
            <a:extLst>
              <a:ext uri="{FF2B5EF4-FFF2-40B4-BE49-F238E27FC236}">
                <a16:creationId xmlns:a16="http://schemas.microsoft.com/office/drawing/2014/main" id="{9260B8A3-4374-3CEB-CEC7-E034469588B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2599" y="3337473"/>
            <a:ext cx="622300" cy="62230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ED14832-8890-7722-876B-CBCCE1505D43}"/>
              </a:ext>
            </a:extLst>
          </p:cNvPr>
          <p:cNvSpPr/>
          <p:nvPr/>
        </p:nvSpPr>
        <p:spPr>
          <a:xfrm>
            <a:off x="2314309" y="2552360"/>
            <a:ext cx="1851149" cy="622841"/>
          </a:xfrm>
          <a:prstGeom prst="rect">
            <a:avLst/>
          </a:prstGeom>
          <a:solidFill>
            <a:srgbClr val="00385E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NPSLE + LN  </a:t>
            </a:r>
          </a:p>
          <a:p>
            <a:pPr algn="ctr"/>
            <a:r>
              <a:rPr lang="en-GB" sz="1600" b="1" dirty="0"/>
              <a:t>(n =11, 12%)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7CB5622-15CE-F419-BA45-4953E5A88B4D}"/>
              </a:ext>
            </a:extLst>
          </p:cNvPr>
          <p:cNvSpPr/>
          <p:nvPr/>
        </p:nvSpPr>
        <p:spPr>
          <a:xfrm>
            <a:off x="2249254" y="4030742"/>
            <a:ext cx="1916204" cy="619063"/>
          </a:xfrm>
          <a:prstGeom prst="rect">
            <a:avLst/>
          </a:prstGeom>
          <a:solidFill>
            <a:srgbClr val="65AA00"/>
          </a:solidFill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b="1" dirty="0"/>
              <a:t>LN Only</a:t>
            </a:r>
          </a:p>
          <a:p>
            <a:pPr algn="ctr"/>
            <a:r>
              <a:rPr lang="en-GB" sz="1600" b="1" dirty="0"/>
              <a:t>(n=84, 88%)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96FAB9-1BC9-1406-F262-0DC36BE9070F}"/>
              </a:ext>
            </a:extLst>
          </p:cNvPr>
          <p:cNvSpPr/>
          <p:nvPr/>
        </p:nvSpPr>
        <p:spPr>
          <a:xfrm>
            <a:off x="4748763" y="1805990"/>
            <a:ext cx="7269789" cy="479911"/>
          </a:xfrm>
          <a:prstGeom prst="rect">
            <a:avLst/>
          </a:prstGeom>
          <a:noFill/>
          <a:ln w="41275">
            <a:solidFill>
              <a:srgbClr val="00437A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solidFill>
                  <a:srgbClr val="00437A"/>
                </a:solidFill>
              </a:rPr>
              <a:t>Major Findings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53B3C93-031E-6031-16BF-33B6182E712C}"/>
              </a:ext>
            </a:extLst>
          </p:cNvPr>
          <p:cNvSpPr/>
          <p:nvPr/>
        </p:nvSpPr>
        <p:spPr>
          <a:xfrm>
            <a:off x="5535209" y="3188693"/>
            <a:ext cx="6483343" cy="759499"/>
          </a:xfrm>
          <a:prstGeom prst="rect">
            <a:avLst/>
          </a:prstGeom>
          <a:solidFill>
            <a:srgbClr val="00385E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/>
              <a:t>Patients with both NPSLE + LN had worse kidney survival </a:t>
            </a:r>
          </a:p>
          <a:p>
            <a:pPr algn="ctr"/>
            <a:r>
              <a:rPr lang="en-GB" sz="2000" b="1" dirty="0"/>
              <a:t>(n=4, 36%; vs LN alone, n=1, 1.2%)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AB8BBC0-3614-C5EE-6C1F-AB20CC3C36EB}"/>
              </a:ext>
            </a:extLst>
          </p:cNvPr>
          <p:cNvSpPr/>
          <p:nvPr/>
        </p:nvSpPr>
        <p:spPr>
          <a:xfrm>
            <a:off x="5535210" y="4098124"/>
            <a:ext cx="6483342" cy="691496"/>
          </a:xfrm>
          <a:prstGeom prst="rect">
            <a:avLst/>
          </a:prstGeom>
          <a:solidFill>
            <a:srgbClr val="AA0065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HK" sz="2000" b="1" dirty="0"/>
              <a:t>Patients with both NPSLE + LN had higher mortality</a:t>
            </a:r>
          </a:p>
          <a:p>
            <a:pPr algn="ctr"/>
            <a:r>
              <a:rPr lang="en-US" altLang="zh-HK" sz="2000" b="1" dirty="0"/>
              <a:t>(n=3, 27%; vs LN alone, n=0)</a:t>
            </a:r>
            <a:endParaRPr lang="en-GB" altLang="zh-HK" sz="2000" b="1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F81B572-3BCE-6304-DA8F-7915BE46633E}"/>
              </a:ext>
            </a:extLst>
          </p:cNvPr>
          <p:cNvSpPr/>
          <p:nvPr/>
        </p:nvSpPr>
        <p:spPr>
          <a:xfrm>
            <a:off x="5535210" y="2481821"/>
            <a:ext cx="6483342" cy="519027"/>
          </a:xfrm>
          <a:prstGeom prst="rect">
            <a:avLst/>
          </a:prstGeom>
          <a:solidFill>
            <a:srgbClr val="65AA00"/>
          </a:solidFill>
          <a:ln w="41275">
            <a:solidFill>
              <a:srgbClr val="65AA0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Most common NPSLE event: Seizure (39%)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74BF163-71C6-51F7-1B0F-46E76AE0F9E6}"/>
              </a:ext>
            </a:extLst>
          </p:cNvPr>
          <p:cNvSpPr/>
          <p:nvPr/>
        </p:nvSpPr>
        <p:spPr>
          <a:xfrm>
            <a:off x="5535210" y="4888782"/>
            <a:ext cx="6471117" cy="644103"/>
          </a:xfrm>
          <a:prstGeom prst="rect">
            <a:avLst/>
          </a:prstGeom>
          <a:solidFill>
            <a:schemeClr val="accent1"/>
          </a:solidFill>
          <a:ln w="41275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chemeClr val="bg1"/>
                </a:solidFill>
              </a:rPr>
              <a:t>Risk factor for developing NPSLE: </a:t>
            </a:r>
            <a:br>
              <a:rPr lang="en-GB" b="1" dirty="0">
                <a:solidFill>
                  <a:schemeClr val="bg1"/>
                </a:solidFill>
              </a:rPr>
            </a:br>
            <a:r>
              <a:rPr lang="en-GB" b="1" dirty="0">
                <a:solidFill>
                  <a:schemeClr val="bg1"/>
                </a:solidFill>
              </a:rPr>
              <a:t>Medication non-adherence and baseline eGFR &lt;30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42F8383-27D3-77E6-146D-32C3C900EB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406" y="2390009"/>
            <a:ext cx="705217" cy="70521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13E7E3D-3BFA-DF00-4940-B12A734FDA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5406" y="3220268"/>
            <a:ext cx="705217" cy="70521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7775F90-584E-A761-1FF8-717B589963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75405" y="4048160"/>
            <a:ext cx="705217" cy="70521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9F25DC1-C493-9109-B5B2-08E071523EF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38341" y="4892583"/>
            <a:ext cx="579344" cy="57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Metadata/LabelInfo.xml><?xml version="1.0" encoding="utf-8"?>
<clbl:labelList xmlns:clbl="http://schemas.microsoft.com/office/2020/mipLabelMetadata">
  <clbl:label id="{1faf88fe-a998-4c5b-93c9-210a11d9a5c2}" enabled="0" method="" siteId="{1faf88fe-a998-4c5b-93c9-210a11d9a5c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3056</TotalTime>
  <Words>180</Words>
  <Application>Microsoft Office PowerPoint</Application>
  <PresentationFormat>Widescreen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Laycock, Joseph</cp:lastModifiedBy>
  <cp:revision>61</cp:revision>
  <dcterms:created xsi:type="dcterms:W3CDTF">2019-06-13T12:30:18Z</dcterms:created>
  <dcterms:modified xsi:type="dcterms:W3CDTF">2025-07-23T21:44:02Z</dcterms:modified>
</cp:coreProperties>
</file>