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52"/>
    <a:srgbClr val="DA0082"/>
    <a:srgbClr val="960059"/>
    <a:srgbClr val="003969"/>
    <a:srgbClr val="65AA00"/>
    <a:srgbClr val="0092F7"/>
    <a:srgbClr val="AA0065"/>
    <a:srgbClr val="860050"/>
    <a:srgbClr val="920057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87" d="100"/>
          <a:sy n="87" d="100"/>
        </p:scale>
        <p:origin x="3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kmuenster.de\org\KIHE\NEOCYST\Theracil\Paper\Review%20'outcomes%20in%20NPH%20research'\review_table%20with%20outcomes%20sorted_with%20tables%20and%20figu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92825896762904"/>
          <c:y val="9.5872072930385466E-2"/>
          <c:w val="0.84396062992125986"/>
          <c:h val="0.6364965767179457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'Figures 2-4'!$B$1:$F$1</c:f>
              <c:strCache>
                <c:ptCount val="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</c:strCache>
            </c:strRef>
          </c:cat>
          <c:val>
            <c:numRef>
              <c:f>'Figures 2-4'!$B$2:$F$2</c:f>
              <c:numCache>
                <c:formatCode>General</c:formatCode>
                <c:ptCount val="5"/>
                <c:pt idx="0">
                  <c:v>1</c:v>
                </c:pt>
                <c:pt idx="1">
                  <c:v>66</c:v>
                </c:pt>
                <c:pt idx="2">
                  <c:v>20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BE-483D-8B77-DA2DA51D3F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0622024"/>
        <c:axId val="590620384"/>
      </c:barChart>
      <c:catAx>
        <c:axId val="590622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90620384"/>
        <c:crosses val="autoZero"/>
        <c:auto val="1"/>
        <c:lblAlgn val="ctr"/>
        <c:lblOffset val="100"/>
        <c:noMultiLvlLbl val="0"/>
      </c:catAx>
      <c:valAx>
        <c:axId val="590620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90622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07/08/2025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27EDAF1-7831-6434-E4A2-E1969092C1E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 smtClean="0">
                <a:solidFill>
                  <a:schemeClr val="bg1"/>
                </a:solidFill>
              </a:rPr>
              <a:t>Time for disease-specific patient-reported outcome measures</a:t>
            </a:r>
            <a:r>
              <a:rPr lang="en-GB" sz="2800" b="1" smtClean="0">
                <a:solidFill>
                  <a:schemeClr val="bg1"/>
                </a:solidFill>
              </a:rPr>
              <a:t>: </a:t>
            </a:r>
            <a:r>
              <a:rPr lang="en-GB" sz="2800" b="1" smtClean="0">
                <a:solidFill>
                  <a:schemeClr val="bg1"/>
                </a:solidFill>
              </a:rPr>
              <a:t>systematic </a:t>
            </a:r>
            <a:r>
              <a:rPr lang="en-GB" sz="2800" b="1" dirty="0" smtClean="0">
                <a:solidFill>
                  <a:schemeClr val="bg1"/>
                </a:solidFill>
              </a:rPr>
              <a:t>review on outcomes reported in clinical research on </a:t>
            </a:r>
            <a:r>
              <a:rPr lang="en-GB" sz="2800" b="1" dirty="0" err="1" smtClean="0">
                <a:solidFill>
                  <a:schemeClr val="bg1"/>
                </a:solidFill>
              </a:rPr>
              <a:t>nephronphthisis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DFA724-9B9A-DE10-6A5E-E77658A46A35}"/>
              </a:ext>
            </a:extLst>
          </p:cNvPr>
          <p:cNvSpPr txBox="1"/>
          <p:nvPr/>
        </p:nvSpPr>
        <p:spPr>
          <a:xfrm>
            <a:off x="173448" y="1086645"/>
            <a:ext cx="11916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AIM</a:t>
            </a:r>
            <a:r>
              <a:rPr lang="en-GB" sz="1600" dirty="0">
                <a:solidFill>
                  <a:schemeClr val="bg1"/>
                </a:solidFill>
              </a:rPr>
              <a:t>: </a:t>
            </a:r>
            <a:r>
              <a:rPr lang="en-US" sz="1600" dirty="0">
                <a:solidFill>
                  <a:schemeClr val="bg1"/>
                </a:solidFill>
              </a:rPr>
              <a:t>T</a:t>
            </a:r>
            <a:r>
              <a:rPr lang="en-US" sz="1600" dirty="0" smtClean="0">
                <a:solidFill>
                  <a:schemeClr val="bg1"/>
                </a:solidFill>
              </a:rPr>
              <a:t>o </a:t>
            </a:r>
            <a:r>
              <a:rPr lang="en-US" sz="1600" dirty="0">
                <a:solidFill>
                  <a:schemeClr val="bg1"/>
                </a:solidFill>
              </a:rPr>
              <a:t>analyze the use of clinical data, surrogate parameter, and patient-reported outcomes in NPH research to date, with a focus on the Standardized Outcomes in Nephrology (SONG) project outcomes for children with chronic kidney disease (SONG </a:t>
            </a:r>
            <a:r>
              <a:rPr lang="en-US" sz="1600" dirty="0" smtClean="0">
                <a:solidFill>
                  <a:schemeClr val="bg1"/>
                </a:solidFill>
              </a:rPr>
              <a:t>Kids)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4407E4-009E-18F9-F577-012EBA0C2DCD}"/>
              </a:ext>
            </a:extLst>
          </p:cNvPr>
          <p:cNvSpPr txBox="1"/>
          <p:nvPr/>
        </p:nvSpPr>
        <p:spPr>
          <a:xfrm>
            <a:off x="173448" y="165459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 smtClean="0">
                <a:solidFill>
                  <a:srgbClr val="0065AA"/>
                </a:solidFill>
              </a:rPr>
              <a:t>:</a:t>
            </a:r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FD3264-49C8-F3C0-72CA-226741457876}"/>
              </a:ext>
            </a:extLst>
          </p:cNvPr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+mj-lt"/>
              </a:rPr>
              <a:t>Mareike Dahmer-Heath 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C9205C-A86F-9C77-8D11-CED5F158EC7B}"/>
              </a:ext>
            </a:extLst>
          </p:cNvPr>
          <p:cNvSpPr txBox="1"/>
          <p:nvPr/>
        </p:nvSpPr>
        <p:spPr>
          <a:xfrm>
            <a:off x="173448" y="5662428"/>
            <a:ext cx="714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GB" dirty="0" smtClean="0">
                <a:solidFill>
                  <a:schemeClr val="bg1"/>
                </a:solidFill>
              </a:rPr>
              <a:t>T</a:t>
            </a:r>
            <a:r>
              <a:rPr lang="en-US" dirty="0" smtClean="0">
                <a:solidFill>
                  <a:schemeClr val="bg1"/>
                </a:solidFill>
              </a:rPr>
              <a:t>here </a:t>
            </a:r>
            <a:r>
              <a:rPr lang="en-US" dirty="0">
                <a:solidFill>
                  <a:schemeClr val="bg1"/>
                </a:solidFill>
              </a:rPr>
              <a:t>is a notable absence </a:t>
            </a:r>
            <a:r>
              <a:rPr lang="en-US" dirty="0" smtClean="0">
                <a:solidFill>
                  <a:schemeClr val="bg1"/>
                </a:solidFill>
              </a:rPr>
              <a:t>of patient-reported outcomes in NPH research. Disease-group (CKD) </a:t>
            </a:r>
            <a:r>
              <a:rPr lang="en-US" dirty="0">
                <a:solidFill>
                  <a:schemeClr val="bg1"/>
                </a:solidFill>
              </a:rPr>
              <a:t>specific instruments fall short in adequately reflecting the </a:t>
            </a:r>
            <a:r>
              <a:rPr lang="en-US" dirty="0" smtClean="0">
                <a:solidFill>
                  <a:schemeClr val="bg1"/>
                </a:solidFill>
              </a:rPr>
              <a:t>full phenotypic spectrum </a:t>
            </a:r>
            <a:r>
              <a:rPr lang="en-US" dirty="0">
                <a:solidFill>
                  <a:schemeClr val="bg1"/>
                </a:solidFill>
              </a:rPr>
              <a:t>of individual diseases, emphasizing the necessity for the development of disease-specific </a:t>
            </a:r>
            <a:r>
              <a:rPr lang="en-US" dirty="0" smtClean="0">
                <a:solidFill>
                  <a:schemeClr val="bg1"/>
                </a:solidFill>
              </a:rPr>
              <a:t>PROMs. </a:t>
            </a:r>
            <a:endParaRPr lang="en-GB" dirty="0">
              <a:solidFill>
                <a:schemeClr val="bg1"/>
              </a:solidFill>
            </a:endParaRPr>
          </a:p>
        </p:txBody>
      </p:sp>
      <p:graphicFrame>
        <p:nvGraphicFramePr>
          <p:cNvPr id="56" name="Diagramm 55"/>
          <p:cNvGraphicFramePr/>
          <p:nvPr>
            <p:extLst>
              <p:ext uri="{D42A27DB-BD31-4B8C-83A1-F6EECF244321}">
                <p14:modId xmlns:p14="http://schemas.microsoft.com/office/powerpoint/2010/main" val="341597031"/>
              </p:ext>
            </p:extLst>
          </p:nvPr>
        </p:nvGraphicFramePr>
        <p:xfrm>
          <a:off x="9233647" y="1770705"/>
          <a:ext cx="2771208" cy="1930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0" name="Gruppieren 59"/>
          <p:cNvGrpSpPr/>
          <p:nvPr/>
        </p:nvGrpSpPr>
        <p:grpSpPr>
          <a:xfrm>
            <a:off x="3695926" y="2177295"/>
            <a:ext cx="4724228" cy="1365610"/>
            <a:chOff x="160187" y="4326227"/>
            <a:chExt cx="3792583" cy="1365610"/>
          </a:xfrm>
        </p:grpSpPr>
        <p:sp>
          <p:nvSpPr>
            <p:cNvPr id="3" name="Rechteck 2"/>
            <p:cNvSpPr/>
            <p:nvPr/>
          </p:nvSpPr>
          <p:spPr>
            <a:xfrm>
              <a:off x="160188" y="4368398"/>
              <a:ext cx="3792582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8A0052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Outcomes identified in NPH research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100</a:t>
              </a:r>
              <a:r>
                <a:rPr lang="en-US" sz="16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% </a:t>
              </a:r>
              <a:r>
                <a:rPr lang="en-US" sz="1600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reported </a:t>
              </a:r>
              <a:r>
                <a:rPr lang="en-US" sz="16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clinical </a:t>
              </a:r>
              <a:r>
                <a:rPr lang="en-US" sz="1600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outcomes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85</a:t>
              </a:r>
              <a:r>
                <a:rPr lang="en-US" sz="16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% </a:t>
              </a:r>
              <a:r>
                <a:rPr lang="en-US" sz="1600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reported </a:t>
              </a:r>
              <a:r>
                <a:rPr lang="en-US" sz="16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surrogate </a:t>
              </a:r>
              <a:r>
                <a:rPr lang="en-US" sz="1600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outcomes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>
                  <a:solidFill>
                    <a:srgbClr val="960059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only </a:t>
              </a:r>
              <a:r>
                <a:rPr lang="en-US" sz="1600" dirty="0">
                  <a:solidFill>
                    <a:srgbClr val="960059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41% </a:t>
              </a:r>
              <a:r>
                <a:rPr lang="en-US" sz="1600" dirty="0" smtClean="0">
                  <a:solidFill>
                    <a:srgbClr val="960059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reported </a:t>
              </a:r>
              <a:r>
                <a:rPr lang="en-US" sz="1600" dirty="0">
                  <a:solidFill>
                    <a:srgbClr val="960059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patient-reported </a:t>
              </a:r>
              <a:r>
                <a:rPr lang="en-US" sz="1600" dirty="0" smtClean="0">
                  <a:solidFill>
                    <a:srgbClr val="960059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outcomes</a:t>
              </a:r>
              <a:endParaRPr lang="en-US" sz="1600" dirty="0">
                <a:solidFill>
                  <a:srgbClr val="960059"/>
                </a:solidFill>
                <a:latin typeface="Times New Roman" panose="02020603050405020304" pitchFamily="18" charset="0"/>
                <a:ea typeface="Calibri" panose="020F0502020204030204" pitchFamily="34" charset="0"/>
              </a:endParaRPr>
            </a:p>
            <a:p>
              <a:r>
                <a:rPr lang="en-US" sz="1600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endParaRPr lang="de-DE" sz="1600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60187" y="4326227"/>
              <a:ext cx="3648130" cy="1214795"/>
            </a:xfrm>
            <a:prstGeom prst="rect">
              <a:avLst/>
            </a:prstGeom>
            <a:noFill/>
            <a:ln w="41275">
              <a:solidFill>
                <a:srgbClr val="AA006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AA0065"/>
                </a:solidFill>
              </a:endParaRPr>
            </a:p>
          </p:txBody>
        </p:sp>
      </p:grpSp>
      <p:grpSp>
        <p:nvGrpSpPr>
          <p:cNvPr id="64" name="Gruppieren 63"/>
          <p:cNvGrpSpPr/>
          <p:nvPr/>
        </p:nvGrpSpPr>
        <p:grpSpPr>
          <a:xfrm>
            <a:off x="4218465" y="3624168"/>
            <a:ext cx="4727762" cy="1077218"/>
            <a:chOff x="8873866" y="3886313"/>
            <a:chExt cx="4727762" cy="1077218"/>
          </a:xfrm>
        </p:grpSpPr>
        <p:sp>
          <p:nvSpPr>
            <p:cNvPr id="57" name="Textfeld 56"/>
            <p:cNvSpPr txBox="1"/>
            <p:nvPr/>
          </p:nvSpPr>
          <p:spPr>
            <a:xfrm>
              <a:off x="8873867" y="3886313"/>
              <a:ext cx="472776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96005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Overlap with validated SONG Kids tool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>
                  <a:solidFill>
                    <a:srgbClr val="96005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Only </a:t>
              </a:r>
              <a:r>
                <a:rPr lang="en-US" sz="1600" dirty="0" smtClean="0">
                  <a:solidFill>
                    <a:srgbClr val="96005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22% </a:t>
              </a:r>
              <a:r>
                <a:rPr lang="en-US" sz="1600" dirty="0" smtClean="0">
                  <a:solidFill>
                    <a:srgbClr val="96005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overlap with core outcomes</a:t>
              </a:r>
              <a:r>
                <a: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% </a:t>
              </a:r>
              <a:r>
                <a: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overlap with 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at least one middle tier</a:t>
              </a:r>
              <a:r>
                <a: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outcome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66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% overlap with at least one </a:t>
              </a:r>
              <a:r>
                <a: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outer 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tier </a:t>
              </a:r>
              <a:r>
                <a: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outcome</a:t>
              </a:r>
            </a:p>
          </p:txBody>
        </p:sp>
        <p:sp>
          <p:nvSpPr>
            <p:cNvPr id="62" name="Rectangle 58"/>
            <p:cNvSpPr/>
            <p:nvPr/>
          </p:nvSpPr>
          <p:spPr>
            <a:xfrm>
              <a:off x="8873866" y="3906592"/>
              <a:ext cx="4563341" cy="1056939"/>
            </a:xfrm>
            <a:prstGeom prst="rect">
              <a:avLst/>
            </a:prstGeom>
            <a:noFill/>
            <a:ln w="41275">
              <a:solidFill>
                <a:srgbClr val="AA006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AA0065"/>
                </a:solidFill>
              </a:endParaRPr>
            </a:p>
          </p:txBody>
        </p:sp>
      </p:grpSp>
      <p:grpSp>
        <p:nvGrpSpPr>
          <p:cNvPr id="67" name="Gruppieren 66"/>
          <p:cNvGrpSpPr/>
          <p:nvPr/>
        </p:nvGrpSpPr>
        <p:grpSpPr>
          <a:xfrm>
            <a:off x="4648927" y="4992335"/>
            <a:ext cx="4651874" cy="584775"/>
            <a:chOff x="5255205" y="4710150"/>
            <a:chExt cx="3036391" cy="584775"/>
          </a:xfrm>
        </p:grpSpPr>
        <p:sp>
          <p:nvSpPr>
            <p:cNvPr id="65" name="Rectangle 58"/>
            <p:cNvSpPr/>
            <p:nvPr/>
          </p:nvSpPr>
          <p:spPr>
            <a:xfrm>
              <a:off x="5255205" y="4726829"/>
              <a:ext cx="2993776" cy="323513"/>
            </a:xfrm>
            <a:prstGeom prst="rect">
              <a:avLst/>
            </a:prstGeom>
            <a:noFill/>
            <a:ln w="41275">
              <a:solidFill>
                <a:srgbClr val="AA006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AA0065"/>
                </a:solidFill>
              </a:endParaRPr>
            </a:p>
          </p:txBody>
        </p:sp>
        <p:sp>
          <p:nvSpPr>
            <p:cNvPr id="66" name="Rechteck 65"/>
            <p:cNvSpPr/>
            <p:nvPr/>
          </p:nvSpPr>
          <p:spPr>
            <a:xfrm>
              <a:off x="5255205" y="4710150"/>
              <a:ext cx="303639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96005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 instruments validated for NPH were used</a:t>
              </a:r>
              <a:endParaRPr lang="de-DE" sz="1600" dirty="0">
                <a:solidFill>
                  <a:srgbClr val="96005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1600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endParaRPr lang="de-DE" sz="1600" dirty="0"/>
            </a:p>
          </p:txBody>
        </p:sp>
      </p:grp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8288" y="3700956"/>
            <a:ext cx="1741925" cy="174399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 rot="16200000">
            <a:off x="8706307" y="2484145"/>
            <a:ext cx="9412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de-DE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endParaRPr lang="de-DE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9522867" y="3359455"/>
            <a:ext cx="23962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de-DE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Kids </a:t>
            </a:r>
            <a:r>
              <a:rPr lang="de-DE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</a:t>
            </a:r>
            <a:r>
              <a:rPr lang="de-DE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r>
              <a:rPr lang="de-DE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reported</a:t>
            </a:r>
            <a:r>
              <a:rPr lang="de-DE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(out </a:t>
            </a:r>
            <a:r>
              <a:rPr lang="de-DE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endParaRPr lang="de-DE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9403040" y="5436435"/>
            <a:ext cx="26018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adapted</a:t>
            </a:r>
            <a:r>
              <a:rPr lang="de-DE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de-DE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de-DE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songinitiative.org/projects/song-kids)</a:t>
            </a:r>
            <a:endParaRPr lang="de-DE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92" y="2104711"/>
            <a:ext cx="3216312" cy="3368435"/>
          </a:xfrm>
          <a:prstGeom prst="rect">
            <a:avLst/>
          </a:prstGeom>
        </p:spPr>
      </p:pic>
      <p:sp>
        <p:nvSpPr>
          <p:cNvPr id="13" name="Abgerundetes Rechteck 12"/>
          <p:cNvSpPr/>
          <p:nvPr/>
        </p:nvSpPr>
        <p:spPr>
          <a:xfrm>
            <a:off x="503339" y="2001321"/>
            <a:ext cx="2913065" cy="11990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de-DE" sz="7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dentification</a:t>
            </a:r>
            <a:r>
              <a:rPr lang="de-DE" sz="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7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7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de-DE" sz="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de-DE" sz="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034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205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Arene Ligo</cp:lastModifiedBy>
  <cp:revision>76</cp:revision>
  <dcterms:created xsi:type="dcterms:W3CDTF">2019-06-13T12:30:18Z</dcterms:created>
  <dcterms:modified xsi:type="dcterms:W3CDTF">2025-08-07T09:24:06Z</dcterms:modified>
</cp:coreProperties>
</file>