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7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SRAA%20MD%20PAPER\ESRAA%20MD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Diatery intakes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615805911644103"/>
          <c:y val="9.8044444444444462E-2"/>
          <c:w val="0.80989102039910665"/>
          <c:h val="0.494219285322947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Sheet2!$D$2</c:f>
              <c:strCache>
                <c:ptCount val="1"/>
                <c:pt idx="0">
                  <c:v>Before education 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Sheet2!$C$3:$C$16</c:f>
              <c:strCache>
                <c:ptCount val="13"/>
                <c:pt idx="0">
                  <c:v>Caloric intake </c:v>
                </c:pt>
                <c:pt idx="1">
                  <c:v>Carbohydrate </c:v>
                </c:pt>
                <c:pt idx="2">
                  <c:v>Fat </c:v>
                </c:pt>
                <c:pt idx="3">
                  <c:v>Protein </c:v>
                </c:pt>
                <c:pt idx="4">
                  <c:v>Sodium </c:v>
                </c:pt>
                <c:pt idx="5">
                  <c:v>Potassium</c:v>
                </c:pt>
                <c:pt idx="6">
                  <c:v>Calcium </c:v>
                </c:pt>
                <c:pt idx="7">
                  <c:v>Phosphorus </c:v>
                </c:pt>
                <c:pt idx="8">
                  <c:v>Magnesium </c:v>
                </c:pt>
                <c:pt idx="9">
                  <c:v>Iron </c:v>
                </c:pt>
                <c:pt idx="10">
                  <c:v>Zinc </c:v>
                </c:pt>
                <c:pt idx="11">
                  <c:v>Copper </c:v>
                </c:pt>
                <c:pt idx="12">
                  <c:v>Vitamin C</c:v>
                </c:pt>
              </c:strCache>
            </c:strRef>
          </c:cat>
          <c:val>
            <c:numRef>
              <c:f>Sheet2!$D$3:$D$16</c:f>
              <c:numCache>
                <c:formatCode>General</c:formatCode>
                <c:ptCount val="14"/>
                <c:pt idx="0">
                  <c:v>52.5</c:v>
                </c:pt>
                <c:pt idx="1">
                  <c:v>7.82</c:v>
                </c:pt>
                <c:pt idx="2">
                  <c:v>33.450000000000003</c:v>
                </c:pt>
                <c:pt idx="3">
                  <c:v>1.61</c:v>
                </c:pt>
                <c:pt idx="4">
                  <c:v>1.8169999999999999</c:v>
                </c:pt>
                <c:pt idx="5">
                  <c:v>1.72</c:v>
                </c:pt>
                <c:pt idx="6">
                  <c:v>165.33</c:v>
                </c:pt>
                <c:pt idx="7">
                  <c:v>386</c:v>
                </c:pt>
                <c:pt idx="8">
                  <c:v>98.43</c:v>
                </c:pt>
                <c:pt idx="9">
                  <c:v>8.81</c:v>
                </c:pt>
                <c:pt idx="10">
                  <c:v>5.2</c:v>
                </c:pt>
                <c:pt idx="11">
                  <c:v>0.76</c:v>
                </c:pt>
                <c:pt idx="12">
                  <c:v>2.31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70-4F88-94AB-9491D4E826E8}"/>
            </c:ext>
          </c:extLst>
        </c:ser>
        <c:ser>
          <c:idx val="1"/>
          <c:order val="1"/>
          <c:tx>
            <c:strRef>
              <c:f>Sheet2!$E$2</c:f>
              <c:strCache>
                <c:ptCount val="1"/>
                <c:pt idx="0">
                  <c:v>Ater education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Sheet2!$C$3:$C$16</c:f>
              <c:strCache>
                <c:ptCount val="13"/>
                <c:pt idx="0">
                  <c:v>Caloric intake </c:v>
                </c:pt>
                <c:pt idx="1">
                  <c:v>Carbohydrate </c:v>
                </c:pt>
                <c:pt idx="2">
                  <c:v>Fat </c:v>
                </c:pt>
                <c:pt idx="3">
                  <c:v>Protein </c:v>
                </c:pt>
                <c:pt idx="4">
                  <c:v>Sodium </c:v>
                </c:pt>
                <c:pt idx="5">
                  <c:v>Potassium</c:v>
                </c:pt>
                <c:pt idx="6">
                  <c:v>Calcium </c:v>
                </c:pt>
                <c:pt idx="7">
                  <c:v>Phosphorus </c:v>
                </c:pt>
                <c:pt idx="8">
                  <c:v>Magnesium </c:v>
                </c:pt>
                <c:pt idx="9">
                  <c:v>Iron </c:v>
                </c:pt>
                <c:pt idx="10">
                  <c:v>Zinc </c:v>
                </c:pt>
                <c:pt idx="11">
                  <c:v>Copper </c:v>
                </c:pt>
                <c:pt idx="12">
                  <c:v>Vitamin C</c:v>
                </c:pt>
              </c:strCache>
            </c:strRef>
          </c:cat>
          <c:val>
            <c:numRef>
              <c:f>Sheet2!$E$3:$E$16</c:f>
              <c:numCache>
                <c:formatCode>General</c:formatCode>
                <c:ptCount val="14"/>
                <c:pt idx="0">
                  <c:v>65.790000000000006</c:v>
                </c:pt>
                <c:pt idx="1">
                  <c:v>20</c:v>
                </c:pt>
                <c:pt idx="2">
                  <c:v>28.4</c:v>
                </c:pt>
                <c:pt idx="3">
                  <c:v>1.8</c:v>
                </c:pt>
                <c:pt idx="4">
                  <c:v>1.044</c:v>
                </c:pt>
                <c:pt idx="5">
                  <c:v>0.94</c:v>
                </c:pt>
                <c:pt idx="6">
                  <c:v>600.41</c:v>
                </c:pt>
                <c:pt idx="7">
                  <c:v>300.24</c:v>
                </c:pt>
                <c:pt idx="8">
                  <c:v>100.27</c:v>
                </c:pt>
                <c:pt idx="9">
                  <c:v>10.45</c:v>
                </c:pt>
                <c:pt idx="10">
                  <c:v>5.7</c:v>
                </c:pt>
                <c:pt idx="11">
                  <c:v>0.59</c:v>
                </c:pt>
                <c:pt idx="12">
                  <c:v>35.43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70-4F88-94AB-9491D4E826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600593376"/>
        <c:axId val="1600586720"/>
        <c:axId val="0"/>
      </c:bar3DChart>
      <c:catAx>
        <c:axId val="160059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0586720"/>
        <c:crossesAt val="0.5"/>
        <c:auto val="1"/>
        <c:lblAlgn val="ctr"/>
        <c:lblOffset val="100"/>
        <c:noMultiLvlLbl val="0"/>
      </c:catAx>
      <c:valAx>
        <c:axId val="1600586720"/>
        <c:scaling>
          <c:logBase val="2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059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2713736560201794E-2"/>
          <c:y val="0.89725524721325201"/>
          <c:w val="0.88831850380213628"/>
          <c:h val="7.7814939616074802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ACDB3-AE27-4EE8-BFCD-CE015CC629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48A9DC-D2C6-46A4-BD8E-B3345AB97C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B225F-5AED-445A-A6FD-83E222947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52F67-4747-4449-BADF-D4663D53C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60D47-AFA5-49BC-A6E9-EF987D6E9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31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7514F-D8DD-4853-AD6A-5468B6C60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0C40EC-6100-45A1-B114-2B8F5BE47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A373B-5422-4AC6-BF97-1563CEBBB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B5181-4FEC-47F6-8462-FB5A03031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753F7-B281-4E5F-BFDE-411C4B16D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50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4EFD98-E0C6-45AB-91B6-0307313A15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8E653F-9C2A-4B63-866B-E2F4A7565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6EF4A-F259-472B-BB61-7BBCD6F66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6D59D-4C49-415A-A287-CCE64887A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FF64A-7862-4575-ABEB-615596929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02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69871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ACDD9-8C0A-4152-AD49-2668B0280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27E2F-0CCE-4A27-B988-17F3DDE88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5F093-058B-46F6-883E-614480E3F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8C083-8577-4DFB-A61C-2461200D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BDC625-D405-492B-8075-092035337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89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21963-1362-407F-990B-DF9D757C4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ADD0C5-FD8D-4835-879B-148F732FD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B3730-4A2A-4F51-8541-9698FD1A0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0C119-CC8E-4609-ADCC-D42248336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66788-8923-4868-99E4-A621AD571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02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A7DC3-753F-4345-9968-9EEA3AA26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E324D-D7A7-40E7-9A32-855E10AAFF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C1F75-8923-43E4-BB59-CB6A30A92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DE5F03-60DE-47E5-A62D-5F7A40526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5CBAA-5348-4366-9732-5F1C6908E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2E215-9C9C-410B-B9D9-F4DD22D51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46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BDC64-64F6-43D7-90E9-F97886CC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2DE7F7-444A-47A4-80DE-00AE78851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2EC5E-6A4E-4BEB-AC3E-67D9A7F33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18BB7-6212-4E4C-AD5C-1C7EE3DA0C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DC5AB4-9749-4399-A34E-403806E8EA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17D243-BF91-4C99-ADC5-737F9FE57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DFE4FC-9004-42F0-BCF0-A8424CEF6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D17123-AC0D-42C7-88B8-95CE483AE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6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C464E-6245-4976-942B-F89221B12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DA3AA-1387-440D-B355-7B3EAB474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F3191F-6B11-4C9B-ACD9-FDFABE28C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3C9970-F649-4A0A-AD55-A0E029DB0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7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EA9FBD-469C-47CF-8C13-05A721DC3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C4ADA4-52DD-499A-9078-867959421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D3EB5-8A2F-42F6-9DCC-747F82FAB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4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C4BC9-236A-44A2-B47B-BA989CDF2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D54B6-2407-414D-AEE6-4DE827D11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20169-1C8D-47F9-9A1C-846FE31AA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E74DAC-3AA0-487C-9F29-6F966B374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D9B135-B950-46AC-8A13-4A4E6C59B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A702F9-6421-4E12-A16A-B0CBE5F97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57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D458-DE74-4D70-863F-922C90DDF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201B57-0048-4D81-96EB-185912096E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160A71-9B52-44E3-A2A4-B1463B2AB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EE8D4C-D8FD-4307-8699-53AA55C95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76BC4D-6E8B-4D57-86F7-292E34139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30CB83-5F06-44D1-A04F-EE57E892E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64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2DA195-4A96-471F-8D83-A0BD0984D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D7EB43-A8CD-4811-A782-965378167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E46E1-8C44-4556-BD81-94FFC0634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FE0FA-CA99-4DBB-A279-AA8BB9FE8087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402CE-6D7E-4913-B811-E79D4AE7FA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07588-5B79-46A5-8196-2860A590D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CFC4E-8D31-4B3D-992A-CBAE4EBB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24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+mn-lt"/>
                <a:ea typeface="Aptos"/>
                <a:cs typeface="Arial" panose="020B0604020202020204" pitchFamily="34" charset="0"/>
              </a:rPr>
              <a:t>The Impact of Nutritional Management on the Growth and Nutritional Status of Children on Regular hemodialysis</a:t>
            </a:r>
            <a:endParaRPr lang="en-US" sz="2800" kern="100" dirty="0">
              <a:solidFill>
                <a:schemeClr val="bg1"/>
              </a:solidFill>
              <a:effectLst/>
              <a:latin typeface="+mn-lt"/>
              <a:ea typeface="Aptos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To a</a:t>
            </a:r>
            <a:r>
              <a:rPr lang="en-US" sz="1800" dirty="0">
                <a:solidFill>
                  <a:schemeClr val="bg1"/>
                </a:solidFill>
                <a:effectLst/>
                <a:ea typeface="Aptos"/>
              </a:rPr>
              <a:t>assess </a:t>
            </a:r>
            <a:r>
              <a:rPr lang="en-US" dirty="0">
                <a:solidFill>
                  <a:schemeClr val="bg1"/>
                </a:solidFill>
              </a:rPr>
              <a:t>the Impact of nutritional management on the growth and nutrition of </a:t>
            </a:r>
            <a:r>
              <a:rPr lang="en-US" sz="1800" kern="100" dirty="0">
                <a:solidFill>
                  <a:schemeClr val="bg1"/>
                </a:solidFill>
                <a:effectLst/>
                <a:ea typeface="Aptos"/>
                <a:cs typeface="Arial" panose="020B0604020202020204" pitchFamily="34" charset="0"/>
              </a:rPr>
              <a:t>children on hemodialysis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22309" y="5685724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Ahmed 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Our study suggests that appropriately targeted nutrition education in children with CKD can improve weight centiles and MUAC and deranged renal biochemistry (including low serum albumin and raised serum potassium)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42502D-3315-4B6C-8086-913CDB393C13}"/>
              </a:ext>
            </a:extLst>
          </p:cNvPr>
          <p:cNvSpPr/>
          <p:nvPr/>
        </p:nvSpPr>
        <p:spPr>
          <a:xfrm>
            <a:off x="289255" y="2276896"/>
            <a:ext cx="1728385" cy="1095570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50 children on haemodialysis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79ED3AA-A53C-42B7-A231-90E372C45419}"/>
              </a:ext>
            </a:extLst>
          </p:cNvPr>
          <p:cNvCxnSpPr/>
          <p:nvPr/>
        </p:nvCxnSpPr>
        <p:spPr>
          <a:xfrm>
            <a:off x="2184042" y="3600958"/>
            <a:ext cx="71583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CF779DB-5FEF-4489-86B0-D9345505ACBF}"/>
              </a:ext>
            </a:extLst>
          </p:cNvPr>
          <p:cNvCxnSpPr/>
          <p:nvPr/>
        </p:nvCxnSpPr>
        <p:spPr>
          <a:xfrm>
            <a:off x="2176645" y="3785903"/>
            <a:ext cx="563430" cy="464781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B2268F1-D502-4CFA-B0BF-C06230FC2133}"/>
              </a:ext>
            </a:extLst>
          </p:cNvPr>
          <p:cNvCxnSpPr/>
          <p:nvPr/>
        </p:nvCxnSpPr>
        <p:spPr>
          <a:xfrm flipV="1">
            <a:off x="2176645" y="2901314"/>
            <a:ext cx="537173" cy="386036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CE3545A3-6401-439C-833A-695DA8975127}"/>
              </a:ext>
            </a:extLst>
          </p:cNvPr>
          <p:cNvSpPr/>
          <p:nvPr/>
        </p:nvSpPr>
        <p:spPr>
          <a:xfrm>
            <a:off x="289255" y="3603497"/>
            <a:ext cx="1735313" cy="1053688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65AA00"/>
                </a:solidFill>
              </a:rPr>
              <a:t>50 matched controls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F187AA7-39B8-484C-903D-BC382F5514C0}"/>
              </a:ext>
            </a:extLst>
          </p:cNvPr>
          <p:cNvCxnSpPr/>
          <p:nvPr/>
        </p:nvCxnSpPr>
        <p:spPr>
          <a:xfrm>
            <a:off x="4893107" y="3600082"/>
            <a:ext cx="715833" cy="0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7BFD6B0-960E-430F-81A7-C4EA82A9FE2B}"/>
              </a:ext>
            </a:extLst>
          </p:cNvPr>
          <p:cNvCxnSpPr/>
          <p:nvPr/>
        </p:nvCxnSpPr>
        <p:spPr>
          <a:xfrm flipV="1">
            <a:off x="4873074" y="2839806"/>
            <a:ext cx="628373" cy="468037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E506708-A28A-4977-9106-FDBB045480DA}"/>
              </a:ext>
            </a:extLst>
          </p:cNvPr>
          <p:cNvCxnSpPr/>
          <p:nvPr/>
        </p:nvCxnSpPr>
        <p:spPr>
          <a:xfrm>
            <a:off x="4893070" y="3875084"/>
            <a:ext cx="613837" cy="461154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8BD8E721-59A2-43F4-9885-95EA9A7855B2}"/>
              </a:ext>
            </a:extLst>
          </p:cNvPr>
          <p:cNvSpPr/>
          <p:nvPr/>
        </p:nvSpPr>
        <p:spPr>
          <a:xfrm>
            <a:off x="2961707" y="3573110"/>
            <a:ext cx="1735313" cy="1076483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AA0065"/>
                </a:solidFill>
              </a:rPr>
              <a:t>Nutritional education for 6 months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C2BC3F-3F5D-44BD-85D8-C6561BEA99AB}"/>
              </a:ext>
            </a:extLst>
          </p:cNvPr>
          <p:cNvSpPr/>
          <p:nvPr/>
        </p:nvSpPr>
        <p:spPr>
          <a:xfrm>
            <a:off x="2954237" y="2258411"/>
            <a:ext cx="1728385" cy="1156046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Growth, nutrition, and laboratory  assessment </a:t>
            </a:r>
          </a:p>
        </p:txBody>
      </p:sp>
      <p:sp>
        <p:nvSpPr>
          <p:cNvPr id="32" name="Up Arrow 10">
            <a:extLst>
              <a:ext uri="{FF2B5EF4-FFF2-40B4-BE49-F238E27FC236}">
                <a16:creationId xmlns:a16="http://schemas.microsoft.com/office/drawing/2014/main" id="{CDB17AB2-1C24-44D0-92E8-4AD17B584349}"/>
              </a:ext>
            </a:extLst>
          </p:cNvPr>
          <p:cNvSpPr/>
          <p:nvPr/>
        </p:nvSpPr>
        <p:spPr>
          <a:xfrm>
            <a:off x="5621457" y="2157735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Up Arrow 10">
            <a:extLst>
              <a:ext uri="{FF2B5EF4-FFF2-40B4-BE49-F238E27FC236}">
                <a16:creationId xmlns:a16="http://schemas.microsoft.com/office/drawing/2014/main" id="{259279FF-BD00-4E60-8C17-04978E4F462D}"/>
              </a:ext>
            </a:extLst>
          </p:cNvPr>
          <p:cNvSpPr/>
          <p:nvPr/>
        </p:nvSpPr>
        <p:spPr>
          <a:xfrm>
            <a:off x="5673787" y="3547350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Up Arrow 10">
            <a:extLst>
              <a:ext uri="{FF2B5EF4-FFF2-40B4-BE49-F238E27FC236}">
                <a16:creationId xmlns:a16="http://schemas.microsoft.com/office/drawing/2014/main" id="{68CF48C0-07D2-4BDE-94D0-75D2CF2415D1}"/>
              </a:ext>
            </a:extLst>
          </p:cNvPr>
          <p:cNvSpPr/>
          <p:nvPr/>
        </p:nvSpPr>
        <p:spPr>
          <a:xfrm>
            <a:off x="5686148" y="4598576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27BC0C-4F25-4BA4-8E8B-EF17D61F8AD9}"/>
              </a:ext>
            </a:extLst>
          </p:cNvPr>
          <p:cNvSpPr txBox="1"/>
          <p:nvPr/>
        </p:nvSpPr>
        <p:spPr>
          <a:xfrm>
            <a:off x="6089508" y="3091423"/>
            <a:ext cx="2104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Caloric intake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30EA23-52B3-4E52-851C-FD4257D760EE}"/>
              </a:ext>
            </a:extLst>
          </p:cNvPr>
          <p:cNvSpPr txBox="1"/>
          <p:nvPr/>
        </p:nvSpPr>
        <p:spPr>
          <a:xfrm>
            <a:off x="6091012" y="4071160"/>
            <a:ext cx="2543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Fat, Salt, K, and P intake </a:t>
            </a:r>
          </a:p>
        </p:txBody>
      </p:sp>
      <p:sp>
        <p:nvSpPr>
          <p:cNvPr id="36" name="Up Arrow 12">
            <a:extLst>
              <a:ext uri="{FF2B5EF4-FFF2-40B4-BE49-F238E27FC236}">
                <a16:creationId xmlns:a16="http://schemas.microsoft.com/office/drawing/2014/main" id="{881F7280-F44C-4687-A81B-F09421F0E681}"/>
              </a:ext>
            </a:extLst>
          </p:cNvPr>
          <p:cNvSpPr/>
          <p:nvPr/>
        </p:nvSpPr>
        <p:spPr>
          <a:xfrm rot="10800000">
            <a:off x="5647009" y="2480363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F762B3-F97E-417D-A879-215C506A4FD9}"/>
              </a:ext>
            </a:extLst>
          </p:cNvPr>
          <p:cNvSpPr txBox="1"/>
          <p:nvPr/>
        </p:nvSpPr>
        <p:spPr>
          <a:xfrm>
            <a:off x="6096000" y="3544179"/>
            <a:ext cx="244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Protein and Ca intake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87FD2E-5A4A-4008-BF05-97B5D660C4F6}"/>
              </a:ext>
            </a:extLst>
          </p:cNvPr>
          <p:cNvSpPr txBox="1"/>
          <p:nvPr/>
        </p:nvSpPr>
        <p:spPr>
          <a:xfrm>
            <a:off x="6068393" y="2157735"/>
            <a:ext cx="2354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Weight and MUAC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0687B6-D37D-451A-9133-694679410277}"/>
              </a:ext>
            </a:extLst>
          </p:cNvPr>
          <p:cNvSpPr txBox="1"/>
          <p:nvPr/>
        </p:nvSpPr>
        <p:spPr>
          <a:xfrm>
            <a:off x="4762784" y="1755832"/>
            <a:ext cx="3871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Hemodialysis group after 6 months </a:t>
            </a:r>
          </a:p>
        </p:txBody>
      </p:sp>
      <p:sp>
        <p:nvSpPr>
          <p:cNvPr id="37" name="Up Arrow 10">
            <a:extLst>
              <a:ext uri="{FF2B5EF4-FFF2-40B4-BE49-F238E27FC236}">
                <a16:creationId xmlns:a16="http://schemas.microsoft.com/office/drawing/2014/main" id="{BAFD3094-8038-4D79-8AFA-68A781E2F354}"/>
              </a:ext>
            </a:extLst>
          </p:cNvPr>
          <p:cNvSpPr/>
          <p:nvPr/>
        </p:nvSpPr>
        <p:spPr>
          <a:xfrm>
            <a:off x="5644790" y="3133927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Up Arrow 12">
            <a:extLst>
              <a:ext uri="{FF2B5EF4-FFF2-40B4-BE49-F238E27FC236}">
                <a16:creationId xmlns:a16="http://schemas.microsoft.com/office/drawing/2014/main" id="{CD86942F-2CF0-4721-A9A9-E0E165A5EDCD}"/>
              </a:ext>
            </a:extLst>
          </p:cNvPr>
          <p:cNvSpPr/>
          <p:nvPr/>
        </p:nvSpPr>
        <p:spPr>
          <a:xfrm rot="10800000">
            <a:off x="5678617" y="3916038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936A167-5698-4F4C-936D-A2711342E8C7}"/>
              </a:ext>
            </a:extLst>
          </p:cNvPr>
          <p:cNvSpPr txBox="1"/>
          <p:nvPr/>
        </p:nvSpPr>
        <p:spPr>
          <a:xfrm>
            <a:off x="6176638" y="2640015"/>
            <a:ext cx="1545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PEW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7D4455D-C67F-495E-9577-13AE9C83BE99}"/>
              </a:ext>
            </a:extLst>
          </p:cNvPr>
          <p:cNvSpPr txBox="1"/>
          <p:nvPr/>
        </p:nvSpPr>
        <p:spPr>
          <a:xfrm>
            <a:off x="6176638" y="4532275"/>
            <a:ext cx="2245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Hb, serum Ca and Albumin</a:t>
            </a:r>
          </a:p>
        </p:txBody>
      </p:sp>
      <p:sp>
        <p:nvSpPr>
          <p:cNvPr id="43" name="Up Arrow 12">
            <a:extLst>
              <a:ext uri="{FF2B5EF4-FFF2-40B4-BE49-F238E27FC236}">
                <a16:creationId xmlns:a16="http://schemas.microsoft.com/office/drawing/2014/main" id="{2F103F66-BE98-4169-9564-31106364C788}"/>
              </a:ext>
            </a:extLst>
          </p:cNvPr>
          <p:cNvSpPr/>
          <p:nvPr/>
        </p:nvSpPr>
        <p:spPr>
          <a:xfrm rot="10800000">
            <a:off x="5693576" y="5055042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A5BC871-147E-4D31-B3C0-FF56FC45F850}"/>
              </a:ext>
            </a:extLst>
          </p:cNvPr>
          <p:cNvSpPr txBox="1"/>
          <p:nvPr/>
        </p:nvSpPr>
        <p:spPr>
          <a:xfrm>
            <a:off x="6089508" y="5149039"/>
            <a:ext cx="2104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Serum K, P, PTH, uric acid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4E00797D-C2B7-464A-848A-8349ABFD06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0872889"/>
              </p:ext>
            </p:extLst>
          </p:nvPr>
        </p:nvGraphicFramePr>
        <p:xfrm>
          <a:off x="8496446" y="1592791"/>
          <a:ext cx="3695554" cy="407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138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heba mostafa</dc:creator>
  <cp:lastModifiedBy>heba852</cp:lastModifiedBy>
  <cp:revision>6</cp:revision>
  <dcterms:created xsi:type="dcterms:W3CDTF">2025-02-08T01:52:43Z</dcterms:created>
  <dcterms:modified xsi:type="dcterms:W3CDTF">2025-07-29T20:49:46Z</dcterms:modified>
</cp:coreProperties>
</file>