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F7"/>
    <a:srgbClr val="003969"/>
    <a:srgbClr val="65AA00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55BC28-7DDD-4603-B4C6-79B2E856DC7A}" v="1" dt="2025-08-10T21:30:31.9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51" d="100"/>
          <a:sy n="51" d="100"/>
        </p:scale>
        <p:origin x="109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10/08/2025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3074A-3CDC-A8C7-3846-9C3168BA6FC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Copeptin in the diagnosis and management of renal tubular disorders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110FE-CFDF-BF93-A923-3253F9E75B29}"/>
              </a:ext>
            </a:extLst>
          </p:cNvPr>
          <p:cNvSpPr txBox="1"/>
          <p:nvPr/>
        </p:nvSpPr>
        <p:spPr>
          <a:xfrm>
            <a:off x="777143" y="1613596"/>
            <a:ext cx="6339273" cy="1508105"/>
          </a:xfrm>
          <a:prstGeom prst="rect">
            <a:avLst/>
          </a:prstGeom>
          <a:noFill/>
          <a:ln w="38100">
            <a:solidFill>
              <a:srgbClr val="0092F7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3969"/>
                </a:solidFill>
              </a:rPr>
              <a:t>Copeptin</a:t>
            </a:r>
            <a:r>
              <a:rPr lang="en-US" b="1" dirty="0">
                <a:solidFill>
                  <a:srgbClr val="003969"/>
                </a:solidFill>
              </a:rPr>
              <a:t> </a:t>
            </a:r>
            <a:r>
              <a:rPr lang="en-US" b="1" dirty="0">
                <a:solidFill>
                  <a:srgbClr val="003969"/>
                </a:solidFill>
                <a:sym typeface="Wingdings" panose="05000000000000000000" pitchFamily="2" charset="2"/>
              </a:rPr>
              <a:t> </a:t>
            </a:r>
            <a:r>
              <a:rPr lang="en-US" b="1" dirty="0" err="1">
                <a:solidFill>
                  <a:srgbClr val="003969"/>
                </a:solidFill>
                <a:sym typeface="Wingdings" panose="05000000000000000000" pitchFamily="2" charset="2"/>
              </a:rPr>
              <a:t>glycopeptide</a:t>
            </a:r>
            <a:r>
              <a:rPr lang="en-US" b="1" dirty="0">
                <a:solidFill>
                  <a:srgbClr val="003969"/>
                </a:solidFill>
                <a:sym typeface="Wingdings" panose="05000000000000000000" pitchFamily="2" charset="2"/>
              </a:rPr>
              <a:t> derived from the precursor of arginine vasopressin (AVP)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3969"/>
                </a:solidFill>
              </a:rPr>
              <a:t>Released in </a:t>
            </a:r>
            <a:r>
              <a:rPr lang="en-US" dirty="0" err="1">
                <a:solidFill>
                  <a:srgbClr val="003969"/>
                </a:solidFill>
              </a:rPr>
              <a:t>equimolar</a:t>
            </a:r>
            <a:r>
              <a:rPr lang="en-US" dirty="0">
                <a:solidFill>
                  <a:srgbClr val="003969"/>
                </a:solidFill>
              </a:rPr>
              <a:t> amounts with AVP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3969"/>
                </a:solidFill>
              </a:rPr>
              <a:t>Stable and easy-to-measure surrogate for AVP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003969"/>
                </a:solidFill>
              </a:rPr>
              <a:t>Responds to osmotic, hemodynamic and stress-related stimuli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418948-B141-D43D-69AA-F2059F8E9C4E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Madariaga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3F199-12A1-FD9E-3F46-B336BCE4A5C9}"/>
              </a:ext>
            </a:extLst>
          </p:cNvPr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TAKE HOME MESSAGE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Copeptin</a:t>
            </a:r>
            <a:r>
              <a:rPr lang="en-US" dirty="0">
                <a:solidFill>
                  <a:schemeClr val="bg1"/>
                </a:solidFill>
              </a:rPr>
              <a:t> is a reliable and easily measurable biomarker that aids in the diagnosis of water balance disorders. It may also serve as a prognostic marker in </a:t>
            </a:r>
            <a:r>
              <a:rPr lang="en-US" dirty="0" err="1">
                <a:solidFill>
                  <a:schemeClr val="bg1"/>
                </a:solidFill>
              </a:rPr>
              <a:t>tubulopathies</a:t>
            </a:r>
            <a:r>
              <a:rPr lang="en-US" dirty="0">
                <a:solidFill>
                  <a:schemeClr val="bg1"/>
                </a:solidFill>
              </a:rPr>
              <a:t> and other kidney diseases.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42337" y="3649624"/>
            <a:ext cx="2999727" cy="187849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000" b="1" u="sng" dirty="0" err="1">
                <a:solidFill>
                  <a:schemeClr val="tx1"/>
                </a:solidFill>
              </a:rPr>
              <a:t>Diagnostic</a:t>
            </a:r>
            <a:r>
              <a:rPr lang="es-ES" sz="2000" b="1" u="sng" dirty="0">
                <a:solidFill>
                  <a:schemeClr val="tx1"/>
                </a:solidFill>
              </a:rPr>
              <a:t> </a:t>
            </a:r>
            <a:r>
              <a:rPr lang="es-ES" sz="2000" b="1" u="sng" dirty="0" err="1">
                <a:solidFill>
                  <a:schemeClr val="tx1"/>
                </a:solidFill>
              </a:rPr>
              <a:t>biomarker</a:t>
            </a:r>
            <a:r>
              <a:rPr lang="es-ES" sz="2000" b="1" u="sng" dirty="0">
                <a:solidFill>
                  <a:schemeClr val="tx1"/>
                </a:solidFill>
              </a:rPr>
              <a:t>:</a:t>
            </a:r>
          </a:p>
          <a:p>
            <a:r>
              <a:rPr lang="es-ES" dirty="0">
                <a:solidFill>
                  <a:schemeClr val="tx1"/>
                </a:solidFill>
              </a:rPr>
              <a:t>-</a:t>
            </a:r>
            <a:r>
              <a:rPr lang="es-ES" dirty="0" err="1">
                <a:solidFill>
                  <a:schemeClr val="tx1"/>
                </a:solidFill>
              </a:rPr>
              <a:t>Polyuria-polydipsia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syndrome</a:t>
            </a:r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-</a:t>
            </a:r>
            <a:r>
              <a:rPr lang="es-ES" dirty="0" err="1">
                <a:solidFill>
                  <a:schemeClr val="tx1"/>
                </a:solidFill>
              </a:rPr>
              <a:t>Hyponatremia</a:t>
            </a:r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-</a:t>
            </a:r>
            <a:r>
              <a:rPr lang="es-ES" dirty="0" err="1">
                <a:solidFill>
                  <a:schemeClr val="tx1"/>
                </a:solidFill>
              </a:rPr>
              <a:t>Monosymptomatic</a:t>
            </a:r>
            <a:r>
              <a:rPr lang="es-ES" dirty="0">
                <a:solidFill>
                  <a:schemeClr val="tx1"/>
                </a:solidFill>
              </a:rPr>
              <a:t> nocturnal enuresis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439980" y="3649624"/>
            <a:ext cx="2999727" cy="187849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000" b="1" u="sng" dirty="0" err="1">
                <a:solidFill>
                  <a:schemeClr val="tx1"/>
                </a:solidFill>
              </a:rPr>
              <a:t>Prognostic</a:t>
            </a:r>
            <a:r>
              <a:rPr lang="es-ES" sz="2000" b="1" u="sng" dirty="0">
                <a:solidFill>
                  <a:schemeClr val="tx1"/>
                </a:solidFill>
              </a:rPr>
              <a:t> </a:t>
            </a:r>
            <a:r>
              <a:rPr lang="es-ES" sz="2000" b="1" u="sng" dirty="0" err="1">
                <a:solidFill>
                  <a:schemeClr val="tx1"/>
                </a:solidFill>
              </a:rPr>
              <a:t>biomarker</a:t>
            </a:r>
            <a:r>
              <a:rPr lang="es-ES" sz="2000" b="1" u="sng" dirty="0">
                <a:solidFill>
                  <a:schemeClr val="tx1"/>
                </a:solidFill>
              </a:rPr>
              <a:t>:</a:t>
            </a:r>
          </a:p>
          <a:p>
            <a:r>
              <a:rPr lang="es-ES" dirty="0">
                <a:solidFill>
                  <a:schemeClr val="tx1"/>
                </a:solidFill>
              </a:rPr>
              <a:t>-</a:t>
            </a:r>
            <a:r>
              <a:rPr lang="es-ES" dirty="0" err="1">
                <a:solidFill>
                  <a:schemeClr val="tx1"/>
                </a:solidFill>
              </a:rPr>
              <a:t>Associated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with</a:t>
            </a:r>
            <a:r>
              <a:rPr lang="es-ES" dirty="0">
                <a:solidFill>
                  <a:schemeClr val="tx1"/>
                </a:solidFill>
              </a:rPr>
              <a:t> albuminuria and </a:t>
            </a:r>
            <a:r>
              <a:rPr lang="es-ES" dirty="0" err="1">
                <a:solidFill>
                  <a:schemeClr val="tx1"/>
                </a:solidFill>
              </a:rPr>
              <a:t>kidney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function</a:t>
            </a:r>
            <a:r>
              <a:rPr lang="es-ES" dirty="0">
                <a:solidFill>
                  <a:schemeClr val="tx1"/>
                </a:solidFill>
              </a:rPr>
              <a:t> decline</a:t>
            </a:r>
          </a:p>
          <a:p>
            <a:r>
              <a:rPr lang="es-ES" dirty="0">
                <a:solidFill>
                  <a:schemeClr val="tx1"/>
                </a:solidFill>
              </a:rPr>
              <a:t>-</a:t>
            </a:r>
            <a:r>
              <a:rPr lang="es-ES" dirty="0" err="1">
                <a:solidFill>
                  <a:schemeClr val="tx1"/>
                </a:solidFill>
              </a:rPr>
              <a:t>Predicts</a:t>
            </a:r>
            <a:r>
              <a:rPr lang="es-ES" dirty="0">
                <a:solidFill>
                  <a:schemeClr val="tx1"/>
                </a:solidFill>
              </a:rPr>
              <a:t> response to </a:t>
            </a:r>
            <a:r>
              <a:rPr lang="es-ES" dirty="0" err="1">
                <a:solidFill>
                  <a:schemeClr val="tx1"/>
                </a:solidFill>
              </a:rPr>
              <a:t>tolvaptan</a:t>
            </a:r>
            <a:r>
              <a:rPr lang="es-ES" dirty="0">
                <a:solidFill>
                  <a:schemeClr val="tx1"/>
                </a:solidFill>
              </a:rPr>
              <a:t> and CKD </a:t>
            </a:r>
            <a:r>
              <a:rPr lang="es-ES" dirty="0" err="1">
                <a:solidFill>
                  <a:schemeClr val="tx1"/>
                </a:solidFill>
              </a:rPr>
              <a:t>progression</a:t>
            </a:r>
            <a:r>
              <a:rPr lang="es-ES" dirty="0">
                <a:solidFill>
                  <a:schemeClr val="tx1"/>
                </a:solidFill>
              </a:rPr>
              <a:t> in ADPKD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616357" y="3649624"/>
            <a:ext cx="5547284" cy="187849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s-ES" sz="2000" b="1" u="sng" dirty="0" err="1">
                <a:solidFill>
                  <a:schemeClr val="tx1"/>
                </a:solidFill>
              </a:rPr>
              <a:t>Potential</a:t>
            </a:r>
            <a:r>
              <a:rPr lang="es-ES" sz="2000" b="1" u="sng" dirty="0">
                <a:solidFill>
                  <a:schemeClr val="tx1"/>
                </a:solidFill>
              </a:rPr>
              <a:t> role in </a:t>
            </a:r>
            <a:r>
              <a:rPr lang="es-ES" sz="2000" b="1" u="sng" dirty="0" err="1">
                <a:solidFill>
                  <a:schemeClr val="tx1"/>
                </a:solidFill>
              </a:rPr>
              <a:t>primary</a:t>
            </a:r>
            <a:r>
              <a:rPr lang="es-ES" sz="2000" b="1" u="sng" dirty="0">
                <a:solidFill>
                  <a:schemeClr val="tx1"/>
                </a:solidFill>
              </a:rPr>
              <a:t> </a:t>
            </a:r>
            <a:r>
              <a:rPr lang="es-ES" sz="2000" b="1" u="sng" dirty="0" err="1">
                <a:solidFill>
                  <a:schemeClr val="tx1"/>
                </a:solidFill>
              </a:rPr>
              <a:t>tubulopathies</a:t>
            </a:r>
            <a:r>
              <a:rPr lang="es-ES" sz="2000" b="1" u="sng" dirty="0">
                <a:solidFill>
                  <a:schemeClr val="tx1"/>
                </a:solidFill>
              </a:rPr>
              <a:t>:</a:t>
            </a:r>
          </a:p>
          <a:p>
            <a:r>
              <a:rPr lang="es-ES" dirty="0">
                <a:solidFill>
                  <a:schemeClr val="tx1"/>
                </a:solidFill>
              </a:rPr>
              <a:t>-</a:t>
            </a:r>
            <a:r>
              <a:rPr lang="es-ES" dirty="0" err="1">
                <a:solidFill>
                  <a:schemeClr val="tx1"/>
                </a:solidFill>
              </a:rPr>
              <a:t>Assessment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of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>
                <a:solidFill>
                  <a:schemeClr val="tx1"/>
                </a:solidFill>
              </a:rPr>
              <a:t>volume </a:t>
            </a:r>
            <a:r>
              <a:rPr lang="es-ES" dirty="0">
                <a:solidFill>
                  <a:schemeClr val="tx1"/>
                </a:solidFill>
              </a:rPr>
              <a:t>status</a:t>
            </a:r>
          </a:p>
          <a:p>
            <a:r>
              <a:rPr lang="es-ES" dirty="0">
                <a:solidFill>
                  <a:schemeClr val="tx1"/>
                </a:solidFill>
              </a:rPr>
              <a:t>-</a:t>
            </a:r>
            <a:r>
              <a:rPr lang="es-ES" dirty="0" err="1">
                <a:solidFill>
                  <a:schemeClr val="tx1"/>
                </a:solidFill>
              </a:rPr>
              <a:t>Evaluation</a:t>
            </a:r>
            <a:r>
              <a:rPr lang="es-ES" dirty="0">
                <a:solidFill>
                  <a:schemeClr val="tx1"/>
                </a:solidFill>
              </a:rPr>
              <a:t> of </a:t>
            </a:r>
            <a:r>
              <a:rPr lang="es-ES" dirty="0" err="1">
                <a:solidFill>
                  <a:schemeClr val="tx1"/>
                </a:solidFill>
              </a:rPr>
              <a:t>secondary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nephrogenic</a:t>
            </a:r>
            <a:r>
              <a:rPr lang="es-ES" dirty="0">
                <a:solidFill>
                  <a:schemeClr val="tx1"/>
                </a:solidFill>
              </a:rPr>
              <a:t> diabetes </a:t>
            </a:r>
            <a:r>
              <a:rPr lang="es-ES" dirty="0" err="1">
                <a:solidFill>
                  <a:schemeClr val="tx1"/>
                </a:solidFill>
              </a:rPr>
              <a:t>insipidus</a:t>
            </a:r>
            <a:endParaRPr lang="es-ES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-</a:t>
            </a:r>
            <a:r>
              <a:rPr lang="en-US" dirty="0">
                <a:solidFill>
                  <a:schemeClr val="tx1"/>
                </a:solidFill>
              </a:rPr>
              <a:t>May guide treatment to prevent CKD progression and other complications related to chronic volume depletion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101" y="1218811"/>
            <a:ext cx="4861625" cy="2430813"/>
          </a:xfrm>
          <a:prstGeom prst="rect">
            <a:avLst/>
          </a:prstGeom>
        </p:spPr>
      </p:pic>
      <p:sp>
        <p:nvSpPr>
          <p:cNvPr id="10" name="Flecha abajo 9"/>
          <p:cNvSpPr/>
          <p:nvPr/>
        </p:nvSpPr>
        <p:spPr>
          <a:xfrm>
            <a:off x="4204252" y="3101823"/>
            <a:ext cx="367748" cy="561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 abajo 10"/>
          <p:cNvSpPr/>
          <p:nvPr/>
        </p:nvSpPr>
        <p:spPr>
          <a:xfrm>
            <a:off x="1792590" y="3101823"/>
            <a:ext cx="367748" cy="561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 abajo 11"/>
          <p:cNvSpPr/>
          <p:nvPr/>
        </p:nvSpPr>
        <p:spPr>
          <a:xfrm>
            <a:off x="6887818" y="3098241"/>
            <a:ext cx="367748" cy="561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8924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60</cp:revision>
  <dcterms:created xsi:type="dcterms:W3CDTF">2019-06-13T12:30:18Z</dcterms:created>
  <dcterms:modified xsi:type="dcterms:W3CDTF">2025-08-10T21:35:20Z</dcterms:modified>
</cp:coreProperties>
</file>