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6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0082"/>
    <a:srgbClr val="003969"/>
    <a:srgbClr val="65AA00"/>
    <a:srgbClr val="0092F7"/>
    <a:srgbClr val="AA0065"/>
    <a:srgbClr val="960059"/>
    <a:srgbClr val="860050"/>
    <a:srgbClr val="920057"/>
    <a:srgbClr val="8A0052"/>
    <a:srgbClr val="004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39" autoAdjust="0"/>
    <p:restoredTop sz="94660"/>
  </p:normalViewPr>
  <p:slideViewPr>
    <p:cSldViewPr snapToGrid="0">
      <p:cViewPr varScale="1">
        <p:scale>
          <a:sx n="83" d="100"/>
          <a:sy n="83" d="100"/>
        </p:scale>
        <p:origin x="533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610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175225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D86AC-4C87-1793-B8DA-143F6DFB4B75}"/>
              </a:ext>
            </a:extLst>
          </p:cNvPr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</a:p>
        </p:txBody>
      </p:sp>
    </p:spTree>
    <p:extLst>
      <p:ext uri="{BB962C8B-B14F-4D97-AF65-F5344CB8AC3E}">
        <p14:creationId xmlns:p14="http://schemas.microsoft.com/office/powerpoint/2010/main" val="205978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02/09/2025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US" sz="2400" b="1" dirty="0">
                <a:solidFill>
                  <a:schemeClr val="bg1"/>
                </a:solidFill>
              </a:rPr>
              <a:t>Macrophage migration inhibitory factor and  angiopoietin-like protein 4 as  markers for steroid response in children with idiopathic nephrotic syndrome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0182" y="1189759"/>
            <a:ext cx="1192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AIM</a:t>
            </a:r>
            <a:r>
              <a:rPr lang="en-GB" dirty="0">
                <a:solidFill>
                  <a:schemeClr val="bg1"/>
                </a:solidFill>
              </a:rPr>
              <a:t>:</a:t>
            </a:r>
            <a:r>
              <a:rPr lang="en-US" dirty="0">
                <a:solidFill>
                  <a:schemeClr val="bg1"/>
                </a:solidFill>
              </a:rPr>
              <a:t> To assess the role of ANGPTL4 and MIF as biomarkers of steroid responsiveness in INS.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84894" y="1941122"/>
            <a:ext cx="11505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rgbClr val="0065AA"/>
              </a:solidFill>
            </a:endParaRPr>
          </a:p>
          <a:p>
            <a:endParaRPr lang="en-GB" dirty="0">
              <a:solidFill>
                <a:srgbClr val="0065AA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Al Dash et al. 2025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7" y="5719172"/>
            <a:ext cx="73072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US" dirty="0">
                <a:solidFill>
                  <a:schemeClr val="bg1"/>
                </a:solidFill>
              </a:rPr>
              <a:t>Elevated levels of MIF were consistent with SRNS and FSGS. ANGPTL-4 was found to be highly upregulated in SSNS, unlike SRNS, which serves as a potential marker to distinguish between these two diseases.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13305" y="2190738"/>
            <a:ext cx="1573141" cy="9122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000" dirty="0"/>
              <a:t>70 Children with NS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13305" y="3675595"/>
            <a:ext cx="1573141" cy="82944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40 Healthy controls</a:t>
            </a:r>
            <a:endParaRPr lang="ar-EG" sz="2000" dirty="0">
              <a:solidFill>
                <a:schemeClr val="tx1"/>
              </a:solidFill>
            </a:endParaRPr>
          </a:p>
        </p:txBody>
      </p:sp>
      <p:sp>
        <p:nvSpPr>
          <p:cNvPr id="11" name="Freeform: Shape 46">
            <a:extLst>
              <a:ext uri="{FF2B5EF4-FFF2-40B4-BE49-F238E27FC236}">
                <a16:creationId xmlns:a16="http://schemas.microsoft.com/office/drawing/2014/main" id="{398CC7CE-E349-47F6-A657-57A404826369}"/>
              </a:ext>
            </a:extLst>
          </p:cNvPr>
          <p:cNvSpPr/>
          <p:nvPr/>
        </p:nvSpPr>
        <p:spPr>
          <a:xfrm>
            <a:off x="362629" y="2719705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12" name="Freeform: Shape 46">
            <a:extLst>
              <a:ext uri="{FF2B5EF4-FFF2-40B4-BE49-F238E27FC236}">
                <a16:creationId xmlns:a16="http://schemas.microsoft.com/office/drawing/2014/main" id="{398CC7CE-E349-47F6-A657-57A404826369}"/>
              </a:ext>
            </a:extLst>
          </p:cNvPr>
          <p:cNvSpPr/>
          <p:nvPr/>
        </p:nvSpPr>
        <p:spPr>
          <a:xfrm>
            <a:off x="49611" y="2859740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AA0065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13" name="Freeform: Shape 46">
            <a:extLst>
              <a:ext uri="{FF2B5EF4-FFF2-40B4-BE49-F238E27FC236}">
                <a16:creationId xmlns:a16="http://schemas.microsoft.com/office/drawing/2014/main" id="{398CC7CE-E349-47F6-A657-57A404826369}"/>
              </a:ext>
            </a:extLst>
          </p:cNvPr>
          <p:cNvSpPr/>
          <p:nvPr/>
        </p:nvSpPr>
        <p:spPr>
          <a:xfrm>
            <a:off x="308951" y="3070439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65AA0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14" name="Freeform: Shape 46">
            <a:extLst>
              <a:ext uri="{FF2B5EF4-FFF2-40B4-BE49-F238E27FC236}">
                <a16:creationId xmlns:a16="http://schemas.microsoft.com/office/drawing/2014/main" id="{398CC7CE-E349-47F6-A657-57A404826369}"/>
              </a:ext>
            </a:extLst>
          </p:cNvPr>
          <p:cNvSpPr/>
          <p:nvPr/>
        </p:nvSpPr>
        <p:spPr>
          <a:xfrm>
            <a:off x="-23683" y="3102964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00437A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cxnSp>
        <p:nvCxnSpPr>
          <p:cNvPr id="6" name="Straight Arrow Connector 5"/>
          <p:cNvCxnSpPr>
            <a:cxnSpLocks/>
          </p:cNvCxnSpPr>
          <p:nvPr/>
        </p:nvCxnSpPr>
        <p:spPr>
          <a:xfrm flipV="1">
            <a:off x="2699656" y="2702692"/>
            <a:ext cx="306780" cy="170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cxnSpLocks/>
          </p:cNvCxnSpPr>
          <p:nvPr/>
        </p:nvCxnSpPr>
        <p:spPr>
          <a:xfrm>
            <a:off x="2674851" y="2951168"/>
            <a:ext cx="178195" cy="477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2927288" y="3372001"/>
            <a:ext cx="1677288" cy="687052"/>
          </a:xfrm>
          <a:prstGeom prst="rect">
            <a:avLst/>
          </a:prstGeom>
          <a:solidFill>
            <a:srgbClr val="DA00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SRNS (Steroid Resistant) N=32</a:t>
            </a:r>
            <a:endParaRPr lang="ar-EG" dirty="0"/>
          </a:p>
        </p:txBody>
      </p:sp>
      <p:sp>
        <p:nvSpPr>
          <p:cNvPr id="19" name="Rectangle 18"/>
          <p:cNvSpPr/>
          <p:nvPr/>
        </p:nvSpPr>
        <p:spPr>
          <a:xfrm>
            <a:off x="3006436" y="2237213"/>
            <a:ext cx="1644657" cy="704517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sz="2000" dirty="0"/>
          </a:p>
          <a:p>
            <a:pPr algn="ctr"/>
            <a:r>
              <a:rPr lang="en-US" dirty="0"/>
              <a:t> SSNS (Steroid Sensitive) N=38</a:t>
            </a:r>
          </a:p>
          <a:p>
            <a:pPr algn="ctr"/>
            <a:endParaRPr lang="ar-EG" sz="2000" dirty="0"/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6634103" y="4175299"/>
            <a:ext cx="564787" cy="117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cxnSpLocks/>
          </p:cNvCxnSpPr>
          <p:nvPr/>
        </p:nvCxnSpPr>
        <p:spPr>
          <a:xfrm>
            <a:off x="5172639" y="2578782"/>
            <a:ext cx="2026251" cy="25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7202922" y="2299810"/>
            <a:ext cx="2650655" cy="9144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/>
              <a:t>ANGPTL4</a:t>
            </a:r>
          </a:p>
          <a:p>
            <a:pPr algn="ctr"/>
            <a:r>
              <a:rPr lang="en-US" dirty="0"/>
              <a:t>↑ in SSNS</a:t>
            </a:r>
          </a:p>
          <a:p>
            <a:pPr algn="ctr"/>
            <a:r>
              <a:rPr lang="en-US" dirty="0"/>
              <a:t>↑ in MCD</a:t>
            </a:r>
            <a:endParaRPr lang="ar-EG" dirty="0"/>
          </a:p>
        </p:txBody>
      </p:sp>
      <p:sp>
        <p:nvSpPr>
          <p:cNvPr id="34" name="Oval 33"/>
          <p:cNvSpPr/>
          <p:nvPr/>
        </p:nvSpPr>
        <p:spPr>
          <a:xfrm>
            <a:off x="7198890" y="3593509"/>
            <a:ext cx="2650655" cy="11365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MIF</a:t>
            </a:r>
          </a:p>
          <a:p>
            <a:pPr algn="ctr"/>
            <a:r>
              <a:rPr lang="de-DE" dirty="0"/>
              <a:t>↑ in SRNS</a:t>
            </a:r>
          </a:p>
          <a:p>
            <a:pPr algn="ctr"/>
            <a:r>
              <a:rPr lang="de-DE" dirty="0"/>
              <a:t>↑ in FSGS &amp; MCD</a:t>
            </a:r>
            <a:endParaRPr lang="ar-EG" dirty="0">
              <a:solidFill>
                <a:schemeClr val="bg1"/>
              </a:solidFill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2"/>
          <a:srcRect l="12788" t="1657" r="11407" b="4603"/>
          <a:stretch/>
        </p:blipFill>
        <p:spPr>
          <a:xfrm>
            <a:off x="10006148" y="3679935"/>
            <a:ext cx="2098765" cy="195072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3"/>
          <a:srcRect l="15234" t="4049" r="14597" b="4911"/>
          <a:stretch/>
        </p:blipFill>
        <p:spPr>
          <a:xfrm>
            <a:off x="9953554" y="1608144"/>
            <a:ext cx="2151359" cy="2090636"/>
          </a:xfrm>
          <a:prstGeom prst="rect">
            <a:avLst/>
          </a:prstGeom>
        </p:spPr>
      </p:pic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1AD2959-CD9E-433E-B9E1-04E5DFE58826}"/>
              </a:ext>
            </a:extLst>
          </p:cNvPr>
          <p:cNvCxnSpPr>
            <a:cxnSpLocks/>
          </p:cNvCxnSpPr>
          <p:nvPr/>
        </p:nvCxnSpPr>
        <p:spPr>
          <a:xfrm flipV="1">
            <a:off x="4691305" y="3505006"/>
            <a:ext cx="306780" cy="170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0DC9561-C77A-46DA-B0F9-4D5016F0BA03}"/>
              </a:ext>
            </a:extLst>
          </p:cNvPr>
          <p:cNvCxnSpPr>
            <a:cxnSpLocks/>
          </p:cNvCxnSpPr>
          <p:nvPr/>
        </p:nvCxnSpPr>
        <p:spPr>
          <a:xfrm>
            <a:off x="4705264" y="3825467"/>
            <a:ext cx="178195" cy="477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809A6906-A6F1-4142-9854-FE426D7197A6}"/>
              </a:ext>
            </a:extLst>
          </p:cNvPr>
          <p:cNvSpPr/>
          <p:nvPr/>
        </p:nvSpPr>
        <p:spPr>
          <a:xfrm>
            <a:off x="5060962" y="3357321"/>
            <a:ext cx="1573141" cy="70451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sz="2000" dirty="0"/>
          </a:p>
          <a:p>
            <a:pPr algn="ctr"/>
            <a:r>
              <a:rPr lang="en-US" dirty="0"/>
              <a:t> MCD (N=12)</a:t>
            </a:r>
          </a:p>
          <a:p>
            <a:pPr algn="ctr"/>
            <a:endParaRPr lang="ar-EG" sz="2000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AC9DB4D-E552-4C79-8FD5-BAC1F1BD4A9E}"/>
              </a:ext>
            </a:extLst>
          </p:cNvPr>
          <p:cNvSpPr/>
          <p:nvPr/>
        </p:nvSpPr>
        <p:spPr>
          <a:xfrm>
            <a:off x="5060962" y="4286404"/>
            <a:ext cx="1573141" cy="70451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sz="2000" dirty="0"/>
          </a:p>
          <a:p>
            <a:pPr algn="ctr"/>
            <a:r>
              <a:rPr lang="en-US" dirty="0"/>
              <a:t> FSGS(N=20)</a:t>
            </a:r>
          </a:p>
          <a:p>
            <a:pPr algn="ctr"/>
            <a:endParaRPr lang="ar-EG" sz="2000" dirty="0"/>
          </a:p>
        </p:txBody>
      </p:sp>
    </p:spTree>
    <p:extLst>
      <p:ext uri="{BB962C8B-B14F-4D97-AF65-F5344CB8AC3E}">
        <p14:creationId xmlns:p14="http://schemas.microsoft.com/office/powerpoint/2010/main" val="6940363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136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/>
  <cp:lastModifiedBy/>
  <cp:revision>62</cp:revision>
  <dcterms:created xsi:type="dcterms:W3CDTF">2019-06-13T12:30:18Z</dcterms:created>
  <dcterms:modified xsi:type="dcterms:W3CDTF">2025-09-02T22:56:09Z</dcterms:modified>
</cp:coreProperties>
</file>