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55" d="100"/>
          <a:sy n="55" d="100"/>
        </p:scale>
        <p:origin x="24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Slight acceleration in podocyte mRNA loss in preterm-born children aged 3-5 years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3448" y="996573"/>
            <a:ext cx="11762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altLang="zh-CN" dirty="0">
                <a:solidFill>
                  <a:schemeClr val="bg1"/>
                </a:solidFill>
              </a:rPr>
              <a:t>o </a:t>
            </a:r>
            <a:r>
              <a:rPr lang="en-US" dirty="0">
                <a:solidFill>
                  <a:schemeClr val="bg1"/>
                </a:solidFill>
              </a:rPr>
              <a:t>investigate podocyte mRNA loss in 3-5 year-old full-term and preterm children to elucidate the role of podocyte depletion in the pathogenesis of chronic kidney disease (CKD) in preterm infants.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631109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Cui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275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This study confirm accelerated podocyte loss in the urine of 3-5 year-old preterm children when compared to full-term cohort group, providing crucial evidence for the involvement of podocyte depletion in the pathogenesis of preterm-related CKD</a:t>
            </a:r>
            <a:r>
              <a:rPr lang="en-GB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8" name="Rectangle 3"/>
          <p:cNvSpPr/>
          <p:nvPr/>
        </p:nvSpPr>
        <p:spPr>
          <a:xfrm>
            <a:off x="243887" y="2544626"/>
            <a:ext cx="1735313" cy="622841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Preterm infants</a:t>
            </a:r>
          </a:p>
        </p:txBody>
      </p:sp>
      <p:sp>
        <p:nvSpPr>
          <p:cNvPr id="9" name="Rectangle 38"/>
          <p:cNvSpPr/>
          <p:nvPr/>
        </p:nvSpPr>
        <p:spPr>
          <a:xfrm>
            <a:off x="243887" y="4538045"/>
            <a:ext cx="1735313" cy="62284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Full-term infants</a:t>
            </a:r>
          </a:p>
        </p:txBody>
      </p:sp>
      <p:cxnSp>
        <p:nvCxnSpPr>
          <p:cNvPr id="10" name="Straight Arrow Connector 40"/>
          <p:cNvCxnSpPr/>
          <p:nvPr/>
        </p:nvCxnSpPr>
        <p:spPr>
          <a:xfrm>
            <a:off x="1994054" y="4849465"/>
            <a:ext cx="717818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42"/>
          <p:cNvCxnSpPr/>
          <p:nvPr/>
        </p:nvCxnSpPr>
        <p:spPr>
          <a:xfrm flipV="1">
            <a:off x="1994054" y="2856046"/>
            <a:ext cx="705272" cy="2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2783455" y="2452371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2785991" y="4338616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Rectangle 19"/>
          <p:cNvSpPr/>
          <p:nvPr/>
        </p:nvSpPr>
        <p:spPr>
          <a:xfrm>
            <a:off x="3636635" y="2397026"/>
            <a:ext cx="2255789" cy="614222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Urine </a:t>
            </a:r>
            <a:r>
              <a:rPr lang="en-US" altLang="zh-CN" dirty="0"/>
              <a:t>podocyte mRNA levels</a:t>
            </a:r>
            <a:endParaRPr lang="en-GB" dirty="0"/>
          </a:p>
        </p:txBody>
      </p:sp>
      <p:sp>
        <p:nvSpPr>
          <p:cNvPr id="30" name="Rectangle 19"/>
          <p:cNvSpPr/>
          <p:nvPr/>
        </p:nvSpPr>
        <p:spPr>
          <a:xfrm>
            <a:off x="3605852" y="3528507"/>
            <a:ext cx="2255789" cy="614222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Urine </a:t>
            </a:r>
            <a:r>
              <a:rPr lang="en-US" altLang="zh-CN" dirty="0"/>
              <a:t>protein levels</a:t>
            </a:r>
            <a:endParaRPr lang="en-GB" dirty="0"/>
          </a:p>
        </p:txBody>
      </p:sp>
      <p:sp>
        <p:nvSpPr>
          <p:cNvPr id="31" name="Rectangle 19"/>
          <p:cNvSpPr/>
          <p:nvPr/>
        </p:nvSpPr>
        <p:spPr>
          <a:xfrm>
            <a:off x="3633530" y="4728983"/>
            <a:ext cx="2255789" cy="614222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Urine </a:t>
            </a:r>
            <a:r>
              <a:rPr lang="en-US" altLang="zh-CN" dirty="0" err="1"/>
              <a:t>microalbumin</a:t>
            </a:r>
            <a:endParaRPr lang="en-US" altLang="zh-CN" dirty="0"/>
          </a:p>
          <a:p>
            <a:pPr algn="ctr"/>
            <a:r>
              <a:rPr lang="en-US" altLang="zh-CN" dirty="0"/>
              <a:t>levels</a:t>
            </a:r>
            <a:endParaRPr lang="en-GB" dirty="0"/>
          </a:p>
        </p:txBody>
      </p:sp>
      <p:cxnSp>
        <p:nvCxnSpPr>
          <p:cNvPr id="32" name="Straight Arrow Connector 17"/>
          <p:cNvCxnSpPr/>
          <p:nvPr/>
        </p:nvCxnSpPr>
        <p:spPr>
          <a:xfrm>
            <a:off x="5940158" y="2689933"/>
            <a:ext cx="71583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17"/>
          <p:cNvCxnSpPr/>
          <p:nvPr/>
        </p:nvCxnSpPr>
        <p:spPr>
          <a:xfrm>
            <a:off x="5940158" y="3830624"/>
            <a:ext cx="71583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17"/>
          <p:cNvCxnSpPr/>
          <p:nvPr/>
        </p:nvCxnSpPr>
        <p:spPr>
          <a:xfrm>
            <a:off x="5940158" y="4999024"/>
            <a:ext cx="71583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Up Arrow 22"/>
          <p:cNvSpPr/>
          <p:nvPr/>
        </p:nvSpPr>
        <p:spPr>
          <a:xfrm rot="10800000" flipH="1" flipV="1">
            <a:off x="6715394" y="2525627"/>
            <a:ext cx="295090" cy="379666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004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矩形 21"/>
          <p:cNvSpPr/>
          <p:nvPr/>
        </p:nvSpPr>
        <p:spPr>
          <a:xfrm>
            <a:off x="6715394" y="3733642"/>
            <a:ext cx="370954" cy="1939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715323" y="4909766"/>
            <a:ext cx="370954" cy="1939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21"/>
          <p:cNvSpPr txBox="1"/>
          <p:nvPr/>
        </p:nvSpPr>
        <p:spPr>
          <a:xfrm>
            <a:off x="7128649" y="3630569"/>
            <a:ext cx="176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No difference</a:t>
            </a:r>
          </a:p>
        </p:txBody>
      </p:sp>
      <p:sp>
        <p:nvSpPr>
          <p:cNvPr id="39" name="TextBox 21"/>
          <p:cNvSpPr txBox="1"/>
          <p:nvPr/>
        </p:nvSpPr>
        <p:spPr>
          <a:xfrm>
            <a:off x="7144040" y="4836039"/>
            <a:ext cx="176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No difference</a:t>
            </a:r>
          </a:p>
        </p:txBody>
      </p:sp>
      <p:sp>
        <p:nvSpPr>
          <p:cNvPr id="40" name="TextBox 21"/>
          <p:cNvSpPr txBox="1"/>
          <p:nvPr/>
        </p:nvSpPr>
        <p:spPr>
          <a:xfrm>
            <a:off x="7084958" y="2489878"/>
            <a:ext cx="176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Increased</a:t>
            </a:r>
          </a:p>
        </p:txBody>
      </p:sp>
      <p:sp>
        <p:nvSpPr>
          <p:cNvPr id="41" name="TextBox 21"/>
          <p:cNvSpPr txBox="1"/>
          <p:nvPr/>
        </p:nvSpPr>
        <p:spPr>
          <a:xfrm>
            <a:off x="230330" y="2031249"/>
            <a:ext cx="176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Birth</a:t>
            </a:r>
          </a:p>
        </p:txBody>
      </p:sp>
      <p:sp>
        <p:nvSpPr>
          <p:cNvPr id="42" name="TextBox 21"/>
          <p:cNvSpPr txBox="1"/>
          <p:nvPr/>
        </p:nvSpPr>
        <p:spPr>
          <a:xfrm>
            <a:off x="2079972" y="2035184"/>
            <a:ext cx="1762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3-5 years old</a:t>
            </a: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146" y="2404561"/>
            <a:ext cx="3296054" cy="260494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3130</TotalTime>
  <Words>118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Laycock, Joseph</cp:lastModifiedBy>
  <cp:revision>65</cp:revision>
  <dcterms:created xsi:type="dcterms:W3CDTF">2019-06-13T12:30:18Z</dcterms:created>
  <dcterms:modified xsi:type="dcterms:W3CDTF">2025-09-12T22:50:21Z</dcterms:modified>
</cp:coreProperties>
</file>