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60059"/>
    <a:srgbClr val="0092F7"/>
    <a:srgbClr val="003969"/>
    <a:srgbClr val="65AA00"/>
    <a:srgbClr val="AA0065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39" autoAdjust="0"/>
    <p:restoredTop sz="94660"/>
  </p:normalViewPr>
  <p:slideViewPr>
    <p:cSldViewPr snapToGrid="0">
      <p:cViewPr>
        <p:scale>
          <a:sx n="83" d="100"/>
          <a:sy n="83" d="100"/>
        </p:scale>
        <p:origin x="533" y="-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pPr/>
              <a:t>13/10/2025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0" y="0"/>
            <a:ext cx="10233660" cy="108567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Influence of intra-patient variability in tacrolimus trough levels on </a:t>
            </a:r>
          </a:p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acute rejection in pediatric kidney transplant recipients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80183" y="1189759"/>
            <a:ext cx="10536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</a:rPr>
              <a:t>AIM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GB" sz="1600" dirty="0">
                <a:solidFill>
                  <a:schemeClr val="bg1"/>
                </a:solidFill>
              </a:rPr>
              <a:t>Investigate the association between intrapatient variability (IPV) of tacrolimus trough levels and rejection risk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43033" y="1756546"/>
            <a:ext cx="115059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0065AA"/>
                </a:solidFill>
              </a:rPr>
              <a:t>DESIGN &amp; OUTCOMES</a:t>
            </a:r>
            <a:r>
              <a:rPr lang="en-GB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679856" y="5678917"/>
            <a:ext cx="410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Fadel et al. 2025</a:t>
            </a:r>
            <a:endParaRPr lang="en-GB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73448" y="5719172"/>
            <a:ext cx="71418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Therapeutic drug monitoring of tacrolimus trough levels is significantly important post-kidney transplantation to ensure stable CV%, especially 3 months after transplantation.  </a:t>
            </a:r>
          </a:p>
          <a:p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DB285ED9-F643-5D8E-0470-0C323C72D782}"/>
              </a:ext>
            </a:extLst>
          </p:cNvPr>
          <p:cNvSpPr/>
          <p:nvPr/>
        </p:nvSpPr>
        <p:spPr>
          <a:xfrm>
            <a:off x="947759" y="2901520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4" name="Freeform: Shape 46">
            <a:extLst>
              <a:ext uri="{FF2B5EF4-FFF2-40B4-BE49-F238E27FC236}">
                <a16:creationId xmlns:a16="http://schemas.microsoft.com/office/drawing/2014/main" id="{419566C8-8160-2A79-7A30-E59B7E04D8AE}"/>
              </a:ext>
            </a:extLst>
          </p:cNvPr>
          <p:cNvSpPr/>
          <p:nvPr/>
        </p:nvSpPr>
        <p:spPr>
          <a:xfrm>
            <a:off x="1042357" y="3675515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5" name="Freeform: Shape 46">
            <a:extLst>
              <a:ext uri="{FF2B5EF4-FFF2-40B4-BE49-F238E27FC236}">
                <a16:creationId xmlns:a16="http://schemas.microsoft.com/office/drawing/2014/main" id="{E1AAA770-1503-0FBF-2142-AB97742E269F}"/>
              </a:ext>
            </a:extLst>
          </p:cNvPr>
          <p:cNvSpPr/>
          <p:nvPr/>
        </p:nvSpPr>
        <p:spPr>
          <a:xfrm>
            <a:off x="1342628" y="3170903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sp>
        <p:nvSpPr>
          <p:cNvPr id="6" name="Freeform: Shape 46">
            <a:extLst>
              <a:ext uri="{FF2B5EF4-FFF2-40B4-BE49-F238E27FC236}">
                <a16:creationId xmlns:a16="http://schemas.microsoft.com/office/drawing/2014/main" id="{AEA78CB3-BB33-09BC-9E0C-CD9D4101CBDE}"/>
              </a:ext>
            </a:extLst>
          </p:cNvPr>
          <p:cNvSpPr/>
          <p:nvPr/>
        </p:nvSpPr>
        <p:spPr>
          <a:xfrm>
            <a:off x="614917" y="3231451"/>
            <a:ext cx="513284" cy="1049898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00437A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dirty="0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D5CD313-A8A8-039C-8410-D3D28BA0C3C9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1749338" y="3410408"/>
            <a:ext cx="3411649" cy="537318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1ADE5E-2E51-851A-2CC7-0149A0A91F0E}"/>
              </a:ext>
            </a:extLst>
          </p:cNvPr>
          <p:cNvCxnSpPr>
            <a:cxnSpLocks/>
            <a:endCxn id="14" idx="1"/>
          </p:cNvCxnSpPr>
          <p:nvPr/>
        </p:nvCxnSpPr>
        <p:spPr>
          <a:xfrm>
            <a:off x="1720842" y="3951418"/>
            <a:ext cx="3445061" cy="240657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233B3143-4FC4-56CC-C3A9-56EA798C6E15}"/>
              </a:ext>
            </a:extLst>
          </p:cNvPr>
          <p:cNvSpPr/>
          <p:nvPr/>
        </p:nvSpPr>
        <p:spPr>
          <a:xfrm>
            <a:off x="5160987" y="3098987"/>
            <a:ext cx="1735313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Low TTR (N=80)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857B59E-4397-23EE-EB5B-E8CBE3BFB3E8}"/>
              </a:ext>
            </a:extLst>
          </p:cNvPr>
          <p:cNvSpPr/>
          <p:nvPr/>
        </p:nvSpPr>
        <p:spPr>
          <a:xfrm>
            <a:off x="5165903" y="3880654"/>
            <a:ext cx="1735313" cy="622841"/>
          </a:xfrm>
          <a:prstGeom prst="rect">
            <a:avLst/>
          </a:prstGeom>
          <a:noFill/>
          <a:ln w="41275">
            <a:solidFill>
              <a:srgbClr val="296DC0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rgbClr val="296DC0"/>
                </a:solidFill>
              </a:rPr>
              <a:t>High TTR (N=20)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7489B4-867B-00CB-ED74-01DDEEDFF7FC}"/>
              </a:ext>
            </a:extLst>
          </p:cNvPr>
          <p:cNvSpPr txBox="1"/>
          <p:nvPr/>
        </p:nvSpPr>
        <p:spPr>
          <a:xfrm>
            <a:off x="8405" y="2359742"/>
            <a:ext cx="30199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accent1">
                    <a:lumMod val="75000"/>
                  </a:schemeClr>
                </a:solidFill>
              </a:rPr>
              <a:t>100 pediatric patients post-kidney transplant followed up for 1 year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C6074D9-6D34-2525-A829-970979C79A0C}"/>
              </a:ext>
            </a:extLst>
          </p:cNvPr>
          <p:cNvSpPr txBox="1"/>
          <p:nvPr/>
        </p:nvSpPr>
        <p:spPr>
          <a:xfrm rot="21032142">
            <a:off x="1819471" y="2774997"/>
            <a:ext cx="34957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60059"/>
                </a:solidFill>
              </a:rPr>
              <a:t>Stratification based on Time in Therapeutic Range (TTR) of Tacrolimus 78%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53F482F5-7ECE-2A55-8635-C8B725A6C500}"/>
              </a:ext>
            </a:extLst>
          </p:cNvPr>
          <p:cNvCxnSpPr>
            <a:cxnSpLocks/>
          </p:cNvCxnSpPr>
          <p:nvPr/>
        </p:nvCxnSpPr>
        <p:spPr>
          <a:xfrm>
            <a:off x="6956536" y="3779351"/>
            <a:ext cx="703656" cy="0"/>
          </a:xfrm>
          <a:prstGeom prst="straightConnector1">
            <a:avLst/>
          </a:prstGeom>
          <a:ln w="31750">
            <a:solidFill>
              <a:srgbClr val="00437A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1">
            <a:extLst>
              <a:ext uri="{FF2B5EF4-FFF2-40B4-BE49-F238E27FC236}">
                <a16:creationId xmlns:a16="http://schemas.microsoft.com/office/drawing/2014/main" id="{53AFD335-9F38-1411-7883-1349281D5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dirty="0"/>
          </a:p>
        </p:txBody>
      </p:sp>
      <p:sp>
        <p:nvSpPr>
          <p:cNvPr id="35" name="Up Arrow 10">
            <a:extLst>
              <a:ext uri="{FF2B5EF4-FFF2-40B4-BE49-F238E27FC236}">
                <a16:creationId xmlns:a16="http://schemas.microsoft.com/office/drawing/2014/main" id="{9B95891D-E283-52D7-D66A-5C77CD365440}"/>
              </a:ext>
            </a:extLst>
          </p:cNvPr>
          <p:cNvSpPr/>
          <p:nvPr/>
        </p:nvSpPr>
        <p:spPr>
          <a:xfrm>
            <a:off x="7619888" y="4460513"/>
            <a:ext cx="443916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6" name="Up Arrow 10">
            <a:extLst>
              <a:ext uri="{FF2B5EF4-FFF2-40B4-BE49-F238E27FC236}">
                <a16:creationId xmlns:a16="http://schemas.microsoft.com/office/drawing/2014/main" id="{D4A3E2A8-54F2-D8FB-24CE-789C3AF727EF}"/>
              </a:ext>
            </a:extLst>
          </p:cNvPr>
          <p:cNvSpPr/>
          <p:nvPr/>
        </p:nvSpPr>
        <p:spPr>
          <a:xfrm>
            <a:off x="7605138" y="5075029"/>
            <a:ext cx="443916" cy="524454"/>
          </a:xfrm>
          <a:prstGeom prst="upArrow">
            <a:avLst>
              <a:gd name="adj1" fmla="val 0"/>
              <a:gd name="adj2" fmla="val 108703"/>
            </a:avLst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5B591AEE-4A5B-C563-A168-E92230DA7ED7}"/>
              </a:ext>
            </a:extLst>
          </p:cNvPr>
          <p:cNvSpPr txBox="1"/>
          <p:nvPr/>
        </p:nvSpPr>
        <p:spPr>
          <a:xfrm>
            <a:off x="8072284" y="4378380"/>
            <a:ext cx="32151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92F7"/>
                </a:solidFill>
              </a:rPr>
              <a:t>Risk of rejection increased  significantly with higher dose-normalized tacrolimus troughs after 3 months post-transplant.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720875E-1518-EFEB-67C1-FBDADDCA8A17}"/>
              </a:ext>
            </a:extLst>
          </p:cNvPr>
          <p:cNvSpPr txBox="1"/>
          <p:nvPr/>
        </p:nvSpPr>
        <p:spPr>
          <a:xfrm>
            <a:off x="8072284" y="5140381"/>
            <a:ext cx="33675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92F7"/>
                </a:solidFill>
              </a:rPr>
              <a:t>Unlike TTR, coefficient of variation (CV%) was significantly higher in acute rejection cases.</a:t>
            </a:r>
          </a:p>
        </p:txBody>
      </p:sp>
      <p:pic>
        <p:nvPicPr>
          <p:cNvPr id="19" name="Picture 18" descr="A graph of a patient's life cycle&#10;&#10;AI-generated content may be incorrect.">
            <a:extLst>
              <a:ext uri="{FF2B5EF4-FFF2-40B4-BE49-F238E27FC236}">
                <a16:creationId xmlns:a16="http://schemas.microsoft.com/office/drawing/2014/main" id="{18F543BD-BB37-0B86-3E62-1F3C01E669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6981" y="1717620"/>
            <a:ext cx="4217187" cy="2755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4288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3217</TotalTime>
  <Words>138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College London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>Joseph Laycock</dc:creator>
  <cp:lastModifiedBy>Bob Thompson</cp:lastModifiedBy>
  <cp:revision>69</cp:revision>
  <dcterms:created xsi:type="dcterms:W3CDTF">2019-06-13T12:30:18Z</dcterms:created>
  <dcterms:modified xsi:type="dcterms:W3CDTF">2025-10-13T22:27:03Z</dcterms:modified>
</cp:coreProperties>
</file>