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AA00"/>
    <a:srgbClr val="003969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8C1532-AC09-4A49-A74C-82EC1AFCA25B}" v="36" dt="2025-09-20T11:24:56.2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39" autoAdjust="0"/>
    <p:restoredTop sz="94660"/>
  </p:normalViewPr>
  <p:slideViewPr>
    <p:cSldViewPr snapToGrid="0">
      <p:cViewPr>
        <p:scale>
          <a:sx n="82" d="100"/>
          <a:sy n="82" d="100"/>
        </p:scale>
        <p:origin x="5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10/10/2025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Suppressor of cytokine signaling 2 is associated with growth impairment in pediatric chronic kidney disease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5688" y="1056351"/>
            <a:ext cx="1053626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b="1" dirty="0">
                <a:solidFill>
                  <a:schemeClr val="bg1"/>
                </a:solidFill>
              </a:rPr>
              <a:t>AIM</a:t>
            </a:r>
            <a:r>
              <a:rPr lang="en-GB" sz="1700" dirty="0">
                <a:solidFill>
                  <a:schemeClr val="bg1"/>
                </a:solidFill>
              </a:rPr>
              <a:t>: To </a:t>
            </a:r>
            <a:r>
              <a:rPr lang="en-US" sz="1700" dirty="0">
                <a:solidFill>
                  <a:schemeClr val="bg1"/>
                </a:solidFill>
              </a:rPr>
              <a:t>evaluate serum SOCS2 levels in children with CKD compared to healthy controls and explore the possible relationship between circulating SOCS2 concentration and growth parameters</a:t>
            </a:r>
            <a:endParaRPr lang="en-GB" sz="17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Deja et al. 2025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801649"/>
            <a:ext cx="7141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SOCS2 is elevated in children with CKD and associated with growth impairment. These results suggest that SOCS2 may serve as a useful biomarker of growth impairment. 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1305578-8BCC-1D41-564A-D4D181F0C6C0}"/>
              </a:ext>
            </a:extLst>
          </p:cNvPr>
          <p:cNvGrpSpPr/>
          <p:nvPr/>
        </p:nvGrpSpPr>
        <p:grpSpPr>
          <a:xfrm>
            <a:off x="180938" y="2364485"/>
            <a:ext cx="1811491" cy="1275279"/>
            <a:chOff x="243377" y="2195068"/>
            <a:chExt cx="1811491" cy="1275279"/>
          </a:xfrm>
        </p:grpSpPr>
        <p:sp>
          <p:nvSpPr>
            <p:cNvPr id="4" name="Freeform: Shape 46">
              <a:extLst>
                <a:ext uri="{FF2B5EF4-FFF2-40B4-BE49-F238E27FC236}">
                  <a16:creationId xmlns:a16="http://schemas.microsoft.com/office/drawing/2014/main" id="{7EFDC078-3EEC-5ECF-06B2-7F7278EB84CB}"/>
                </a:ext>
              </a:extLst>
            </p:cNvPr>
            <p:cNvSpPr/>
            <p:nvPr/>
          </p:nvSpPr>
          <p:spPr>
            <a:xfrm>
              <a:off x="243377" y="2195068"/>
              <a:ext cx="513284" cy="1049898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AA0065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B310028-0C07-226E-9B75-ABDF0D44F457}"/>
                </a:ext>
              </a:extLst>
            </p:cNvPr>
            <p:cNvSpPr/>
            <p:nvPr/>
          </p:nvSpPr>
          <p:spPr>
            <a:xfrm>
              <a:off x="578705" y="2856124"/>
              <a:ext cx="1476163" cy="614223"/>
            </a:xfrm>
            <a:prstGeom prst="rect">
              <a:avLst/>
            </a:prstGeom>
            <a:solidFill>
              <a:srgbClr val="AA0065"/>
            </a:solidFill>
            <a:ln w="41275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55</a:t>
              </a:r>
              <a:r>
                <a:rPr lang="en-GB" sz="1600" dirty="0"/>
                <a:t> children </a:t>
              </a:r>
            </a:p>
            <a:p>
              <a:pPr algn="ctr"/>
              <a:r>
                <a:rPr lang="en-GB" sz="1600" dirty="0"/>
                <a:t>with CKD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C37F6C1-AD95-500E-DE31-02DA1F99D32F}"/>
              </a:ext>
            </a:extLst>
          </p:cNvPr>
          <p:cNvGrpSpPr/>
          <p:nvPr/>
        </p:nvGrpSpPr>
        <p:grpSpPr>
          <a:xfrm>
            <a:off x="158927" y="3762306"/>
            <a:ext cx="1833503" cy="1289636"/>
            <a:chOff x="259827" y="3875967"/>
            <a:chExt cx="1833503" cy="1289636"/>
          </a:xfrm>
        </p:grpSpPr>
        <p:sp>
          <p:nvSpPr>
            <p:cNvPr id="5" name="Freeform: Shape 46">
              <a:extLst>
                <a:ext uri="{FF2B5EF4-FFF2-40B4-BE49-F238E27FC236}">
                  <a16:creationId xmlns:a16="http://schemas.microsoft.com/office/drawing/2014/main" id="{FBA1011E-FC25-1315-F323-C848596AC6BF}"/>
                </a:ext>
              </a:extLst>
            </p:cNvPr>
            <p:cNvSpPr/>
            <p:nvPr/>
          </p:nvSpPr>
          <p:spPr>
            <a:xfrm>
              <a:off x="259827" y="3875967"/>
              <a:ext cx="513284" cy="1049898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296DC0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2F29688-5CA8-4812-7728-D17A70599637}"/>
                </a:ext>
              </a:extLst>
            </p:cNvPr>
            <p:cNvSpPr/>
            <p:nvPr/>
          </p:nvSpPr>
          <p:spPr>
            <a:xfrm>
              <a:off x="578706" y="4551380"/>
              <a:ext cx="1514624" cy="614223"/>
            </a:xfrm>
            <a:prstGeom prst="rect">
              <a:avLst/>
            </a:prstGeom>
            <a:solidFill>
              <a:srgbClr val="296DC0"/>
            </a:solidFill>
            <a:ln w="41275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27</a:t>
              </a:r>
              <a:r>
                <a:rPr lang="en-GB" sz="1600" dirty="0"/>
                <a:t> matched healthy controls</a:t>
              </a: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26DBEA9-512A-C2DC-F6B5-2E84FC32DDBE}"/>
              </a:ext>
            </a:extLst>
          </p:cNvPr>
          <p:cNvCxnSpPr/>
          <p:nvPr/>
        </p:nvCxnSpPr>
        <p:spPr>
          <a:xfrm flipV="1">
            <a:off x="2054795" y="4054641"/>
            <a:ext cx="628373" cy="468037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0288976-7BC8-AAE2-351A-4E65CCEC01FF}"/>
              </a:ext>
            </a:extLst>
          </p:cNvPr>
          <p:cNvCxnSpPr/>
          <p:nvPr/>
        </p:nvCxnSpPr>
        <p:spPr>
          <a:xfrm>
            <a:off x="2069331" y="3501157"/>
            <a:ext cx="613837" cy="461154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35693D8-D86D-C8A8-BCB3-BE535D5EFCDF}"/>
              </a:ext>
            </a:extLst>
          </p:cNvPr>
          <p:cNvGrpSpPr/>
          <p:nvPr/>
        </p:nvGrpSpPr>
        <p:grpSpPr>
          <a:xfrm>
            <a:off x="2865085" y="2824175"/>
            <a:ext cx="1735314" cy="2276271"/>
            <a:chOff x="3407461" y="2238148"/>
            <a:chExt cx="1735314" cy="2276271"/>
          </a:xfrm>
          <a:solidFill>
            <a:srgbClr val="65AA00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4AD81B6-CCBD-C541-3900-BFD507809C32}"/>
                </a:ext>
              </a:extLst>
            </p:cNvPr>
            <p:cNvSpPr/>
            <p:nvPr/>
          </p:nvSpPr>
          <p:spPr>
            <a:xfrm>
              <a:off x="3407461" y="3891578"/>
              <a:ext cx="1735313" cy="622841"/>
            </a:xfrm>
            <a:prstGeom prst="rect">
              <a:avLst/>
            </a:prstGeom>
            <a:grpFill/>
            <a:ln w="41275">
              <a:solidFill>
                <a:srgbClr val="65AA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HtSDS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FA8B28C-DE2B-9BF5-402E-C09975BB7AE9}"/>
                </a:ext>
              </a:extLst>
            </p:cNvPr>
            <p:cNvSpPr/>
            <p:nvPr/>
          </p:nvSpPr>
          <p:spPr>
            <a:xfrm>
              <a:off x="3407461" y="3064863"/>
              <a:ext cx="1735313" cy="622841"/>
            </a:xfrm>
            <a:prstGeom prst="rect">
              <a:avLst/>
            </a:prstGeom>
            <a:grpFill/>
            <a:ln w="41275">
              <a:solidFill>
                <a:srgbClr val="65AA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/>
                <a:t>basic biochemical parameters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DA7A4BC-1105-75FE-E2CB-61CEA08755DF}"/>
                </a:ext>
              </a:extLst>
            </p:cNvPr>
            <p:cNvSpPr/>
            <p:nvPr/>
          </p:nvSpPr>
          <p:spPr>
            <a:xfrm>
              <a:off x="3407462" y="2238148"/>
              <a:ext cx="1735313" cy="622841"/>
            </a:xfrm>
            <a:prstGeom prst="rect">
              <a:avLst/>
            </a:prstGeom>
            <a:grpFill/>
            <a:ln w="41275">
              <a:solidFill>
                <a:srgbClr val="65AA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serum SOCS2 concentration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818E592-9FB7-E4D1-4FFA-AFD1D7E2147E}"/>
              </a:ext>
            </a:extLst>
          </p:cNvPr>
          <p:cNvGrpSpPr/>
          <p:nvPr/>
        </p:nvGrpSpPr>
        <p:grpSpPr>
          <a:xfrm>
            <a:off x="5244706" y="2039532"/>
            <a:ext cx="3134880" cy="2937113"/>
            <a:chOff x="5325727" y="1962700"/>
            <a:chExt cx="3134880" cy="2937113"/>
          </a:xfrm>
        </p:grpSpPr>
        <p:pic>
          <p:nvPicPr>
            <p:cNvPr id="21" name="Picture 20" descr="A graph with red lines&#10;&#10;AI-generated content may be incorrect.">
              <a:extLst>
                <a:ext uri="{FF2B5EF4-FFF2-40B4-BE49-F238E27FC236}">
                  <a16:creationId xmlns:a16="http://schemas.microsoft.com/office/drawing/2014/main" id="{2F26EF3C-83BA-2AB3-927A-2CA7A36FF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6696"/>
            <a:stretch>
              <a:fillRect/>
            </a:stretch>
          </p:blipFill>
          <p:spPr>
            <a:xfrm>
              <a:off x="5325727" y="1962700"/>
              <a:ext cx="3134880" cy="2822390"/>
            </a:xfrm>
            <a:prstGeom prst="rect">
              <a:avLst/>
            </a:prstGeom>
          </p:spPr>
        </p:pic>
        <p:sp>
          <p:nvSpPr>
            <p:cNvPr id="19" name="Freeform: Shape 46">
              <a:extLst>
                <a:ext uri="{FF2B5EF4-FFF2-40B4-BE49-F238E27FC236}">
                  <a16:creationId xmlns:a16="http://schemas.microsoft.com/office/drawing/2014/main" id="{950B3209-A0DB-1BFC-6084-D04C0B79DFB1}"/>
                </a:ext>
              </a:extLst>
            </p:cNvPr>
            <p:cNvSpPr/>
            <p:nvPr/>
          </p:nvSpPr>
          <p:spPr>
            <a:xfrm>
              <a:off x="5736358" y="4303553"/>
              <a:ext cx="291505" cy="596260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AA0065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: Shape 46">
              <a:extLst>
                <a:ext uri="{FF2B5EF4-FFF2-40B4-BE49-F238E27FC236}">
                  <a16:creationId xmlns:a16="http://schemas.microsoft.com/office/drawing/2014/main" id="{7A926890-6454-D047-0508-1AC2E7CC139D}"/>
                </a:ext>
              </a:extLst>
            </p:cNvPr>
            <p:cNvSpPr/>
            <p:nvPr/>
          </p:nvSpPr>
          <p:spPr>
            <a:xfrm>
              <a:off x="7995602" y="4303553"/>
              <a:ext cx="291505" cy="596260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296DC0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561CB707-2E39-3088-480A-656CB39D4060}"/>
              </a:ext>
            </a:extLst>
          </p:cNvPr>
          <p:cNvSpPr txBox="1"/>
          <p:nvPr/>
        </p:nvSpPr>
        <p:spPr>
          <a:xfrm>
            <a:off x="5522441" y="5017458"/>
            <a:ext cx="2857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437A"/>
                </a:solidFill>
              </a:rPr>
              <a:t>serum SOCS2 levels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6F543C4-139D-1A52-FD94-97A366F01567}"/>
              </a:ext>
            </a:extLst>
          </p:cNvPr>
          <p:cNvSpPr/>
          <p:nvPr/>
        </p:nvSpPr>
        <p:spPr>
          <a:xfrm>
            <a:off x="9763080" y="1921098"/>
            <a:ext cx="1735313" cy="622841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AA0065"/>
                </a:solidFill>
              </a:rPr>
              <a:t>In CKD patients</a:t>
            </a:r>
          </a:p>
        </p:txBody>
      </p:sp>
      <p:sp>
        <p:nvSpPr>
          <p:cNvPr id="31" name="Freeform: Shape 46">
            <a:extLst>
              <a:ext uri="{FF2B5EF4-FFF2-40B4-BE49-F238E27FC236}">
                <a16:creationId xmlns:a16="http://schemas.microsoft.com/office/drawing/2014/main" id="{FE7624C3-4BBC-8FEF-7BD4-E8FE68264AAA}"/>
              </a:ext>
            </a:extLst>
          </p:cNvPr>
          <p:cNvSpPr/>
          <p:nvPr/>
        </p:nvSpPr>
        <p:spPr>
          <a:xfrm>
            <a:off x="8943381" y="1814670"/>
            <a:ext cx="408564" cy="8356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32" name="Up Arrow 69">
            <a:extLst>
              <a:ext uri="{FF2B5EF4-FFF2-40B4-BE49-F238E27FC236}">
                <a16:creationId xmlns:a16="http://schemas.microsoft.com/office/drawing/2014/main" id="{1AA80910-7259-4B73-2943-BB6E3D885D37}"/>
              </a:ext>
            </a:extLst>
          </p:cNvPr>
          <p:cNvSpPr/>
          <p:nvPr/>
        </p:nvSpPr>
        <p:spPr>
          <a:xfrm rot="5400000">
            <a:off x="8755352" y="2843558"/>
            <a:ext cx="301374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BFD77B9-AF64-B4C5-CA76-059261D386C7}"/>
              </a:ext>
            </a:extLst>
          </p:cNvPr>
          <p:cNvSpPr txBox="1"/>
          <p:nvPr/>
        </p:nvSpPr>
        <p:spPr>
          <a:xfrm>
            <a:off x="9181768" y="2737519"/>
            <a:ext cx="2897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437A"/>
                </a:solidFill>
              </a:rPr>
              <a:t>SOCS2 and eGFR correlate with HtSDS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D9FE234-FFD3-88E8-5D7B-90409E143A60}"/>
              </a:ext>
            </a:extLst>
          </p:cNvPr>
          <p:cNvSpPr txBox="1"/>
          <p:nvPr/>
        </p:nvSpPr>
        <p:spPr>
          <a:xfrm>
            <a:off x="9244332" y="3474549"/>
            <a:ext cx="27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437A"/>
                </a:solidFill>
              </a:rPr>
              <a:t>SOCS2 is higher in short-statured children</a:t>
            </a:r>
          </a:p>
        </p:txBody>
      </p:sp>
      <p:sp>
        <p:nvSpPr>
          <p:cNvPr id="37" name="Up Arrow 69">
            <a:extLst>
              <a:ext uri="{FF2B5EF4-FFF2-40B4-BE49-F238E27FC236}">
                <a16:creationId xmlns:a16="http://schemas.microsoft.com/office/drawing/2014/main" id="{A934E759-24F7-0F26-25D0-7591355189FA}"/>
              </a:ext>
            </a:extLst>
          </p:cNvPr>
          <p:cNvSpPr/>
          <p:nvPr/>
        </p:nvSpPr>
        <p:spPr>
          <a:xfrm rot="5400000">
            <a:off x="8755352" y="3654183"/>
            <a:ext cx="301374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Up Arrow 69">
            <a:extLst>
              <a:ext uri="{FF2B5EF4-FFF2-40B4-BE49-F238E27FC236}">
                <a16:creationId xmlns:a16="http://schemas.microsoft.com/office/drawing/2014/main" id="{E6A005DC-B22D-2E72-A3C1-E87BBC53898C}"/>
              </a:ext>
            </a:extLst>
          </p:cNvPr>
          <p:cNvSpPr/>
          <p:nvPr/>
        </p:nvSpPr>
        <p:spPr>
          <a:xfrm rot="5400000">
            <a:off x="8755352" y="4685122"/>
            <a:ext cx="301374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C4AFFCE-52F4-5E33-918F-D4219FF9D2FE}"/>
              </a:ext>
            </a:extLst>
          </p:cNvPr>
          <p:cNvCxnSpPr>
            <a:cxnSpLocks/>
          </p:cNvCxnSpPr>
          <p:nvPr/>
        </p:nvCxnSpPr>
        <p:spPr>
          <a:xfrm flipV="1">
            <a:off x="4710969" y="3931303"/>
            <a:ext cx="563794" cy="1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9898DF39-39AF-086B-2868-EFA987651375}"/>
              </a:ext>
            </a:extLst>
          </p:cNvPr>
          <p:cNvSpPr txBox="1"/>
          <p:nvPr/>
        </p:nvSpPr>
        <p:spPr>
          <a:xfrm>
            <a:off x="9169150" y="4292166"/>
            <a:ext cx="292317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437A"/>
                </a:solidFill>
              </a:rPr>
              <a:t>ROC-derived cut-off value for short stature: SOCS2 1418.3 pg/ml</a:t>
            </a:r>
          </a:p>
          <a:p>
            <a:pPr algn="ctr"/>
            <a:r>
              <a:rPr lang="en-GB" dirty="0">
                <a:solidFill>
                  <a:srgbClr val="00437A"/>
                </a:solidFill>
              </a:rPr>
              <a:t>AUC 0.78, 95%CI 0.64-0.91</a:t>
            </a:r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133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/>
  <cp:lastModifiedBy/>
  <cp:revision>62</cp:revision>
  <dcterms:created xsi:type="dcterms:W3CDTF">2019-06-13T12:30:18Z</dcterms:created>
  <dcterms:modified xsi:type="dcterms:W3CDTF">2025-10-10T20:23:17Z</dcterms:modified>
</cp:coreProperties>
</file>