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56" d="100"/>
          <a:sy n="56" d="100"/>
        </p:scale>
        <p:origin x="7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16/12/2025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Oral liposomal iron vs. oral iron polymaltose in children with chronic kidney disease iron deficiency </a:t>
            </a:r>
            <a:r>
              <a:rPr lang="en-GB" sz="2800" b="1" dirty="0" err="1">
                <a:solidFill>
                  <a:schemeClr val="bg1"/>
                </a:solidFill>
              </a:rPr>
              <a:t>anemia</a:t>
            </a:r>
            <a:r>
              <a:rPr lang="en-GB" sz="2800" b="1" dirty="0">
                <a:solidFill>
                  <a:schemeClr val="bg1"/>
                </a:solidFill>
              </a:rPr>
              <a:t>: a cross-over study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01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OBJECTIVES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Cross-over study to compare IPC &amp; liposomal iron in pediatric patients with non-dialysis-dependent CKD and IDA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Sawires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01919"/>
            <a:ext cx="7141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B</a:t>
            </a:r>
            <a:r>
              <a:rPr lang="en-US" dirty="0" err="1">
                <a:solidFill>
                  <a:schemeClr val="bg1"/>
                </a:solidFill>
              </a:rPr>
              <a:t>oth</a:t>
            </a:r>
            <a:r>
              <a:rPr lang="en-US" dirty="0">
                <a:solidFill>
                  <a:schemeClr val="bg1"/>
                </a:solidFill>
              </a:rPr>
              <a:t> IPC and liposomal iron effectively improved iron status in children with CKD and IDA. However, IPC indicated a superior hematinic response, whereas liposomal iron was associated with a more favorable tolerability profile.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12876617-65C0-427B-CC3B-016C1BB8D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201" y="1649305"/>
            <a:ext cx="5007828" cy="3908012"/>
          </a:xfrm>
          <a:prstGeom prst="rect">
            <a:avLst/>
          </a:prstGeom>
        </p:spPr>
      </p:pic>
      <p:sp>
        <p:nvSpPr>
          <p:cNvPr id="127" name="TextBox 126">
            <a:extLst>
              <a:ext uri="{FF2B5EF4-FFF2-40B4-BE49-F238E27FC236}">
                <a16:creationId xmlns:a16="http://schemas.microsoft.com/office/drawing/2014/main" id="{294908C2-745A-1856-79FE-6F41FA8C9150}"/>
              </a:ext>
            </a:extLst>
          </p:cNvPr>
          <p:cNvSpPr txBox="1"/>
          <p:nvPr/>
        </p:nvSpPr>
        <p:spPr>
          <a:xfrm>
            <a:off x="207954" y="1776204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B394882-1769-3A92-33E0-6AD1C0D3FA49}"/>
              </a:ext>
            </a:extLst>
          </p:cNvPr>
          <p:cNvGrpSpPr/>
          <p:nvPr/>
        </p:nvGrpSpPr>
        <p:grpSpPr>
          <a:xfrm>
            <a:off x="1919726" y="3373526"/>
            <a:ext cx="2822187" cy="919211"/>
            <a:chOff x="0" y="0"/>
            <a:chExt cx="4494193" cy="778212"/>
          </a:xfrm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F9D8533-2F4E-61D3-7077-D7FCAB1979E1}"/>
                </a:ext>
              </a:extLst>
            </p:cNvPr>
            <p:cNvGrpSpPr/>
            <p:nvPr/>
          </p:nvGrpSpPr>
          <p:grpSpPr>
            <a:xfrm>
              <a:off x="0" y="418289"/>
              <a:ext cx="2042809" cy="359923"/>
              <a:chOff x="0" y="0"/>
              <a:chExt cx="2042809" cy="359923"/>
            </a:xfrm>
          </p:grpSpPr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0878CC7-EB4B-3BB7-A5BD-DBFE1ACC14B6}"/>
                  </a:ext>
                </a:extLst>
              </p:cNvPr>
              <p:cNvCxnSpPr/>
              <p:nvPr/>
            </p:nvCxnSpPr>
            <p:spPr>
              <a:xfrm>
                <a:off x="233464" y="359923"/>
                <a:ext cx="1644015" cy="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46F95BA0-BE61-302B-5F03-72DADF46C19D}"/>
                  </a:ext>
                </a:extLst>
              </p:cNvPr>
              <p:cNvCxnSpPr/>
              <p:nvPr/>
            </p:nvCxnSpPr>
            <p:spPr>
              <a:xfrm>
                <a:off x="0" y="0"/>
                <a:ext cx="233424" cy="359923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09B2301F-9150-F976-6F80-314A8D2D41AB}"/>
                  </a:ext>
                </a:extLst>
              </p:cNvPr>
              <p:cNvCxnSpPr/>
              <p:nvPr/>
            </p:nvCxnSpPr>
            <p:spPr>
              <a:xfrm flipV="1">
                <a:off x="1887166" y="77821"/>
                <a:ext cx="155643" cy="281589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5E2C5EDC-2A5B-4FF2-9EB8-349E0C769A67}"/>
                </a:ext>
              </a:extLst>
            </p:cNvPr>
            <p:cNvGrpSpPr/>
            <p:nvPr/>
          </p:nvGrpSpPr>
          <p:grpSpPr>
            <a:xfrm>
              <a:off x="0" y="0"/>
              <a:ext cx="2626536" cy="418289"/>
              <a:chOff x="0" y="0"/>
              <a:chExt cx="2626536" cy="418289"/>
            </a:xfrm>
          </p:grpSpPr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CC138F26-2570-6E7C-A3F8-DC7EDB491C74}"/>
                  </a:ext>
                </a:extLst>
              </p:cNvPr>
              <p:cNvCxnSpPr/>
              <p:nvPr/>
            </p:nvCxnSpPr>
            <p:spPr>
              <a:xfrm flipV="1">
                <a:off x="0" y="0"/>
                <a:ext cx="233424" cy="418289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6C731523-5B93-2C5E-5C35-F440CE656A4E}"/>
                  </a:ext>
                </a:extLst>
              </p:cNvPr>
              <p:cNvCxnSpPr/>
              <p:nvPr/>
            </p:nvCxnSpPr>
            <p:spPr>
              <a:xfrm>
                <a:off x="233464" y="0"/>
                <a:ext cx="1644015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95A9F567-0F28-32AC-DE00-590777C66ABC}"/>
                  </a:ext>
                </a:extLst>
              </p:cNvPr>
              <p:cNvCxnSpPr/>
              <p:nvPr/>
            </p:nvCxnSpPr>
            <p:spPr>
              <a:xfrm>
                <a:off x="1887166" y="0"/>
                <a:ext cx="155643" cy="262646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7019A06-FB9A-6C83-ACD4-E9BC7677B7C7}"/>
                  </a:ext>
                </a:extLst>
              </p:cNvPr>
              <p:cNvCxnSpPr/>
              <p:nvPr/>
            </p:nvCxnSpPr>
            <p:spPr>
              <a:xfrm>
                <a:off x="2042809" y="262646"/>
                <a:ext cx="583727" cy="0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F3BEE7A7-5316-E1A6-2ED7-EDA7B114E3B4}"/>
                </a:ext>
              </a:extLst>
            </p:cNvPr>
            <p:cNvGrpSpPr/>
            <p:nvPr/>
          </p:nvGrpSpPr>
          <p:grpSpPr>
            <a:xfrm>
              <a:off x="2042809" y="58366"/>
              <a:ext cx="2451384" cy="661480"/>
              <a:chOff x="0" y="0"/>
              <a:chExt cx="2451384" cy="661480"/>
            </a:xfrm>
          </p:grpSpPr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2F69FD1D-E580-F99B-BE7F-D84FD0FDEE8C}"/>
                  </a:ext>
                </a:extLst>
              </p:cNvPr>
              <p:cNvCxnSpPr/>
              <p:nvPr/>
            </p:nvCxnSpPr>
            <p:spPr>
              <a:xfrm>
                <a:off x="583659" y="204280"/>
                <a:ext cx="243192" cy="457200"/>
              </a:xfrm>
              <a:prstGeom prst="line">
                <a:avLst/>
              </a:prstGeom>
              <a:ln w="381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FE326793-033F-5DE4-829B-BAAD5CE838E3}"/>
                  </a:ext>
                </a:extLst>
              </p:cNvPr>
              <p:cNvGrpSpPr/>
              <p:nvPr/>
            </p:nvGrpSpPr>
            <p:grpSpPr>
              <a:xfrm>
                <a:off x="0" y="0"/>
                <a:ext cx="2442264" cy="436947"/>
                <a:chOff x="0" y="0"/>
                <a:chExt cx="2442264" cy="436947"/>
              </a:xfrm>
            </p:grpSpPr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059BEA11-6735-9797-4DD1-FD40D0B6408E}"/>
                    </a:ext>
                  </a:extLst>
                </p:cNvPr>
                <p:cNvCxnSpPr/>
                <p:nvPr/>
              </p:nvCxnSpPr>
              <p:spPr>
                <a:xfrm>
                  <a:off x="0" y="428017"/>
                  <a:ext cx="583565" cy="0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7A8486DD-B775-C033-F2EF-E92147BA9D4B}"/>
                    </a:ext>
                  </a:extLst>
                </p:cNvPr>
                <p:cNvCxnSpPr/>
                <p:nvPr/>
              </p:nvCxnSpPr>
              <p:spPr>
                <a:xfrm flipV="1">
                  <a:off x="583659" y="0"/>
                  <a:ext cx="242570" cy="436947"/>
                </a:xfrm>
                <a:prstGeom prst="line">
                  <a:avLst/>
                </a:prstGeom>
                <a:ln w="381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0718A116-CE65-97E0-FB91-5DF333747A91}"/>
                    </a:ext>
                  </a:extLst>
                </p:cNvPr>
                <p:cNvCxnSpPr/>
                <p:nvPr/>
              </p:nvCxnSpPr>
              <p:spPr>
                <a:xfrm>
                  <a:off x="826851" y="0"/>
                  <a:ext cx="1615413" cy="0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F3D72CA3-A932-2830-5819-806E3E82F61F}"/>
                  </a:ext>
                </a:extLst>
              </p:cNvPr>
              <p:cNvCxnSpPr/>
              <p:nvPr/>
            </p:nvCxnSpPr>
            <p:spPr>
              <a:xfrm>
                <a:off x="836579" y="661480"/>
                <a:ext cx="1614805" cy="0"/>
              </a:xfrm>
              <a:prstGeom prst="line">
                <a:avLst/>
              </a:prstGeom>
              <a:ln w="381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8726435C-9955-4F16-3AD6-FAF0F09BDD0E}"/>
              </a:ext>
            </a:extLst>
          </p:cNvPr>
          <p:cNvGrpSpPr/>
          <p:nvPr/>
        </p:nvGrpSpPr>
        <p:grpSpPr>
          <a:xfrm>
            <a:off x="1150195" y="3393197"/>
            <a:ext cx="693085" cy="1149153"/>
            <a:chOff x="2335684" y="2482706"/>
            <a:chExt cx="837451" cy="1696672"/>
          </a:xfrm>
        </p:grpSpPr>
        <p:sp>
          <p:nvSpPr>
            <p:cNvPr id="146" name="Freeform: Shape 46">
              <a:extLst>
                <a:ext uri="{FF2B5EF4-FFF2-40B4-BE49-F238E27FC236}">
                  <a16:creationId xmlns:a16="http://schemas.microsoft.com/office/drawing/2014/main" id="{B1806D4E-C2E7-D199-AA3E-A12936ECB5D3}"/>
                </a:ext>
              </a:extLst>
            </p:cNvPr>
            <p:cNvSpPr/>
            <p:nvPr/>
          </p:nvSpPr>
          <p:spPr>
            <a:xfrm>
              <a:off x="2749934" y="2636615"/>
              <a:ext cx="286523" cy="828357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7" name="Freeform: Shape 46">
              <a:extLst>
                <a:ext uri="{FF2B5EF4-FFF2-40B4-BE49-F238E27FC236}">
                  <a16:creationId xmlns:a16="http://schemas.microsoft.com/office/drawing/2014/main" id="{948C86D3-125F-F352-173D-A04953CF1EED}"/>
                </a:ext>
              </a:extLst>
            </p:cNvPr>
            <p:cNvSpPr/>
            <p:nvPr/>
          </p:nvSpPr>
          <p:spPr>
            <a:xfrm>
              <a:off x="2886612" y="2859368"/>
              <a:ext cx="286523" cy="828357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8" name="Freeform: Shape 46">
              <a:extLst>
                <a:ext uri="{FF2B5EF4-FFF2-40B4-BE49-F238E27FC236}">
                  <a16:creationId xmlns:a16="http://schemas.microsoft.com/office/drawing/2014/main" id="{426C3A4A-01F7-0F9E-9A94-0DEEC3098DCD}"/>
                </a:ext>
              </a:extLst>
            </p:cNvPr>
            <p:cNvSpPr/>
            <p:nvPr/>
          </p:nvSpPr>
          <p:spPr>
            <a:xfrm>
              <a:off x="2537111" y="2786729"/>
              <a:ext cx="286523" cy="828357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49" name="Freeform: Shape 46">
              <a:extLst>
                <a:ext uri="{FF2B5EF4-FFF2-40B4-BE49-F238E27FC236}">
                  <a16:creationId xmlns:a16="http://schemas.microsoft.com/office/drawing/2014/main" id="{A599E16B-A432-3213-233D-7D1B904215B3}"/>
                </a:ext>
              </a:extLst>
            </p:cNvPr>
            <p:cNvSpPr/>
            <p:nvPr/>
          </p:nvSpPr>
          <p:spPr>
            <a:xfrm>
              <a:off x="2341386" y="2482706"/>
              <a:ext cx="286523" cy="828357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0" name="Freeform: Shape 46">
              <a:extLst>
                <a:ext uri="{FF2B5EF4-FFF2-40B4-BE49-F238E27FC236}">
                  <a16:creationId xmlns:a16="http://schemas.microsoft.com/office/drawing/2014/main" id="{BCA8F93C-F8B9-DEF8-AF58-628A3712C640}"/>
                </a:ext>
              </a:extLst>
            </p:cNvPr>
            <p:cNvSpPr/>
            <p:nvPr/>
          </p:nvSpPr>
          <p:spPr>
            <a:xfrm>
              <a:off x="2644965" y="3351021"/>
              <a:ext cx="286523" cy="828357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1" name="Freeform: Shape 46">
              <a:extLst>
                <a:ext uri="{FF2B5EF4-FFF2-40B4-BE49-F238E27FC236}">
                  <a16:creationId xmlns:a16="http://schemas.microsoft.com/office/drawing/2014/main" id="{93EAB86E-8651-C000-09EF-C4C0B2CB43B8}"/>
                </a:ext>
              </a:extLst>
            </p:cNvPr>
            <p:cNvSpPr/>
            <p:nvPr/>
          </p:nvSpPr>
          <p:spPr>
            <a:xfrm>
              <a:off x="2335684" y="3213194"/>
              <a:ext cx="286523" cy="828357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52" name="Text Box 29">
            <a:extLst>
              <a:ext uri="{FF2B5EF4-FFF2-40B4-BE49-F238E27FC236}">
                <a16:creationId xmlns:a16="http://schemas.microsoft.com/office/drawing/2014/main" id="{1602F778-E9CB-5351-6936-ED027312C38A}"/>
              </a:ext>
            </a:extLst>
          </p:cNvPr>
          <p:cNvSpPr txBox="1"/>
          <p:nvPr/>
        </p:nvSpPr>
        <p:spPr>
          <a:xfrm>
            <a:off x="53947" y="2761971"/>
            <a:ext cx="1756187" cy="119254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Randomization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(n=33)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EB40A315-FE52-BB32-F84B-381C24410245}"/>
              </a:ext>
            </a:extLst>
          </p:cNvPr>
          <p:cNvGrpSpPr/>
          <p:nvPr/>
        </p:nvGrpSpPr>
        <p:grpSpPr>
          <a:xfrm>
            <a:off x="2218963" y="2845011"/>
            <a:ext cx="383148" cy="511312"/>
            <a:chOff x="3872837" y="1756008"/>
            <a:chExt cx="718856" cy="656796"/>
          </a:xfrm>
        </p:grpSpPr>
        <p:sp>
          <p:nvSpPr>
            <p:cNvPr id="154" name="Freeform: Shape 46">
              <a:extLst>
                <a:ext uri="{FF2B5EF4-FFF2-40B4-BE49-F238E27FC236}">
                  <a16:creationId xmlns:a16="http://schemas.microsoft.com/office/drawing/2014/main" id="{2F774AF0-9877-A946-83C7-E3D5658634CA}"/>
                </a:ext>
              </a:extLst>
            </p:cNvPr>
            <p:cNvSpPr/>
            <p:nvPr/>
          </p:nvSpPr>
          <p:spPr>
            <a:xfrm>
              <a:off x="4305170" y="1775929"/>
              <a:ext cx="286523" cy="636875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55" name="Freeform: Shape 46">
              <a:extLst>
                <a:ext uri="{FF2B5EF4-FFF2-40B4-BE49-F238E27FC236}">
                  <a16:creationId xmlns:a16="http://schemas.microsoft.com/office/drawing/2014/main" id="{AE5FB20C-FCE0-F929-EA4E-D2D8A939E5BB}"/>
                </a:ext>
              </a:extLst>
            </p:cNvPr>
            <p:cNvSpPr/>
            <p:nvPr/>
          </p:nvSpPr>
          <p:spPr>
            <a:xfrm>
              <a:off x="4086204" y="1756008"/>
              <a:ext cx="286523" cy="636875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6" name="Freeform: Shape 46">
              <a:extLst>
                <a:ext uri="{FF2B5EF4-FFF2-40B4-BE49-F238E27FC236}">
                  <a16:creationId xmlns:a16="http://schemas.microsoft.com/office/drawing/2014/main" id="{1B9C99BD-4FE2-3921-B835-596A8D00D98C}"/>
                </a:ext>
              </a:extLst>
            </p:cNvPr>
            <p:cNvSpPr/>
            <p:nvPr/>
          </p:nvSpPr>
          <p:spPr>
            <a:xfrm>
              <a:off x="3872837" y="1758951"/>
              <a:ext cx="286523" cy="636875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EAD3076-9C3B-9193-768E-9503E7D2562F}"/>
              </a:ext>
            </a:extLst>
          </p:cNvPr>
          <p:cNvGrpSpPr/>
          <p:nvPr/>
        </p:nvGrpSpPr>
        <p:grpSpPr>
          <a:xfrm>
            <a:off x="2382319" y="4356007"/>
            <a:ext cx="419139" cy="467835"/>
            <a:chOff x="3924263" y="3623253"/>
            <a:chExt cx="786382" cy="600948"/>
          </a:xfrm>
        </p:grpSpPr>
        <p:sp>
          <p:nvSpPr>
            <p:cNvPr id="158" name="Freeform: Shape 46">
              <a:extLst>
                <a:ext uri="{FF2B5EF4-FFF2-40B4-BE49-F238E27FC236}">
                  <a16:creationId xmlns:a16="http://schemas.microsoft.com/office/drawing/2014/main" id="{FFA54EC2-94E9-EB3A-F11E-718AD047020E}"/>
                </a:ext>
              </a:extLst>
            </p:cNvPr>
            <p:cNvSpPr/>
            <p:nvPr/>
          </p:nvSpPr>
          <p:spPr>
            <a:xfrm>
              <a:off x="4386763" y="3623253"/>
              <a:ext cx="323882" cy="60094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9" name="Freeform: Shape 46">
              <a:extLst>
                <a:ext uri="{FF2B5EF4-FFF2-40B4-BE49-F238E27FC236}">
                  <a16:creationId xmlns:a16="http://schemas.microsoft.com/office/drawing/2014/main" id="{3D458915-462D-A8FF-232F-DE28CEF081C8}"/>
                </a:ext>
              </a:extLst>
            </p:cNvPr>
            <p:cNvSpPr/>
            <p:nvPr/>
          </p:nvSpPr>
          <p:spPr>
            <a:xfrm>
              <a:off x="4155513" y="3623253"/>
              <a:ext cx="323882" cy="60094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0" name="Freeform: Shape 46">
              <a:extLst>
                <a:ext uri="{FF2B5EF4-FFF2-40B4-BE49-F238E27FC236}">
                  <a16:creationId xmlns:a16="http://schemas.microsoft.com/office/drawing/2014/main" id="{7FC815D1-8AE5-742C-3B15-FB58773354A1}"/>
                </a:ext>
              </a:extLst>
            </p:cNvPr>
            <p:cNvSpPr/>
            <p:nvPr/>
          </p:nvSpPr>
          <p:spPr>
            <a:xfrm>
              <a:off x="3924263" y="3623253"/>
              <a:ext cx="323882" cy="60094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61" name="Text Box 22">
            <a:extLst>
              <a:ext uri="{FF2B5EF4-FFF2-40B4-BE49-F238E27FC236}">
                <a16:creationId xmlns:a16="http://schemas.microsoft.com/office/drawing/2014/main" id="{81D12A20-7C86-A5AF-4ABC-36E76B9787F4}"/>
              </a:ext>
            </a:extLst>
          </p:cNvPr>
          <p:cNvSpPr txBox="1"/>
          <p:nvPr/>
        </p:nvSpPr>
        <p:spPr>
          <a:xfrm>
            <a:off x="1762052" y="2267210"/>
            <a:ext cx="1921518" cy="6361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Group A (n=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2" name="Text Box 23">
            <a:extLst>
              <a:ext uri="{FF2B5EF4-FFF2-40B4-BE49-F238E27FC236}">
                <a16:creationId xmlns:a16="http://schemas.microsoft.com/office/drawing/2014/main" id="{2251ED27-B74A-1A2A-BB2E-FC43D47D522C}"/>
              </a:ext>
            </a:extLst>
          </p:cNvPr>
          <p:cNvSpPr txBox="1"/>
          <p:nvPr/>
        </p:nvSpPr>
        <p:spPr>
          <a:xfrm>
            <a:off x="1644323" y="5102154"/>
            <a:ext cx="1760417" cy="46151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oup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 (n=16)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D1B6CD55-4052-79E5-2881-0777DAF7B7EE}"/>
              </a:ext>
            </a:extLst>
          </p:cNvPr>
          <p:cNvGrpSpPr/>
          <p:nvPr/>
        </p:nvGrpSpPr>
        <p:grpSpPr>
          <a:xfrm>
            <a:off x="4083914" y="2958775"/>
            <a:ext cx="419139" cy="467835"/>
            <a:chOff x="3924263" y="3623253"/>
            <a:chExt cx="786382" cy="600948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DC14082-CE7A-57C0-F514-855031373BA1}"/>
                </a:ext>
              </a:extLst>
            </p:cNvPr>
            <p:cNvSpPr/>
            <p:nvPr/>
          </p:nvSpPr>
          <p:spPr>
            <a:xfrm>
              <a:off x="4386763" y="3623253"/>
              <a:ext cx="323882" cy="60094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5" name="Freeform: Shape 46">
              <a:extLst>
                <a:ext uri="{FF2B5EF4-FFF2-40B4-BE49-F238E27FC236}">
                  <a16:creationId xmlns:a16="http://schemas.microsoft.com/office/drawing/2014/main" id="{541E23BE-D702-1D78-284E-885CC8B0921F}"/>
                </a:ext>
              </a:extLst>
            </p:cNvPr>
            <p:cNvSpPr/>
            <p:nvPr/>
          </p:nvSpPr>
          <p:spPr>
            <a:xfrm>
              <a:off x="4155513" y="3623253"/>
              <a:ext cx="323882" cy="60094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6" name="Freeform: Shape 46">
              <a:extLst>
                <a:ext uri="{FF2B5EF4-FFF2-40B4-BE49-F238E27FC236}">
                  <a16:creationId xmlns:a16="http://schemas.microsoft.com/office/drawing/2014/main" id="{0A78ABAC-60D7-5A77-25E6-26333DC31D1E}"/>
                </a:ext>
              </a:extLst>
            </p:cNvPr>
            <p:cNvSpPr/>
            <p:nvPr/>
          </p:nvSpPr>
          <p:spPr>
            <a:xfrm>
              <a:off x="3924263" y="3623253"/>
              <a:ext cx="323882" cy="60094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A4A8A2F-86EC-55F7-622C-9592FCF3A18A}"/>
              </a:ext>
            </a:extLst>
          </p:cNvPr>
          <p:cNvGrpSpPr/>
          <p:nvPr/>
        </p:nvGrpSpPr>
        <p:grpSpPr>
          <a:xfrm>
            <a:off x="4098020" y="4255987"/>
            <a:ext cx="383148" cy="511312"/>
            <a:chOff x="3872837" y="1756008"/>
            <a:chExt cx="718856" cy="656796"/>
          </a:xfrm>
        </p:grpSpPr>
        <p:sp>
          <p:nvSpPr>
            <p:cNvPr id="168" name="Freeform: Shape 46">
              <a:extLst>
                <a:ext uri="{FF2B5EF4-FFF2-40B4-BE49-F238E27FC236}">
                  <a16:creationId xmlns:a16="http://schemas.microsoft.com/office/drawing/2014/main" id="{C5CBAF18-10D1-8284-EDC6-84355148B1FA}"/>
                </a:ext>
              </a:extLst>
            </p:cNvPr>
            <p:cNvSpPr/>
            <p:nvPr/>
          </p:nvSpPr>
          <p:spPr>
            <a:xfrm>
              <a:off x="4305170" y="1775929"/>
              <a:ext cx="286523" cy="636875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69" name="Freeform: Shape 46">
              <a:extLst>
                <a:ext uri="{FF2B5EF4-FFF2-40B4-BE49-F238E27FC236}">
                  <a16:creationId xmlns:a16="http://schemas.microsoft.com/office/drawing/2014/main" id="{CD036E5F-A9FB-5BD3-722E-852E784BECF1}"/>
                </a:ext>
              </a:extLst>
            </p:cNvPr>
            <p:cNvSpPr/>
            <p:nvPr/>
          </p:nvSpPr>
          <p:spPr>
            <a:xfrm>
              <a:off x="4086204" y="1756008"/>
              <a:ext cx="286523" cy="636875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0" name="Freeform: Shape 46">
              <a:extLst>
                <a:ext uri="{FF2B5EF4-FFF2-40B4-BE49-F238E27FC236}">
                  <a16:creationId xmlns:a16="http://schemas.microsoft.com/office/drawing/2014/main" id="{E501204A-DC04-C6F1-64B5-6882F1B563D4}"/>
                </a:ext>
              </a:extLst>
            </p:cNvPr>
            <p:cNvSpPr/>
            <p:nvPr/>
          </p:nvSpPr>
          <p:spPr>
            <a:xfrm>
              <a:off x="3872837" y="1758951"/>
              <a:ext cx="286523" cy="636875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71" name="Text Box 27">
            <a:extLst>
              <a:ext uri="{FF2B5EF4-FFF2-40B4-BE49-F238E27FC236}">
                <a16:creationId xmlns:a16="http://schemas.microsoft.com/office/drawing/2014/main" id="{6F3D726E-59DF-CF40-343E-42E47F277155}"/>
              </a:ext>
            </a:extLst>
          </p:cNvPr>
          <p:cNvSpPr txBox="1"/>
          <p:nvPr/>
        </p:nvSpPr>
        <p:spPr>
          <a:xfrm>
            <a:off x="1316899" y="4659681"/>
            <a:ext cx="1111980" cy="37716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sampling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Text Box 42">
            <a:extLst>
              <a:ext uri="{FF2B5EF4-FFF2-40B4-BE49-F238E27FC236}">
                <a16:creationId xmlns:a16="http://schemas.microsoft.com/office/drawing/2014/main" id="{20AB8CB0-6EF3-9C48-4448-3974DB1201B4}"/>
              </a:ext>
            </a:extLst>
          </p:cNvPr>
          <p:cNvSpPr txBox="1"/>
          <p:nvPr/>
        </p:nvSpPr>
        <p:spPr>
          <a:xfrm>
            <a:off x="3366003" y="4944451"/>
            <a:ext cx="1236817" cy="36846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sampling</a:t>
            </a:r>
          </a:p>
        </p:txBody>
      </p:sp>
      <p:sp>
        <p:nvSpPr>
          <p:cNvPr id="173" name="Text Box 44">
            <a:extLst>
              <a:ext uri="{FF2B5EF4-FFF2-40B4-BE49-F238E27FC236}">
                <a16:creationId xmlns:a16="http://schemas.microsoft.com/office/drawing/2014/main" id="{57D9D97C-1513-3A0F-B5B4-23B30BAAAA53}"/>
              </a:ext>
            </a:extLst>
          </p:cNvPr>
          <p:cNvSpPr txBox="1"/>
          <p:nvPr/>
        </p:nvSpPr>
        <p:spPr>
          <a:xfrm>
            <a:off x="2672481" y="4641175"/>
            <a:ext cx="1172765" cy="38840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sampling</a:t>
            </a:r>
          </a:p>
        </p:txBody>
      </p:sp>
      <p:sp>
        <p:nvSpPr>
          <p:cNvPr id="174" name="Text Box 46">
            <a:extLst>
              <a:ext uri="{FF2B5EF4-FFF2-40B4-BE49-F238E27FC236}">
                <a16:creationId xmlns:a16="http://schemas.microsoft.com/office/drawing/2014/main" id="{7B34D20C-876B-4CA1-1E19-756B7EECC86B}"/>
              </a:ext>
            </a:extLst>
          </p:cNvPr>
          <p:cNvSpPr txBox="1"/>
          <p:nvPr/>
        </p:nvSpPr>
        <p:spPr>
          <a:xfrm>
            <a:off x="4446185" y="4928798"/>
            <a:ext cx="1277395" cy="4001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sampling</a:t>
            </a:r>
          </a:p>
        </p:txBody>
      </p: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05C1010C-5293-E76C-35F9-E4711F65210D}"/>
              </a:ext>
            </a:extLst>
          </p:cNvPr>
          <p:cNvCxnSpPr>
            <a:cxnSpLocks/>
          </p:cNvCxnSpPr>
          <p:nvPr/>
        </p:nvCxnSpPr>
        <p:spPr>
          <a:xfrm flipH="1" flipV="1">
            <a:off x="4821107" y="4237726"/>
            <a:ext cx="1214" cy="830613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679192A9-D726-8272-C8D0-71049CA07859}"/>
              </a:ext>
            </a:extLst>
          </p:cNvPr>
          <p:cNvCxnSpPr>
            <a:cxnSpLocks/>
          </p:cNvCxnSpPr>
          <p:nvPr/>
        </p:nvCxnSpPr>
        <p:spPr>
          <a:xfrm flipV="1">
            <a:off x="3739020" y="4297362"/>
            <a:ext cx="2035" cy="770977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13EE1EA-3139-BC0E-1402-2D569440F868}"/>
              </a:ext>
            </a:extLst>
          </p:cNvPr>
          <p:cNvCxnSpPr>
            <a:cxnSpLocks/>
          </p:cNvCxnSpPr>
          <p:nvPr/>
        </p:nvCxnSpPr>
        <p:spPr>
          <a:xfrm flipV="1">
            <a:off x="3127126" y="4290738"/>
            <a:ext cx="10955" cy="42927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07500B0D-1853-53CA-0079-E3C4655F0CB6}"/>
              </a:ext>
            </a:extLst>
          </p:cNvPr>
          <p:cNvCxnSpPr>
            <a:cxnSpLocks/>
          </p:cNvCxnSpPr>
          <p:nvPr/>
        </p:nvCxnSpPr>
        <p:spPr>
          <a:xfrm flipV="1">
            <a:off x="2073577" y="4310618"/>
            <a:ext cx="10955" cy="42927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 Box 46">
            <a:extLst>
              <a:ext uri="{FF2B5EF4-FFF2-40B4-BE49-F238E27FC236}">
                <a16:creationId xmlns:a16="http://schemas.microsoft.com/office/drawing/2014/main" id="{2AA5199A-205B-D5A9-BCB5-6B43C3FA4FF8}"/>
              </a:ext>
            </a:extLst>
          </p:cNvPr>
          <p:cNvSpPr txBox="1"/>
          <p:nvPr/>
        </p:nvSpPr>
        <p:spPr>
          <a:xfrm>
            <a:off x="2208467" y="3630887"/>
            <a:ext cx="771039" cy="4001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mo.</a:t>
            </a:r>
          </a:p>
        </p:txBody>
      </p:sp>
      <p:sp>
        <p:nvSpPr>
          <p:cNvPr id="180" name="Text Box 46">
            <a:extLst>
              <a:ext uri="{FF2B5EF4-FFF2-40B4-BE49-F238E27FC236}">
                <a16:creationId xmlns:a16="http://schemas.microsoft.com/office/drawing/2014/main" id="{4596B392-A200-9F90-319A-5D49BF76A163}"/>
              </a:ext>
            </a:extLst>
          </p:cNvPr>
          <p:cNvSpPr txBox="1"/>
          <p:nvPr/>
        </p:nvSpPr>
        <p:spPr>
          <a:xfrm>
            <a:off x="3915903" y="3653109"/>
            <a:ext cx="771039" cy="40011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mo.</a:t>
            </a:r>
          </a:p>
        </p:txBody>
      </p:sp>
      <p:sp>
        <p:nvSpPr>
          <p:cNvPr id="181" name="Text Box 19">
            <a:extLst>
              <a:ext uri="{FF2B5EF4-FFF2-40B4-BE49-F238E27FC236}">
                <a16:creationId xmlns:a16="http://schemas.microsoft.com/office/drawing/2014/main" id="{7748D4B1-441C-D448-8738-6B924BF5CD85}"/>
              </a:ext>
            </a:extLst>
          </p:cNvPr>
          <p:cNvSpPr txBox="1"/>
          <p:nvPr/>
        </p:nvSpPr>
        <p:spPr>
          <a:xfrm>
            <a:off x="5379175" y="2348538"/>
            <a:ext cx="1675192" cy="37641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Liposomal Fe</a:t>
            </a:r>
          </a:p>
        </p:txBody>
      </p:sp>
      <p:sp>
        <p:nvSpPr>
          <p:cNvPr id="182" name="Text Box 19">
            <a:extLst>
              <a:ext uri="{FF2B5EF4-FFF2-40B4-BE49-F238E27FC236}">
                <a16:creationId xmlns:a16="http://schemas.microsoft.com/office/drawing/2014/main" id="{35645593-0B35-607B-EE28-49E747C5E0A7}"/>
              </a:ext>
            </a:extLst>
          </p:cNvPr>
          <p:cNvSpPr txBox="1"/>
          <p:nvPr/>
        </p:nvSpPr>
        <p:spPr>
          <a:xfrm>
            <a:off x="5404431" y="2804068"/>
            <a:ext cx="1348924" cy="4292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IPC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3EEB5334-CFD3-66FB-B2FA-CC32960EF949}"/>
              </a:ext>
            </a:extLst>
          </p:cNvPr>
          <p:cNvCxnSpPr>
            <a:cxnSpLocks/>
          </p:cNvCxnSpPr>
          <p:nvPr/>
        </p:nvCxnSpPr>
        <p:spPr>
          <a:xfrm>
            <a:off x="4736186" y="2585277"/>
            <a:ext cx="62783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4713A587-39D2-D43B-844E-42F88354A2EC}"/>
              </a:ext>
            </a:extLst>
          </p:cNvPr>
          <p:cNvCxnSpPr>
            <a:cxnSpLocks/>
          </p:cNvCxnSpPr>
          <p:nvPr/>
        </p:nvCxnSpPr>
        <p:spPr>
          <a:xfrm>
            <a:off x="4751343" y="3040897"/>
            <a:ext cx="62783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3059</TotalTime>
  <Words>121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61</cp:revision>
  <dcterms:created xsi:type="dcterms:W3CDTF">2019-06-13T12:30:18Z</dcterms:created>
  <dcterms:modified xsi:type="dcterms:W3CDTF">2025-12-16T09:59:49Z</dcterms:modified>
</cp:coreProperties>
</file>