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67"/>
    <a:srgbClr val="286DC0"/>
    <a:srgbClr val="003969"/>
    <a:srgbClr val="65AA00"/>
    <a:srgbClr val="0092F7"/>
    <a:srgbClr val="AA0065"/>
    <a:srgbClr val="960059"/>
    <a:srgbClr val="860050"/>
    <a:srgbClr val="DA0082"/>
    <a:srgbClr val="92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FFF11-F654-47BF-B5BD-EBB0BFD29714}" v="2" dt="2025-12-18T21:41:20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7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7EDAF1-7831-6434-E4A2-E1969092C1E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142483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Low-density lipoprotein apheresis for recurrent focal segmental glomerulosclerosis (</a:t>
            </a:r>
            <a:r>
              <a:rPr lang="en-GB" sz="2800" b="1" dirty="0" err="1">
                <a:solidFill>
                  <a:schemeClr val="bg1"/>
                </a:solidFill>
              </a:rPr>
              <a:t>rFSGS</a:t>
            </a:r>
            <a:r>
              <a:rPr lang="en-GB" sz="2800" b="1" dirty="0">
                <a:solidFill>
                  <a:schemeClr val="bg1"/>
                </a:solidFill>
              </a:rPr>
              <a:t>) in </a:t>
            </a:r>
            <a:r>
              <a:rPr lang="en-GB" sz="2800" b="1" dirty="0" err="1">
                <a:solidFill>
                  <a:schemeClr val="bg1"/>
                </a:solidFill>
              </a:rPr>
              <a:t>pediatric</a:t>
            </a:r>
            <a:r>
              <a:rPr lang="en-GB" sz="2800" b="1" dirty="0">
                <a:solidFill>
                  <a:schemeClr val="bg1"/>
                </a:solidFill>
              </a:rPr>
              <a:t> kidney transplant recipients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FA724-9B9A-DE10-6A5E-E77658A46A35}"/>
              </a:ext>
            </a:extLst>
          </p:cNvPr>
          <p:cNvSpPr txBox="1"/>
          <p:nvPr/>
        </p:nvSpPr>
        <p:spPr>
          <a:xfrm>
            <a:off x="173448" y="1149861"/>
            <a:ext cx="1189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To determine the efficacy of LDL-A for </a:t>
            </a:r>
            <a:r>
              <a:rPr lang="en-GB" dirty="0" err="1">
                <a:solidFill>
                  <a:schemeClr val="bg1"/>
                </a:solidFill>
              </a:rPr>
              <a:t>rFSGS</a:t>
            </a:r>
            <a:r>
              <a:rPr lang="en-GB" dirty="0">
                <a:solidFill>
                  <a:schemeClr val="bg1"/>
                </a:solidFill>
              </a:rPr>
              <a:t> in </a:t>
            </a:r>
            <a:r>
              <a:rPr lang="en-GB" dirty="0" err="1">
                <a:solidFill>
                  <a:schemeClr val="bg1"/>
                </a:solidFill>
              </a:rPr>
              <a:t>pediatric</a:t>
            </a:r>
            <a:r>
              <a:rPr lang="en-GB" dirty="0">
                <a:solidFill>
                  <a:schemeClr val="bg1"/>
                </a:solidFill>
              </a:rPr>
              <a:t> kidney transplant recipients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FD3264-49C8-F3C0-72CA-226741457876}"/>
              </a:ext>
            </a:extLst>
          </p:cNvPr>
          <p:cNvSpPr txBox="1"/>
          <p:nvPr/>
        </p:nvSpPr>
        <p:spPr>
          <a:xfrm>
            <a:off x="7624744" y="5702981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Hayes et al. </a:t>
            </a:r>
            <a:r>
              <a:rPr lang="en-GB" sz="2000" b="1">
                <a:solidFill>
                  <a:schemeClr val="bg1"/>
                </a:solidFill>
                <a:latin typeface="+mj-lt"/>
              </a:rPr>
              <a:t>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C9205C-A86F-9C77-8D11-CED5F158EC7B}"/>
              </a:ext>
            </a:extLst>
          </p:cNvPr>
          <p:cNvSpPr txBox="1"/>
          <p:nvPr/>
        </p:nvSpPr>
        <p:spPr>
          <a:xfrm>
            <a:off x="173448" y="5719172"/>
            <a:ext cx="7141846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GB" sz="1600" dirty="0">
                <a:solidFill>
                  <a:schemeClr val="bg1"/>
                </a:solidFill>
              </a:rPr>
              <a:t>LDL-A achieved complete remission in 36% of patients (95% CI, 0.13-0.61) and partial remission 37% of patients (95% CI, 0.14-0.62). Despite limited cases, LDL-A may be effective for </a:t>
            </a:r>
            <a:r>
              <a:rPr lang="en-GB" sz="1600" dirty="0" err="1">
                <a:solidFill>
                  <a:schemeClr val="bg1"/>
                </a:solidFill>
              </a:rPr>
              <a:t>pediatric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rFSGS</a:t>
            </a:r>
            <a:r>
              <a:rPr lang="en-GB" sz="1600" dirty="0">
                <a:solidFill>
                  <a:schemeClr val="bg1"/>
                </a:solidFill>
              </a:rPr>
              <a:t> after kidney transplant, warranting studies on its earlier use in post-transplant </a:t>
            </a:r>
            <a:r>
              <a:rPr lang="en-GB" sz="1600" dirty="0" err="1">
                <a:solidFill>
                  <a:schemeClr val="bg1"/>
                </a:solidFill>
              </a:rPr>
              <a:t>rFSGS</a:t>
            </a:r>
            <a:r>
              <a:rPr lang="en-GB" sz="1600" dirty="0">
                <a:solidFill>
                  <a:schemeClr val="bg1"/>
                </a:solidFill>
              </a:rPr>
              <a:t>.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55738B-131A-8CB8-AFDD-4B4262147F9C}"/>
              </a:ext>
            </a:extLst>
          </p:cNvPr>
          <p:cNvSpPr txBox="1"/>
          <p:nvPr/>
        </p:nvSpPr>
        <p:spPr>
          <a:xfrm>
            <a:off x="173448" y="1660194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BB30D0-0E07-6217-AE6B-DC2B2706F355}"/>
              </a:ext>
            </a:extLst>
          </p:cNvPr>
          <p:cNvSpPr txBox="1"/>
          <p:nvPr/>
        </p:nvSpPr>
        <p:spPr>
          <a:xfrm>
            <a:off x="139972" y="2491999"/>
            <a:ext cx="2346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000" b="1" dirty="0">
                <a:solidFill>
                  <a:srgbClr val="65AA00"/>
                </a:solidFill>
              </a:rPr>
              <a:t>Patients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76813E-643F-72D8-BDB4-A35B112106AA}"/>
              </a:ext>
            </a:extLst>
          </p:cNvPr>
          <p:cNvSpPr txBox="1"/>
          <p:nvPr/>
        </p:nvSpPr>
        <p:spPr>
          <a:xfrm>
            <a:off x="-584854" y="4052263"/>
            <a:ext cx="379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296DC0"/>
                </a:solidFill>
              </a:rPr>
              <a:t>Intervention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9E0263-FD7F-D743-AAE5-B30D92DEBE4B}"/>
              </a:ext>
            </a:extLst>
          </p:cNvPr>
          <p:cNvSpPr txBox="1"/>
          <p:nvPr/>
        </p:nvSpPr>
        <p:spPr>
          <a:xfrm>
            <a:off x="2539277" y="2521087"/>
            <a:ext cx="1961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37A"/>
                </a:solidFill>
              </a:rPr>
              <a:t>Main Outcome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512C7E-2FB6-2A60-41CF-9B47239BEDF1}"/>
              </a:ext>
            </a:extLst>
          </p:cNvPr>
          <p:cNvSpPr/>
          <p:nvPr/>
        </p:nvSpPr>
        <p:spPr>
          <a:xfrm>
            <a:off x="5387387" y="2324398"/>
            <a:ext cx="1913700" cy="3002001"/>
          </a:xfrm>
          <a:prstGeom prst="rect">
            <a:avLst/>
          </a:prstGeom>
          <a:solidFill>
            <a:srgbClr val="003867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330 records </a:t>
            </a:r>
          </a:p>
          <a:p>
            <a:pPr algn="ctr"/>
            <a:r>
              <a:rPr lang="en-GB" sz="1000" dirty="0"/>
              <a:t>screened</a:t>
            </a:r>
          </a:p>
          <a:p>
            <a:pPr algn="ctr"/>
            <a:endParaRPr lang="en-GB" sz="1000" dirty="0"/>
          </a:p>
          <a:p>
            <a:pPr algn="ctr"/>
            <a:endParaRPr lang="en-GB" sz="1000" b="1" dirty="0"/>
          </a:p>
          <a:p>
            <a:pPr algn="ctr"/>
            <a:r>
              <a:rPr lang="en-GB" sz="1600" b="1" dirty="0"/>
              <a:t>8 studies</a:t>
            </a:r>
          </a:p>
          <a:p>
            <a:pPr algn="ctr"/>
            <a:r>
              <a:rPr lang="en-GB" sz="1000" dirty="0"/>
              <a:t>met the inclusion criteria:</a:t>
            </a:r>
          </a:p>
          <a:p>
            <a:pPr algn="ctr"/>
            <a:r>
              <a:rPr lang="en-GB" sz="1000" dirty="0"/>
              <a:t>2 single-arm trials</a:t>
            </a:r>
          </a:p>
          <a:p>
            <a:pPr algn="ctr"/>
            <a:r>
              <a:rPr lang="en-GB" sz="1000" dirty="0"/>
              <a:t>4 retrospective studies</a:t>
            </a:r>
          </a:p>
          <a:p>
            <a:pPr algn="ctr"/>
            <a:r>
              <a:rPr lang="en-GB" sz="1000" dirty="0"/>
              <a:t>4 case reports/series</a:t>
            </a:r>
          </a:p>
          <a:p>
            <a:pPr algn="ctr"/>
            <a:endParaRPr lang="en-GB" sz="1000" dirty="0"/>
          </a:p>
          <a:p>
            <a:pPr algn="ctr"/>
            <a:endParaRPr lang="en-GB" sz="1000" b="1" dirty="0"/>
          </a:p>
          <a:p>
            <a:pPr algn="ctr"/>
            <a:r>
              <a:rPr lang="en-GB" sz="1600" b="1" dirty="0"/>
              <a:t>25 patients</a:t>
            </a:r>
          </a:p>
          <a:p>
            <a:pPr algn="ctr"/>
            <a:r>
              <a:rPr lang="en-GB" sz="1000" dirty="0"/>
              <a:t>included in the meta-analysis: </a:t>
            </a:r>
            <a:r>
              <a:rPr lang="en-GB" sz="1000" b="1" dirty="0"/>
              <a:t>pooled effects of LDL-apheresis on</a:t>
            </a:r>
            <a:r>
              <a:rPr lang="en-GB" sz="1000" dirty="0"/>
              <a:t> </a:t>
            </a:r>
            <a:r>
              <a:rPr lang="en-GB" sz="1000" b="1" dirty="0"/>
              <a:t>remission outcomes</a:t>
            </a:r>
            <a:r>
              <a:rPr lang="en-GB" sz="1000" dirty="0"/>
              <a:t> were calculated using a </a:t>
            </a:r>
            <a:r>
              <a:rPr lang="en-GB" sz="1000" b="1" dirty="0"/>
              <a:t>random-effects, inverse variance model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4E7FA1D-2F0C-77F4-3177-9960C73B4ADA}"/>
              </a:ext>
            </a:extLst>
          </p:cNvPr>
          <p:cNvSpPr/>
          <p:nvPr/>
        </p:nvSpPr>
        <p:spPr>
          <a:xfrm>
            <a:off x="265865" y="2870783"/>
            <a:ext cx="1929347" cy="1145722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>
                <a:solidFill>
                  <a:srgbClr val="65AA00"/>
                </a:solidFill>
              </a:rPr>
              <a:t>&lt; 18 years old AND diagnosed with </a:t>
            </a:r>
            <a:r>
              <a:rPr lang="en-GB" sz="1500" b="1" dirty="0" err="1">
                <a:solidFill>
                  <a:srgbClr val="65AA00"/>
                </a:solidFill>
              </a:rPr>
              <a:t>rFSGS</a:t>
            </a:r>
            <a:r>
              <a:rPr lang="en-GB" sz="1500" b="1" dirty="0">
                <a:solidFill>
                  <a:srgbClr val="65AA00"/>
                </a:solidFill>
              </a:rPr>
              <a:t> following kidney transplant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36F0336-9AF7-CD00-124C-467C54693B3B}"/>
              </a:ext>
            </a:extLst>
          </p:cNvPr>
          <p:cNvSpPr/>
          <p:nvPr/>
        </p:nvSpPr>
        <p:spPr>
          <a:xfrm>
            <a:off x="262705" y="4488398"/>
            <a:ext cx="1932507" cy="810588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>
                <a:solidFill>
                  <a:srgbClr val="296DC0"/>
                </a:solidFill>
              </a:rPr>
              <a:t>Low-density lipoprotein (LDL)-apheresis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6AD8FE0-7C64-DDBC-26F9-BAC87E8B8688}"/>
              </a:ext>
            </a:extLst>
          </p:cNvPr>
          <p:cNvSpPr txBox="1"/>
          <p:nvPr/>
        </p:nvSpPr>
        <p:spPr>
          <a:xfrm>
            <a:off x="500019" y="5414291"/>
            <a:ext cx="11691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3969"/>
                </a:solidFill>
              </a:rPr>
              <a:t>Low-Density Lipoprotein Apheresis for Recurrent Focal Segmental Glomerulosclerosis in </a:t>
            </a:r>
            <a:r>
              <a:rPr lang="en-GB" sz="1200" dirty="0" err="1">
                <a:solidFill>
                  <a:srgbClr val="003969"/>
                </a:solidFill>
              </a:rPr>
              <a:t>Pediatric</a:t>
            </a:r>
            <a:r>
              <a:rPr lang="en-GB" sz="1200" dirty="0">
                <a:solidFill>
                  <a:srgbClr val="003969"/>
                </a:solidFill>
              </a:rPr>
              <a:t> Kidney Transplant Recipients: A Systematic Review and Meta-Analysis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4F2B3943-F013-2795-01F7-318D5B945A34}"/>
                  </a:ext>
                </a:extLst>
              </p:cNvPr>
              <p:cNvSpPr/>
              <p:nvPr/>
            </p:nvSpPr>
            <p:spPr>
              <a:xfrm>
                <a:off x="2270528" y="2870783"/>
                <a:ext cx="2737956" cy="2428203"/>
              </a:xfrm>
              <a:prstGeom prst="rect">
                <a:avLst/>
              </a:prstGeom>
              <a:noFill/>
              <a:ln w="41275">
                <a:solidFill>
                  <a:srgbClr val="00437A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500" b="1" dirty="0">
                  <a:solidFill>
                    <a:srgbClr val="00437A"/>
                  </a:solidFill>
                  <a:cs typeface="Calibri" panose="020F0502020204030204" pitchFamily="34" charset="0"/>
                </a:endParaRPr>
              </a:p>
              <a:p>
                <a:pPr algn="ctr"/>
                <a:endParaRPr lang="en-GB" sz="1500" b="1" dirty="0">
                  <a:solidFill>
                    <a:srgbClr val="00437A"/>
                  </a:solidFill>
                  <a:cs typeface="Calibri" panose="020F0502020204030204" pitchFamily="34" charset="0"/>
                </a:endParaRPr>
              </a:p>
              <a:p>
                <a:pPr algn="ctr"/>
                <a:r>
                  <a:rPr lang="en-GB" sz="1500" b="1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Remission status at </a:t>
                </a:r>
              </a:p>
              <a:p>
                <a:pPr algn="ctr"/>
                <a:r>
                  <a:rPr lang="en-GB" sz="1500" b="1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latest follow-up</a:t>
                </a:r>
              </a:p>
              <a:p>
                <a:pPr algn="ctr"/>
                <a:endParaRPr lang="en-GB" sz="1300" dirty="0">
                  <a:solidFill>
                    <a:srgbClr val="00437A"/>
                  </a:solidFill>
                  <a:cs typeface="Calibri" panose="020F0502020204030204" pitchFamily="34" charset="0"/>
                </a:endParaRPr>
              </a:p>
              <a:p>
                <a:pPr algn="ctr"/>
                <a:r>
                  <a:rPr lang="en-GB" sz="1300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as determined by the </a:t>
                </a:r>
              </a:p>
              <a:p>
                <a:pPr algn="ctr"/>
                <a:r>
                  <a:rPr lang="en-GB" sz="1500" b="1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urine protein-creatinine ratio (UPCR)</a:t>
                </a:r>
                <a:r>
                  <a:rPr lang="en-GB" sz="1500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 </a:t>
                </a:r>
                <a:endParaRPr lang="en-GB" sz="1500" b="1" dirty="0">
                  <a:solidFill>
                    <a:srgbClr val="00437A"/>
                  </a:solidFill>
                  <a:cs typeface="Calibri" panose="020F0502020204030204" pitchFamily="34" charset="0"/>
                </a:endParaRPr>
              </a:p>
              <a:p>
                <a:pPr algn="ctr"/>
                <a:endParaRPr lang="en-GB" sz="1500" b="1" dirty="0">
                  <a:solidFill>
                    <a:srgbClr val="00437A"/>
                  </a:solidFill>
                  <a:cs typeface="Calibri" panose="020F0502020204030204" pitchFamily="34" charset="0"/>
                </a:endParaRPr>
              </a:p>
              <a:p>
                <a:pPr algn="ctr"/>
                <a:r>
                  <a:rPr lang="en-GB" sz="1300" b="1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Complete remission</a:t>
                </a:r>
                <a:r>
                  <a:rPr lang="en-GB" sz="1300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: UPCR </a:t>
                </a:r>
                <a14:m>
                  <m:oMath xmlns:m="http://schemas.openxmlformats.org/officeDocument/2006/math">
                    <m:r>
                      <a:rPr lang="en-GB" sz="1300" i="1">
                        <a:solidFill>
                          <a:srgbClr val="0043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GB" sz="1300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 0.2 g/g</a:t>
                </a:r>
              </a:p>
              <a:p>
                <a:pPr algn="ctr"/>
                <a:r>
                  <a:rPr lang="en-GB" sz="1300" b="1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Partial remission</a:t>
                </a:r>
                <a:r>
                  <a:rPr lang="en-GB" sz="1300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: UPCR 0.2-2.0 g/g</a:t>
                </a:r>
              </a:p>
              <a:p>
                <a:pPr algn="ctr"/>
                <a:r>
                  <a:rPr lang="en-GB" sz="1300" b="1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No remission</a:t>
                </a:r>
                <a:r>
                  <a:rPr lang="en-GB" sz="1300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: UPCR </a:t>
                </a:r>
                <a14:m>
                  <m:oMath xmlns:m="http://schemas.openxmlformats.org/officeDocument/2006/math">
                    <m:r>
                      <a:rPr lang="en-GB" sz="1300" i="1">
                        <a:solidFill>
                          <a:srgbClr val="0043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≥</m:t>
                    </m:r>
                  </m:oMath>
                </a14:m>
                <a:r>
                  <a:rPr lang="en-GB" sz="1300" dirty="0">
                    <a:solidFill>
                      <a:srgbClr val="00437A"/>
                    </a:solidFill>
                    <a:cs typeface="Calibri" panose="020F0502020204030204" pitchFamily="34" charset="0"/>
                  </a:rPr>
                  <a:t> 2.0 g/g</a:t>
                </a:r>
                <a:endParaRPr lang="en-GB" sz="1500" b="1" dirty="0">
                  <a:solidFill>
                    <a:srgbClr val="00437A"/>
                  </a:solidFill>
                  <a:cs typeface="Calibri" panose="020F0502020204030204" pitchFamily="34" charset="0"/>
                </a:endParaRPr>
              </a:p>
              <a:p>
                <a:pPr algn="ctr"/>
                <a:endParaRPr lang="en-GB" sz="1500" b="1" dirty="0">
                  <a:solidFill>
                    <a:srgbClr val="00437A"/>
                  </a:solidFill>
                </a:endParaRPr>
              </a:p>
              <a:p>
                <a:pPr algn="ctr"/>
                <a:endParaRPr lang="en-GB" sz="1500" dirty="0">
                  <a:solidFill>
                    <a:srgbClr val="00437A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4F2B3943-F013-2795-01F7-318D5B945A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528" y="2870783"/>
                <a:ext cx="2737956" cy="24282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41275">
                <a:solidFill>
                  <a:srgbClr val="00437A"/>
                </a:solidFill>
                <a:rou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>
            <a:extLst>
              <a:ext uri="{FF2B5EF4-FFF2-40B4-BE49-F238E27FC236}">
                <a16:creationId xmlns:a16="http://schemas.microsoft.com/office/drawing/2014/main" id="{5EE8CD14-650D-FD41-3A82-925E8CE591BD}"/>
              </a:ext>
            </a:extLst>
          </p:cNvPr>
          <p:cNvSpPr txBox="1"/>
          <p:nvPr/>
        </p:nvSpPr>
        <p:spPr>
          <a:xfrm>
            <a:off x="6144891" y="1620436"/>
            <a:ext cx="6854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AA0065"/>
                </a:solidFill>
              </a:rPr>
              <a:t>Remission outcomes following LDL-apheresis</a:t>
            </a:r>
          </a:p>
          <a:p>
            <a:pPr algn="ctr"/>
            <a:r>
              <a:rPr lang="en-GB" sz="1200" dirty="0">
                <a:solidFill>
                  <a:srgbClr val="AA0065"/>
                </a:solidFill>
              </a:rPr>
              <a:t>*Median time from LDL-A initiation to follow-up: 8 months (IQR 6-24 months)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A2D6D29-6A79-5416-387A-1BC6D9A7326E}"/>
              </a:ext>
            </a:extLst>
          </p:cNvPr>
          <p:cNvCxnSpPr>
            <a:cxnSpLocks/>
          </p:cNvCxnSpPr>
          <p:nvPr/>
        </p:nvCxnSpPr>
        <p:spPr>
          <a:xfrm>
            <a:off x="6274033" y="2852450"/>
            <a:ext cx="0" cy="226317"/>
          </a:xfrm>
          <a:prstGeom prst="straightConnector1">
            <a:avLst/>
          </a:prstGeom>
          <a:ln w="19050">
            <a:solidFill>
              <a:schemeClr val="bg1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60A4B08-3561-54E9-A08E-3AD783894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1245" y="2136949"/>
            <a:ext cx="3896490" cy="16908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442DBF-E801-9AC4-8852-A88238F8F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3778" y="3818634"/>
            <a:ext cx="4031695" cy="1663968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988659-BC79-9444-791F-7153174F04B6}"/>
              </a:ext>
            </a:extLst>
          </p:cNvPr>
          <p:cNvCxnSpPr>
            <a:cxnSpLocks/>
          </p:cNvCxnSpPr>
          <p:nvPr/>
        </p:nvCxnSpPr>
        <p:spPr>
          <a:xfrm>
            <a:off x="6274033" y="4010714"/>
            <a:ext cx="0" cy="226317"/>
          </a:xfrm>
          <a:prstGeom prst="straightConnector1">
            <a:avLst/>
          </a:prstGeom>
          <a:ln w="19050">
            <a:solidFill>
              <a:schemeClr val="bg1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2A60058-F35D-7CFC-870C-5E9FC8FE4F94}"/>
              </a:ext>
            </a:extLst>
          </p:cNvPr>
          <p:cNvSpPr txBox="1"/>
          <p:nvPr/>
        </p:nvSpPr>
        <p:spPr>
          <a:xfrm>
            <a:off x="-809154" y="2089997"/>
            <a:ext cx="6854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AA0065"/>
                </a:solidFill>
              </a:rPr>
              <a:t>Systematic Review and Meta-Analysis</a:t>
            </a:r>
            <a:endParaRPr lang="en-GB" sz="2000" dirty="0">
              <a:solidFill>
                <a:srgbClr val="AA0065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2CA7D92-DE42-54CB-89BB-0748A35E3475}"/>
              </a:ext>
            </a:extLst>
          </p:cNvPr>
          <p:cNvCxnSpPr>
            <a:cxnSpLocks/>
          </p:cNvCxnSpPr>
          <p:nvPr/>
        </p:nvCxnSpPr>
        <p:spPr>
          <a:xfrm>
            <a:off x="7391399" y="3742434"/>
            <a:ext cx="180578" cy="0"/>
          </a:xfrm>
          <a:prstGeom prst="straightConnector1">
            <a:avLst/>
          </a:prstGeom>
          <a:ln w="22225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64EEE3A-1F1E-2BEB-D716-E1E6F52AA15F}"/>
              </a:ext>
            </a:extLst>
          </p:cNvPr>
          <p:cNvCxnSpPr>
            <a:cxnSpLocks/>
          </p:cNvCxnSpPr>
          <p:nvPr/>
        </p:nvCxnSpPr>
        <p:spPr>
          <a:xfrm>
            <a:off x="5122140" y="3742434"/>
            <a:ext cx="180578" cy="0"/>
          </a:xfrm>
          <a:prstGeom prst="straightConnector1">
            <a:avLst/>
          </a:prstGeom>
          <a:ln w="22225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034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6207</TotalTime>
  <Words>246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99</cp:revision>
  <dcterms:created xsi:type="dcterms:W3CDTF">2019-06-13T12:30:18Z</dcterms:created>
  <dcterms:modified xsi:type="dcterms:W3CDTF">2026-02-12T20:25:15Z</dcterms:modified>
</cp:coreProperties>
</file>