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85"/>
    <p:restoredTop sz="94703"/>
  </p:normalViewPr>
  <p:slideViewPr>
    <p:cSldViewPr snapToGrid="0">
      <p:cViewPr varScale="1">
        <p:scale>
          <a:sx n="50" d="100"/>
          <a:sy n="50" d="100"/>
        </p:scale>
        <p:origin x="115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2D59A4-5F4B-980A-1AE9-9FABD2947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08F7C97-0337-D0DA-D220-6051B09B10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7AAA800-EABD-C90A-BE2C-EFF2C2A9E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2145-45BF-F542-8715-5EEAF84AFFCA}" type="datetimeFigureOut">
              <a:rPr lang="de-DE" smtClean="0"/>
              <a:t>22.01.2026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05FDC82-B936-E9C2-79A1-AFE02C062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6683931-52B8-62A6-0D70-C6A62339A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5B516-36FF-514B-B51F-1DCAA65F8F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1268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36DCEE-F758-FB50-198B-5EE01B28F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ECE159E-E91B-C76B-4226-41CBA36FE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AB5AE9E-AA1D-69FA-5AB8-254C9A671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2145-45BF-F542-8715-5EEAF84AFFCA}" type="datetimeFigureOut">
              <a:rPr lang="de-DE" smtClean="0"/>
              <a:t>22.01.2026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B21D21A-2A28-7B6F-4DA8-5B4DB3682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E670748-1E0C-AFBA-03DE-F3867AF92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5B516-36FF-514B-B51F-1DCAA65F8F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798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418D51D-C116-65A1-2344-52D0271049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97BA122-3562-2C33-1ECE-B489BBE9B8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6DD5B91-01ED-42BF-FAC8-CB0B01D30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2145-45BF-F542-8715-5EEAF84AFFCA}" type="datetimeFigureOut">
              <a:rPr lang="de-DE" smtClean="0"/>
              <a:t>22.01.2026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4E57FD9-27D4-6D9F-4CE4-EAD903663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143BB16-EA08-7914-A24C-1DE508029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5B516-36FF-514B-B51F-1DCAA65F8F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2346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1030560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2CA024-E668-B325-F107-E3B453651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A691541-5BBD-1AD7-92E2-C57F6C685F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2A6D8CB-EEBD-6B96-3D1D-679C3D325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2145-45BF-F542-8715-5EEAF84AFFCA}" type="datetimeFigureOut">
              <a:rPr lang="de-DE" smtClean="0"/>
              <a:t>22.01.2026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B771002-B80E-7176-F899-FFE30F3D0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23EC9B-EDD7-698D-DD76-D6A1B4BEB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5B516-36FF-514B-B51F-1DCAA65F8F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502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F88DB7-3B8F-D71B-A13D-36400E99E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BECA299-9345-365B-00DF-FCAEFDFC2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A018E21-09C5-1DD1-A2AB-F34720A50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2145-45BF-F542-8715-5EEAF84AFFCA}" type="datetimeFigureOut">
              <a:rPr lang="de-DE" smtClean="0"/>
              <a:t>22.01.2026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DC1A86-E4EB-8FC5-9E9D-825FC8538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EFB4C39-A72C-37B8-BB21-F5FA4CC8B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5B516-36FF-514B-B51F-1DCAA65F8F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7702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398090-2058-25CF-935C-B2800B68C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ABB323-CA5A-0533-3174-3E483E4A8C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4AA890E-EB67-5CE3-3906-3CC580B5D9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07CDA7E-B3D2-FC87-8597-1308337BB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2145-45BF-F542-8715-5EEAF84AFFCA}" type="datetimeFigureOut">
              <a:rPr lang="de-DE" smtClean="0"/>
              <a:t>22.01.2026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F36CD31-AE9B-7352-421E-AEAE1F1ED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7ABB9C6-C997-49B3-5693-C65911505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5B516-36FF-514B-B51F-1DCAA65F8F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8887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478C0D-76A7-5974-77EB-C9D5AA269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10287F6-3750-C690-763C-1D90F4A06E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D6E4135-F386-9A88-BCA0-EBD8BFF3C1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68DA83C-F29E-3BE6-5570-E5E3E98710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5691080-DAAB-A1A5-A986-168DBBBB2F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FFB59E9-7CC9-4C24-7646-64CB24985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2145-45BF-F542-8715-5EEAF84AFFCA}" type="datetimeFigureOut">
              <a:rPr lang="de-DE" smtClean="0"/>
              <a:t>22.01.2026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F0F3863-DA13-47D0-F7E3-B0F3B7EEE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487D6FB-E0F5-5413-BB09-C8BD17BCD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5B516-36FF-514B-B51F-1DCAA65F8F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4262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CC2A29-8869-26EB-AFF4-6EEF1FFA8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6E893A4-C401-E75C-46ED-3A7A21E39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2145-45BF-F542-8715-5EEAF84AFFCA}" type="datetimeFigureOut">
              <a:rPr lang="de-DE" smtClean="0"/>
              <a:t>22.01.2026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E4B8991-9AC4-18DC-0872-591730841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10CAD7A-6FF6-DF9C-66D0-8548AE57E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5B516-36FF-514B-B51F-1DCAA65F8F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9714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0598C3B-DAEA-B506-E035-9DD91325B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2145-45BF-F542-8715-5EEAF84AFFCA}" type="datetimeFigureOut">
              <a:rPr lang="de-DE" smtClean="0"/>
              <a:t>22.01.2026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F75D09-757A-C1DF-270C-BD1A3657D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95B7FBC-207A-A371-2779-4375E6D1E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5B516-36FF-514B-B51F-1DCAA65F8F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4379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47CC15-F8AB-9CA9-9613-565D50FE2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07D818E-B68B-719B-D1D9-8A915EA7C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2DA3AB7-F231-79F2-B456-3B440A44E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2D1229F-5413-BDE7-0EF3-966847D93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2145-45BF-F542-8715-5EEAF84AFFCA}" type="datetimeFigureOut">
              <a:rPr lang="de-DE" smtClean="0"/>
              <a:t>22.01.2026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517C529-BD5A-C5D4-BB1B-9517DB1BE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500C447-F2C2-643C-006C-D59CDD5C5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5B516-36FF-514B-B51F-1DCAA65F8F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9563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695272-F3D4-626F-1CF5-F08BE6F7A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EB4467C-F70C-D2B7-3179-4B9BE1A8B4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76261E0-CFFD-5338-BC82-02BB744F38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96228BC-F95D-676B-DEB7-B607E5611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2145-45BF-F542-8715-5EEAF84AFFCA}" type="datetimeFigureOut">
              <a:rPr lang="de-DE" smtClean="0"/>
              <a:t>22.01.2026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995A6FB-2A32-E641-5130-83E27FCED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F84D238-AE35-B5A7-E2DB-A0AC68CF2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5B516-36FF-514B-B51F-1DCAA65F8F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1861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E6469A9-A34D-5D1C-DA81-43D50AFAF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8415013-D735-2ACE-C997-B002FBF350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36ABAD-73D0-9966-15CE-A53F1D87E7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C2145-45BF-F542-8715-5EEAF84AFFCA}" type="datetimeFigureOut">
              <a:rPr lang="de-DE" smtClean="0"/>
              <a:t>22.01.2026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7FE649E-287F-5D6C-350B-F4B8600538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C67A8CA-ADF3-DBFC-2AF5-E89E02B163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5B516-36FF-514B-B51F-1DCAA65F8F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220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Oval 130">
            <a:extLst>
              <a:ext uri="{FF2B5EF4-FFF2-40B4-BE49-F238E27FC236}">
                <a16:creationId xmlns:a16="http://schemas.microsoft.com/office/drawing/2014/main" id="{192E4AA3-671F-CD2E-07D7-A03E887CD3C6}"/>
              </a:ext>
            </a:extLst>
          </p:cNvPr>
          <p:cNvSpPr/>
          <p:nvPr/>
        </p:nvSpPr>
        <p:spPr>
          <a:xfrm>
            <a:off x="227882" y="2562734"/>
            <a:ext cx="2165183" cy="2114817"/>
          </a:xfrm>
          <a:prstGeom prst="ellipse">
            <a:avLst/>
          </a:prstGeom>
          <a:noFill/>
          <a:ln>
            <a:solidFill>
              <a:srgbClr val="0044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</a:rPr>
              <a:t>Comparison of creatinine- and </a:t>
            </a:r>
            <a:r>
              <a:rPr lang="en-US" b="1">
                <a:solidFill>
                  <a:schemeClr val="bg1"/>
                </a:solidFill>
              </a:rPr>
              <a:t>cystatin C-based </a:t>
            </a:r>
            <a:r>
              <a:rPr lang="en-US" b="1" dirty="0">
                <a:solidFill>
                  <a:schemeClr val="bg1"/>
                </a:solidFill>
              </a:rPr>
              <a:t>definitions of acute kidney injury in neonates with congenital diaphragmatic hernia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085" y="1189759"/>
            <a:ext cx="1228290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>
                <a:solidFill>
                  <a:schemeClr val="bg1"/>
                </a:solidFill>
              </a:rPr>
              <a:t>AIM</a:t>
            </a:r>
            <a:r>
              <a:rPr lang="en-GB" sz="1700" dirty="0">
                <a:solidFill>
                  <a:schemeClr val="bg1"/>
                </a:solidFill>
              </a:rPr>
              <a:t>: To compare different AKI Scores (pRIFLE, nKDIGO, cystatin C-based [CyNA]) and associations in a large cohort of neonates with CDH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394418" y="1621499"/>
            <a:ext cx="1784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STUDY DESIGN</a:t>
            </a:r>
            <a:endParaRPr lang="en-GB" dirty="0">
              <a:solidFill>
                <a:srgbClr val="0065AA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Leyens et al. 2026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5656302"/>
            <a:ext cx="4338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CONCLUSION: 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2" name="TextBox 25">
            <a:extLst>
              <a:ext uri="{FF2B5EF4-FFF2-40B4-BE49-F238E27FC236}">
                <a16:creationId xmlns:a16="http://schemas.microsoft.com/office/drawing/2014/main" id="{25B3B847-0052-BAA6-3679-EB8B417E5EB8}"/>
              </a:ext>
            </a:extLst>
          </p:cNvPr>
          <p:cNvSpPr txBox="1"/>
          <p:nvPr/>
        </p:nvSpPr>
        <p:spPr>
          <a:xfrm>
            <a:off x="450986" y="1621499"/>
            <a:ext cx="158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BACKGROUND</a:t>
            </a:r>
            <a:endParaRPr lang="en-GB" dirty="0">
              <a:solidFill>
                <a:srgbClr val="0065AA"/>
              </a:solidFill>
            </a:endParaRPr>
          </a:p>
        </p:txBody>
      </p:sp>
      <p:sp>
        <p:nvSpPr>
          <p:cNvPr id="63" name="TextBox 25">
            <a:extLst>
              <a:ext uri="{FF2B5EF4-FFF2-40B4-BE49-F238E27FC236}">
                <a16:creationId xmlns:a16="http://schemas.microsoft.com/office/drawing/2014/main" id="{379EA793-D51D-1BE3-7A20-4277ADEAC3AA}"/>
              </a:ext>
            </a:extLst>
          </p:cNvPr>
          <p:cNvSpPr txBox="1"/>
          <p:nvPr/>
        </p:nvSpPr>
        <p:spPr>
          <a:xfrm>
            <a:off x="8435903" y="1621499"/>
            <a:ext cx="112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RESULTS</a:t>
            </a:r>
            <a:endParaRPr lang="en-GB" dirty="0">
              <a:solidFill>
                <a:srgbClr val="0065AA"/>
              </a:solidFill>
            </a:endParaRP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C774A788-3772-DB6E-84A1-D7D3E76DE195}"/>
              </a:ext>
            </a:extLst>
          </p:cNvPr>
          <p:cNvSpPr txBox="1"/>
          <p:nvPr/>
        </p:nvSpPr>
        <p:spPr>
          <a:xfrm>
            <a:off x="3119717" y="2181900"/>
            <a:ext cx="2245658" cy="646331"/>
          </a:xfrm>
          <a:prstGeom prst="rect">
            <a:avLst/>
          </a:prstGeom>
          <a:noFill/>
          <a:ln w="12700">
            <a:solidFill>
              <a:srgbClr val="00447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004479"/>
                </a:solidFill>
              </a:rPr>
              <a:t>Jan 2012 – </a:t>
            </a:r>
            <a:r>
              <a:rPr lang="de-DE" sz="1200" dirty="0" err="1">
                <a:solidFill>
                  <a:srgbClr val="004479"/>
                </a:solidFill>
              </a:rPr>
              <a:t>Dec</a:t>
            </a:r>
            <a:r>
              <a:rPr lang="de-DE" sz="1200" dirty="0">
                <a:solidFill>
                  <a:srgbClr val="004479"/>
                </a:solidFill>
              </a:rPr>
              <a:t> 2021 </a:t>
            </a:r>
          </a:p>
          <a:p>
            <a:pPr algn="ctr"/>
            <a:r>
              <a:rPr lang="de-DE" sz="1200" dirty="0" err="1">
                <a:solidFill>
                  <a:srgbClr val="004479"/>
                </a:solidFill>
              </a:rPr>
              <a:t>Neonates</a:t>
            </a:r>
            <a:r>
              <a:rPr lang="de-DE" sz="1200" dirty="0">
                <a:solidFill>
                  <a:srgbClr val="004479"/>
                </a:solidFill>
              </a:rPr>
              <a:t> </a:t>
            </a:r>
            <a:r>
              <a:rPr lang="de-DE" sz="1200" dirty="0" err="1">
                <a:solidFill>
                  <a:srgbClr val="004479"/>
                </a:solidFill>
              </a:rPr>
              <a:t>with</a:t>
            </a:r>
            <a:r>
              <a:rPr lang="de-DE" sz="1200" dirty="0">
                <a:solidFill>
                  <a:srgbClr val="004479"/>
                </a:solidFill>
              </a:rPr>
              <a:t> CDH </a:t>
            </a:r>
            <a:r>
              <a:rPr lang="de-DE" sz="1200" dirty="0" err="1">
                <a:solidFill>
                  <a:srgbClr val="004479"/>
                </a:solidFill>
              </a:rPr>
              <a:t>admitted</a:t>
            </a:r>
            <a:r>
              <a:rPr lang="de-DE" sz="1200" dirty="0">
                <a:solidFill>
                  <a:srgbClr val="004479"/>
                </a:solidFill>
              </a:rPr>
              <a:t>: </a:t>
            </a:r>
            <a:br>
              <a:rPr lang="de-DE" sz="1200" dirty="0">
                <a:solidFill>
                  <a:srgbClr val="004479"/>
                </a:solidFill>
              </a:rPr>
            </a:br>
            <a:r>
              <a:rPr lang="de-DE" sz="1200" b="1" dirty="0" err="1">
                <a:solidFill>
                  <a:srgbClr val="004479"/>
                </a:solidFill>
              </a:rPr>
              <a:t>n</a:t>
            </a:r>
            <a:r>
              <a:rPr lang="de-DE" sz="1200" b="1" dirty="0">
                <a:solidFill>
                  <a:srgbClr val="004479"/>
                </a:solidFill>
              </a:rPr>
              <a:t>=244</a:t>
            </a: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CF3D763E-9BA4-F1A4-BFD1-4CAF0678EA08}"/>
              </a:ext>
            </a:extLst>
          </p:cNvPr>
          <p:cNvSpPr txBox="1"/>
          <p:nvPr/>
        </p:nvSpPr>
        <p:spPr>
          <a:xfrm>
            <a:off x="8937451" y="5417110"/>
            <a:ext cx="29501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b="1" dirty="0"/>
              <a:t>Group A</a:t>
            </a:r>
            <a:r>
              <a:rPr lang="de-DE" sz="800" dirty="0"/>
              <a:t>: no AKI; </a:t>
            </a:r>
            <a:r>
              <a:rPr lang="de-DE" sz="800" b="1" dirty="0"/>
              <a:t>Group B</a:t>
            </a:r>
            <a:r>
              <a:rPr lang="de-DE" sz="800" dirty="0"/>
              <a:t>: mild/moderate AKI</a:t>
            </a:r>
            <a:r>
              <a:rPr lang="de-DE" sz="800" b="1" dirty="0"/>
              <a:t>; Group C</a:t>
            </a:r>
            <a:r>
              <a:rPr lang="de-DE" sz="800" dirty="0"/>
              <a:t>: </a:t>
            </a:r>
            <a:r>
              <a:rPr lang="de-DE" sz="800" dirty="0" err="1"/>
              <a:t>severe</a:t>
            </a:r>
            <a:r>
              <a:rPr lang="de-DE" sz="800" dirty="0"/>
              <a:t> AKI</a:t>
            </a:r>
          </a:p>
        </p:txBody>
      </p:sp>
      <p:sp>
        <p:nvSpPr>
          <p:cNvPr id="74" name="Textfeld 73">
            <a:extLst>
              <a:ext uri="{FF2B5EF4-FFF2-40B4-BE49-F238E27FC236}">
                <a16:creationId xmlns:a16="http://schemas.microsoft.com/office/drawing/2014/main" id="{0A81DCCB-EFEF-357B-509B-CC5341A0DD3A}"/>
              </a:ext>
            </a:extLst>
          </p:cNvPr>
          <p:cNvSpPr txBox="1"/>
          <p:nvPr/>
        </p:nvSpPr>
        <p:spPr>
          <a:xfrm>
            <a:off x="2674440" y="3103133"/>
            <a:ext cx="1398493" cy="646331"/>
          </a:xfrm>
          <a:prstGeom prst="rect">
            <a:avLst/>
          </a:prstGeom>
          <a:noFill/>
          <a:ln w="12700">
            <a:solidFill>
              <a:srgbClr val="00447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 err="1">
                <a:solidFill>
                  <a:srgbClr val="004479"/>
                </a:solidFill>
              </a:rPr>
              <a:t>Exluded</a:t>
            </a:r>
            <a:r>
              <a:rPr lang="de-DE" sz="1200" dirty="0">
                <a:solidFill>
                  <a:srgbClr val="004479"/>
                </a:solidFill>
              </a:rPr>
              <a:t> </a:t>
            </a:r>
            <a:r>
              <a:rPr lang="de-DE" sz="1200" dirty="0" err="1">
                <a:solidFill>
                  <a:srgbClr val="004479"/>
                </a:solidFill>
              </a:rPr>
              <a:t>for</a:t>
            </a:r>
            <a:r>
              <a:rPr lang="de-DE" sz="1200" dirty="0">
                <a:solidFill>
                  <a:srgbClr val="004479"/>
                </a:solidFill>
              </a:rPr>
              <a:t> </a:t>
            </a:r>
            <a:r>
              <a:rPr lang="de-DE" sz="1200" dirty="0" err="1">
                <a:solidFill>
                  <a:srgbClr val="004479"/>
                </a:solidFill>
              </a:rPr>
              <a:t>death</a:t>
            </a:r>
            <a:r>
              <a:rPr lang="de-DE" sz="1200" dirty="0">
                <a:solidFill>
                  <a:srgbClr val="004479"/>
                </a:solidFill>
              </a:rPr>
              <a:t> </a:t>
            </a:r>
            <a:r>
              <a:rPr lang="de-DE" sz="1200" dirty="0" err="1">
                <a:solidFill>
                  <a:srgbClr val="004479"/>
                </a:solidFill>
              </a:rPr>
              <a:t>within</a:t>
            </a:r>
            <a:r>
              <a:rPr lang="de-DE" sz="1200" dirty="0">
                <a:solidFill>
                  <a:srgbClr val="004479"/>
                </a:solidFill>
              </a:rPr>
              <a:t> </a:t>
            </a:r>
            <a:r>
              <a:rPr lang="de-DE" sz="1200" dirty="0" err="1">
                <a:solidFill>
                  <a:srgbClr val="004479"/>
                </a:solidFill>
              </a:rPr>
              <a:t>first</a:t>
            </a:r>
            <a:r>
              <a:rPr lang="de-DE" sz="1200" dirty="0">
                <a:solidFill>
                  <a:srgbClr val="004479"/>
                </a:solidFill>
              </a:rPr>
              <a:t> 7 </a:t>
            </a:r>
            <a:r>
              <a:rPr lang="de-DE" sz="1200" dirty="0" err="1">
                <a:solidFill>
                  <a:srgbClr val="004479"/>
                </a:solidFill>
              </a:rPr>
              <a:t>days</a:t>
            </a:r>
            <a:r>
              <a:rPr lang="de-DE" sz="1200" dirty="0">
                <a:solidFill>
                  <a:srgbClr val="004479"/>
                </a:solidFill>
              </a:rPr>
              <a:t>:  </a:t>
            </a:r>
            <a:br>
              <a:rPr lang="de-DE" sz="1200" dirty="0">
                <a:solidFill>
                  <a:srgbClr val="004479"/>
                </a:solidFill>
              </a:rPr>
            </a:br>
            <a:r>
              <a:rPr lang="de-DE" sz="1200" dirty="0" err="1">
                <a:solidFill>
                  <a:srgbClr val="004479"/>
                </a:solidFill>
              </a:rPr>
              <a:t>n</a:t>
            </a:r>
            <a:r>
              <a:rPr lang="de-DE" sz="1200" dirty="0">
                <a:solidFill>
                  <a:srgbClr val="004479"/>
                </a:solidFill>
              </a:rPr>
              <a:t>=18</a:t>
            </a:r>
          </a:p>
        </p:txBody>
      </p:sp>
      <p:sp>
        <p:nvSpPr>
          <p:cNvPr id="75" name="Textfeld 74">
            <a:extLst>
              <a:ext uri="{FF2B5EF4-FFF2-40B4-BE49-F238E27FC236}">
                <a16:creationId xmlns:a16="http://schemas.microsoft.com/office/drawing/2014/main" id="{4DB67AC1-456E-4CA9-DA12-B2B8B4514829}"/>
              </a:ext>
            </a:extLst>
          </p:cNvPr>
          <p:cNvSpPr txBox="1"/>
          <p:nvPr/>
        </p:nvSpPr>
        <p:spPr>
          <a:xfrm>
            <a:off x="4417582" y="3322990"/>
            <a:ext cx="1398493" cy="646331"/>
          </a:xfrm>
          <a:prstGeom prst="rect">
            <a:avLst/>
          </a:prstGeom>
          <a:noFill/>
          <a:ln w="12700">
            <a:solidFill>
              <a:srgbClr val="00447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 err="1">
                <a:solidFill>
                  <a:srgbClr val="004479"/>
                </a:solidFill>
              </a:rPr>
              <a:t>Exluded</a:t>
            </a:r>
            <a:r>
              <a:rPr lang="de-DE" sz="1200" dirty="0">
                <a:solidFill>
                  <a:srgbClr val="004479"/>
                </a:solidFill>
              </a:rPr>
              <a:t> </a:t>
            </a:r>
            <a:r>
              <a:rPr lang="de-DE" sz="1200" dirty="0" err="1">
                <a:solidFill>
                  <a:srgbClr val="004479"/>
                </a:solidFill>
              </a:rPr>
              <a:t>for</a:t>
            </a:r>
            <a:r>
              <a:rPr lang="de-DE" sz="1200" dirty="0">
                <a:solidFill>
                  <a:srgbClr val="004479"/>
                </a:solidFill>
              </a:rPr>
              <a:t> </a:t>
            </a:r>
            <a:r>
              <a:rPr lang="de-DE" sz="1200" dirty="0" err="1">
                <a:solidFill>
                  <a:srgbClr val="004479"/>
                </a:solidFill>
              </a:rPr>
              <a:t>other</a:t>
            </a:r>
            <a:r>
              <a:rPr lang="de-DE" sz="1200" dirty="0">
                <a:solidFill>
                  <a:srgbClr val="004479"/>
                </a:solidFill>
              </a:rPr>
              <a:t> </a:t>
            </a:r>
            <a:r>
              <a:rPr lang="de-DE" sz="1200" dirty="0" err="1">
                <a:solidFill>
                  <a:srgbClr val="004479"/>
                </a:solidFill>
              </a:rPr>
              <a:t>reasons</a:t>
            </a:r>
            <a:r>
              <a:rPr lang="de-DE" sz="1200" dirty="0">
                <a:solidFill>
                  <a:srgbClr val="004479"/>
                </a:solidFill>
              </a:rPr>
              <a:t>:</a:t>
            </a:r>
            <a:br>
              <a:rPr lang="de-DE" sz="1200" dirty="0">
                <a:solidFill>
                  <a:srgbClr val="004479"/>
                </a:solidFill>
              </a:rPr>
            </a:br>
            <a:r>
              <a:rPr lang="de-DE" sz="1200" dirty="0" err="1">
                <a:solidFill>
                  <a:srgbClr val="004479"/>
                </a:solidFill>
              </a:rPr>
              <a:t>n</a:t>
            </a:r>
            <a:r>
              <a:rPr lang="de-DE" sz="1200" dirty="0">
                <a:solidFill>
                  <a:srgbClr val="004479"/>
                </a:solidFill>
              </a:rPr>
              <a:t>=33</a:t>
            </a: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5A9AA41F-A667-B58A-CDE9-50AEA7BF28C1}"/>
              </a:ext>
            </a:extLst>
          </p:cNvPr>
          <p:cNvSpPr txBox="1"/>
          <p:nvPr/>
        </p:nvSpPr>
        <p:spPr>
          <a:xfrm>
            <a:off x="3119722" y="4140445"/>
            <a:ext cx="2245649" cy="461665"/>
          </a:xfrm>
          <a:prstGeom prst="rect">
            <a:avLst/>
          </a:prstGeom>
          <a:noFill/>
          <a:ln w="12700">
            <a:solidFill>
              <a:srgbClr val="00447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004479"/>
                </a:solidFill>
              </a:rPr>
              <a:t>Final </a:t>
            </a:r>
            <a:r>
              <a:rPr lang="de-DE" sz="1200" dirty="0" err="1">
                <a:solidFill>
                  <a:srgbClr val="004479"/>
                </a:solidFill>
              </a:rPr>
              <a:t>cohort</a:t>
            </a:r>
            <a:r>
              <a:rPr lang="de-DE" sz="1200" dirty="0">
                <a:solidFill>
                  <a:srgbClr val="004479"/>
                </a:solidFill>
              </a:rPr>
              <a:t> </a:t>
            </a:r>
            <a:r>
              <a:rPr lang="de-DE" sz="1200" dirty="0" err="1">
                <a:solidFill>
                  <a:srgbClr val="004479"/>
                </a:solidFill>
              </a:rPr>
              <a:t>for</a:t>
            </a:r>
            <a:r>
              <a:rPr lang="de-DE" sz="1200" dirty="0">
                <a:solidFill>
                  <a:srgbClr val="004479"/>
                </a:solidFill>
              </a:rPr>
              <a:t> </a:t>
            </a:r>
            <a:r>
              <a:rPr lang="de-DE" sz="1200" dirty="0" err="1">
                <a:solidFill>
                  <a:srgbClr val="004479"/>
                </a:solidFill>
              </a:rPr>
              <a:t>analysis</a:t>
            </a:r>
            <a:r>
              <a:rPr lang="de-DE" sz="1200" dirty="0">
                <a:solidFill>
                  <a:srgbClr val="004479"/>
                </a:solidFill>
              </a:rPr>
              <a:t>:</a:t>
            </a:r>
            <a:br>
              <a:rPr lang="de-DE" sz="1200" dirty="0">
                <a:solidFill>
                  <a:srgbClr val="004479"/>
                </a:solidFill>
              </a:rPr>
            </a:br>
            <a:r>
              <a:rPr lang="de-DE" sz="1200" b="1" dirty="0" err="1">
                <a:solidFill>
                  <a:srgbClr val="004479"/>
                </a:solidFill>
              </a:rPr>
              <a:t>n</a:t>
            </a:r>
            <a:r>
              <a:rPr lang="de-DE" sz="1200" b="1" dirty="0">
                <a:solidFill>
                  <a:srgbClr val="004479"/>
                </a:solidFill>
              </a:rPr>
              <a:t>=193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8D341C1F-17E0-9C9A-793A-E47A45838386}"/>
              </a:ext>
            </a:extLst>
          </p:cNvPr>
          <p:cNvSpPr txBox="1"/>
          <p:nvPr/>
        </p:nvSpPr>
        <p:spPr>
          <a:xfrm>
            <a:off x="2674439" y="4913335"/>
            <a:ext cx="1583771" cy="577081"/>
          </a:xfrm>
          <a:prstGeom prst="rect">
            <a:avLst/>
          </a:prstGeom>
          <a:noFill/>
          <a:ln w="12700">
            <a:solidFill>
              <a:srgbClr val="00447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050" dirty="0" err="1">
                <a:solidFill>
                  <a:srgbClr val="004479"/>
                </a:solidFill>
              </a:rPr>
              <a:t>Available</a:t>
            </a:r>
            <a:r>
              <a:rPr lang="de-DE" sz="1050" dirty="0">
                <a:solidFill>
                  <a:srgbClr val="004479"/>
                </a:solidFill>
              </a:rPr>
              <a:t> </a:t>
            </a:r>
            <a:r>
              <a:rPr lang="de-DE" sz="1050" b="1" dirty="0" err="1">
                <a:solidFill>
                  <a:srgbClr val="004479"/>
                </a:solidFill>
              </a:rPr>
              <a:t>creatinine-data</a:t>
            </a:r>
            <a:r>
              <a:rPr lang="de-DE" sz="1050" dirty="0">
                <a:solidFill>
                  <a:srgbClr val="004479"/>
                </a:solidFill>
              </a:rPr>
              <a:t> </a:t>
            </a:r>
            <a:r>
              <a:rPr lang="de-DE" sz="1050" dirty="0" err="1">
                <a:solidFill>
                  <a:srgbClr val="004479"/>
                </a:solidFill>
              </a:rPr>
              <a:t>for</a:t>
            </a:r>
            <a:r>
              <a:rPr lang="de-DE" sz="1050" dirty="0">
                <a:solidFill>
                  <a:srgbClr val="004479"/>
                </a:solidFill>
              </a:rPr>
              <a:t> </a:t>
            </a:r>
            <a:r>
              <a:rPr lang="de-DE" sz="1050" b="1" dirty="0" err="1">
                <a:solidFill>
                  <a:srgbClr val="004479"/>
                </a:solidFill>
              </a:rPr>
              <a:t>pRIFLE</a:t>
            </a:r>
            <a:r>
              <a:rPr lang="de-DE" sz="1050" b="1" dirty="0">
                <a:solidFill>
                  <a:srgbClr val="004479"/>
                </a:solidFill>
              </a:rPr>
              <a:t>/</a:t>
            </a:r>
            <a:r>
              <a:rPr lang="de-DE" sz="1050" b="1" dirty="0" err="1">
                <a:solidFill>
                  <a:srgbClr val="004479"/>
                </a:solidFill>
              </a:rPr>
              <a:t>nKDIGO</a:t>
            </a:r>
            <a:r>
              <a:rPr lang="de-DE" sz="1050" dirty="0">
                <a:solidFill>
                  <a:srgbClr val="004479"/>
                </a:solidFill>
              </a:rPr>
              <a:t>:</a:t>
            </a:r>
            <a:br>
              <a:rPr lang="de-DE" sz="1050" dirty="0">
                <a:solidFill>
                  <a:srgbClr val="004479"/>
                </a:solidFill>
              </a:rPr>
            </a:br>
            <a:r>
              <a:rPr lang="de-DE" sz="1050" b="1" dirty="0" err="1">
                <a:solidFill>
                  <a:srgbClr val="004479"/>
                </a:solidFill>
              </a:rPr>
              <a:t>n</a:t>
            </a:r>
            <a:r>
              <a:rPr lang="de-DE" sz="1050" b="1" dirty="0">
                <a:solidFill>
                  <a:srgbClr val="004479"/>
                </a:solidFill>
              </a:rPr>
              <a:t>=193</a:t>
            </a:r>
          </a:p>
        </p:txBody>
      </p:sp>
      <p:sp>
        <p:nvSpPr>
          <p:cNvPr id="78" name="Textfeld 77">
            <a:extLst>
              <a:ext uri="{FF2B5EF4-FFF2-40B4-BE49-F238E27FC236}">
                <a16:creationId xmlns:a16="http://schemas.microsoft.com/office/drawing/2014/main" id="{1F671C1D-FCED-CB34-0482-832FEC1667BD}"/>
              </a:ext>
            </a:extLst>
          </p:cNvPr>
          <p:cNvSpPr txBox="1"/>
          <p:nvPr/>
        </p:nvSpPr>
        <p:spPr>
          <a:xfrm>
            <a:off x="4417582" y="4913335"/>
            <a:ext cx="1434440" cy="577081"/>
          </a:xfrm>
          <a:prstGeom prst="rect">
            <a:avLst/>
          </a:prstGeom>
          <a:noFill/>
          <a:ln w="12700">
            <a:solidFill>
              <a:srgbClr val="00447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050" dirty="0" err="1">
                <a:solidFill>
                  <a:srgbClr val="004479"/>
                </a:solidFill>
              </a:rPr>
              <a:t>Available</a:t>
            </a:r>
            <a:r>
              <a:rPr lang="de-DE" sz="1050" dirty="0">
                <a:solidFill>
                  <a:srgbClr val="004479"/>
                </a:solidFill>
              </a:rPr>
              <a:t> </a:t>
            </a:r>
            <a:r>
              <a:rPr lang="de-DE" sz="1050" b="1" dirty="0" err="1">
                <a:solidFill>
                  <a:srgbClr val="004479"/>
                </a:solidFill>
              </a:rPr>
              <a:t>cystatin</a:t>
            </a:r>
            <a:r>
              <a:rPr lang="de-DE" sz="1050" b="1" dirty="0">
                <a:solidFill>
                  <a:srgbClr val="004479"/>
                </a:solidFill>
              </a:rPr>
              <a:t> C-</a:t>
            </a:r>
            <a:r>
              <a:rPr lang="de-DE" sz="1050" b="1" dirty="0" err="1">
                <a:solidFill>
                  <a:srgbClr val="004479"/>
                </a:solidFill>
              </a:rPr>
              <a:t>data</a:t>
            </a:r>
            <a:r>
              <a:rPr lang="de-DE" sz="1050" b="1" dirty="0">
                <a:solidFill>
                  <a:srgbClr val="004479"/>
                </a:solidFill>
              </a:rPr>
              <a:t> </a:t>
            </a:r>
            <a:r>
              <a:rPr lang="de-DE" sz="1050" dirty="0" err="1">
                <a:solidFill>
                  <a:srgbClr val="004479"/>
                </a:solidFill>
              </a:rPr>
              <a:t>for</a:t>
            </a:r>
            <a:r>
              <a:rPr lang="de-DE" sz="1050" dirty="0">
                <a:solidFill>
                  <a:srgbClr val="004479"/>
                </a:solidFill>
              </a:rPr>
              <a:t> </a:t>
            </a:r>
            <a:r>
              <a:rPr lang="de-DE" sz="1050" b="1" dirty="0" err="1">
                <a:solidFill>
                  <a:srgbClr val="004479"/>
                </a:solidFill>
              </a:rPr>
              <a:t>CyNA</a:t>
            </a:r>
            <a:r>
              <a:rPr lang="de-DE" sz="1050" dirty="0">
                <a:solidFill>
                  <a:srgbClr val="004479"/>
                </a:solidFill>
              </a:rPr>
              <a:t>:</a:t>
            </a:r>
            <a:br>
              <a:rPr lang="de-DE" sz="1050" dirty="0">
                <a:solidFill>
                  <a:srgbClr val="004479"/>
                </a:solidFill>
              </a:rPr>
            </a:br>
            <a:r>
              <a:rPr lang="de-DE" sz="1050" b="1" dirty="0" err="1">
                <a:solidFill>
                  <a:srgbClr val="004479"/>
                </a:solidFill>
              </a:rPr>
              <a:t>n</a:t>
            </a:r>
            <a:r>
              <a:rPr lang="de-DE" sz="1050" b="1" dirty="0">
                <a:solidFill>
                  <a:srgbClr val="004479"/>
                </a:solidFill>
              </a:rPr>
              <a:t>=111</a:t>
            </a:r>
          </a:p>
        </p:txBody>
      </p:sp>
      <p:sp>
        <p:nvSpPr>
          <p:cNvPr id="79" name="TextBox 25">
            <a:extLst>
              <a:ext uri="{FF2B5EF4-FFF2-40B4-BE49-F238E27FC236}">
                <a16:creationId xmlns:a16="http://schemas.microsoft.com/office/drawing/2014/main" id="{7C71BA6A-95BD-7EB9-874F-E0F9C225AB52}"/>
              </a:ext>
            </a:extLst>
          </p:cNvPr>
          <p:cNvSpPr txBox="1"/>
          <p:nvPr/>
        </p:nvSpPr>
        <p:spPr>
          <a:xfrm>
            <a:off x="2631600" y="1869014"/>
            <a:ext cx="33051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4479"/>
                </a:solidFill>
              </a:rPr>
              <a:t>Single center retrospective cohort study</a:t>
            </a:r>
            <a:endParaRPr lang="en-GB" sz="1400" dirty="0">
              <a:solidFill>
                <a:srgbClr val="004479"/>
              </a:solidFill>
            </a:endParaRPr>
          </a:p>
        </p:txBody>
      </p:sp>
      <p:cxnSp>
        <p:nvCxnSpPr>
          <p:cNvPr id="81" name="Gerade Verbindung mit Pfeil 80">
            <a:extLst>
              <a:ext uri="{FF2B5EF4-FFF2-40B4-BE49-F238E27FC236}">
                <a16:creationId xmlns:a16="http://schemas.microsoft.com/office/drawing/2014/main" id="{A5EE7474-BF98-829D-3B3A-F952E37E53D5}"/>
              </a:ext>
            </a:extLst>
          </p:cNvPr>
          <p:cNvCxnSpPr>
            <a:cxnSpLocks/>
            <a:stCxn id="68" idx="2"/>
            <a:endCxn id="76" idx="0"/>
          </p:cNvCxnSpPr>
          <p:nvPr/>
        </p:nvCxnSpPr>
        <p:spPr>
          <a:xfrm>
            <a:off x="4242546" y="2828231"/>
            <a:ext cx="1" cy="1312214"/>
          </a:xfrm>
          <a:prstGeom prst="straightConnector1">
            <a:avLst/>
          </a:prstGeom>
          <a:ln w="12700">
            <a:solidFill>
              <a:srgbClr val="00447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Gerade Verbindung mit Pfeil 85">
            <a:extLst>
              <a:ext uri="{FF2B5EF4-FFF2-40B4-BE49-F238E27FC236}">
                <a16:creationId xmlns:a16="http://schemas.microsoft.com/office/drawing/2014/main" id="{023BC729-479E-18E1-C4C6-007AD4ADC31B}"/>
              </a:ext>
            </a:extLst>
          </p:cNvPr>
          <p:cNvCxnSpPr>
            <a:cxnSpLocks/>
          </p:cNvCxnSpPr>
          <p:nvPr/>
        </p:nvCxnSpPr>
        <p:spPr>
          <a:xfrm>
            <a:off x="5116828" y="4625396"/>
            <a:ext cx="1" cy="253957"/>
          </a:xfrm>
          <a:prstGeom prst="straightConnector1">
            <a:avLst/>
          </a:prstGeom>
          <a:ln w="12700">
            <a:solidFill>
              <a:srgbClr val="00447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Gerade Verbindung mit Pfeil 86">
            <a:extLst>
              <a:ext uri="{FF2B5EF4-FFF2-40B4-BE49-F238E27FC236}">
                <a16:creationId xmlns:a16="http://schemas.microsoft.com/office/drawing/2014/main" id="{8A18EA54-DED7-3F62-8186-E1F86E22D1E5}"/>
              </a:ext>
            </a:extLst>
          </p:cNvPr>
          <p:cNvCxnSpPr>
            <a:cxnSpLocks/>
          </p:cNvCxnSpPr>
          <p:nvPr/>
        </p:nvCxnSpPr>
        <p:spPr>
          <a:xfrm>
            <a:off x="3451486" y="4625422"/>
            <a:ext cx="1" cy="253957"/>
          </a:xfrm>
          <a:prstGeom prst="straightConnector1">
            <a:avLst/>
          </a:prstGeom>
          <a:ln w="12700">
            <a:solidFill>
              <a:srgbClr val="00447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Gerade Verbindung 88">
            <a:extLst>
              <a:ext uri="{FF2B5EF4-FFF2-40B4-BE49-F238E27FC236}">
                <a16:creationId xmlns:a16="http://schemas.microsoft.com/office/drawing/2014/main" id="{D2ECEEA6-9BE4-2AEA-B1E3-25A9E8099A4E}"/>
              </a:ext>
            </a:extLst>
          </p:cNvPr>
          <p:cNvCxnSpPr/>
          <p:nvPr/>
        </p:nvCxnSpPr>
        <p:spPr>
          <a:xfrm>
            <a:off x="4242546" y="3052482"/>
            <a:ext cx="874282" cy="0"/>
          </a:xfrm>
          <a:prstGeom prst="line">
            <a:avLst/>
          </a:prstGeom>
          <a:ln w="12700">
            <a:solidFill>
              <a:srgbClr val="0044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Gerade Verbindung mit Pfeil 91">
            <a:extLst>
              <a:ext uri="{FF2B5EF4-FFF2-40B4-BE49-F238E27FC236}">
                <a16:creationId xmlns:a16="http://schemas.microsoft.com/office/drawing/2014/main" id="{BD77A767-FC80-D75C-B281-6C5A858D5EBE}"/>
              </a:ext>
            </a:extLst>
          </p:cNvPr>
          <p:cNvCxnSpPr>
            <a:cxnSpLocks/>
          </p:cNvCxnSpPr>
          <p:nvPr/>
        </p:nvCxnSpPr>
        <p:spPr>
          <a:xfrm>
            <a:off x="5114116" y="3049342"/>
            <a:ext cx="1" cy="253957"/>
          </a:xfrm>
          <a:prstGeom prst="straightConnector1">
            <a:avLst/>
          </a:prstGeom>
          <a:ln w="12700">
            <a:solidFill>
              <a:srgbClr val="00447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Gerade Verbindung 92">
            <a:extLst>
              <a:ext uri="{FF2B5EF4-FFF2-40B4-BE49-F238E27FC236}">
                <a16:creationId xmlns:a16="http://schemas.microsoft.com/office/drawing/2014/main" id="{E70B8965-46AB-01A7-9FF4-96103C2E838D}"/>
              </a:ext>
            </a:extLst>
          </p:cNvPr>
          <p:cNvCxnSpPr/>
          <p:nvPr/>
        </p:nvCxnSpPr>
        <p:spPr>
          <a:xfrm>
            <a:off x="3368264" y="2948850"/>
            <a:ext cx="874282" cy="0"/>
          </a:xfrm>
          <a:prstGeom prst="line">
            <a:avLst/>
          </a:prstGeom>
          <a:ln w="12700">
            <a:solidFill>
              <a:srgbClr val="0044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Gerade Verbindung mit Pfeil 93">
            <a:extLst>
              <a:ext uri="{FF2B5EF4-FFF2-40B4-BE49-F238E27FC236}">
                <a16:creationId xmlns:a16="http://schemas.microsoft.com/office/drawing/2014/main" id="{124F7955-444F-9719-47AA-63C434917792}"/>
              </a:ext>
            </a:extLst>
          </p:cNvPr>
          <p:cNvCxnSpPr>
            <a:cxnSpLocks/>
            <a:endCxn id="74" idx="0"/>
          </p:cNvCxnSpPr>
          <p:nvPr/>
        </p:nvCxnSpPr>
        <p:spPr>
          <a:xfrm>
            <a:off x="3373687" y="2948850"/>
            <a:ext cx="0" cy="154283"/>
          </a:xfrm>
          <a:prstGeom prst="straightConnector1">
            <a:avLst/>
          </a:prstGeom>
          <a:ln w="12700">
            <a:solidFill>
              <a:srgbClr val="00447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25">
            <a:extLst>
              <a:ext uri="{FF2B5EF4-FFF2-40B4-BE49-F238E27FC236}">
                <a16:creationId xmlns:a16="http://schemas.microsoft.com/office/drawing/2014/main" id="{34BB4E78-DD12-6208-8FF7-E2D1FCD01B04}"/>
              </a:ext>
            </a:extLst>
          </p:cNvPr>
          <p:cNvSpPr txBox="1"/>
          <p:nvPr/>
        </p:nvSpPr>
        <p:spPr>
          <a:xfrm>
            <a:off x="8967198" y="1985909"/>
            <a:ext cx="2987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4479"/>
                </a:solidFill>
              </a:rPr>
              <a:t>Risk factors for AKI from multivariable analysis:</a:t>
            </a:r>
            <a:endParaRPr lang="en-GB" sz="1400" dirty="0">
              <a:solidFill>
                <a:srgbClr val="004479"/>
              </a:solidFill>
            </a:endParaRPr>
          </a:p>
        </p:txBody>
      </p:sp>
      <p:sp>
        <p:nvSpPr>
          <p:cNvPr id="99" name="TextBox 25">
            <a:extLst>
              <a:ext uri="{FF2B5EF4-FFF2-40B4-BE49-F238E27FC236}">
                <a16:creationId xmlns:a16="http://schemas.microsoft.com/office/drawing/2014/main" id="{415F9D75-B9FA-021A-2359-1E49CA64938E}"/>
              </a:ext>
            </a:extLst>
          </p:cNvPr>
          <p:cNvSpPr txBox="1"/>
          <p:nvPr/>
        </p:nvSpPr>
        <p:spPr>
          <a:xfrm>
            <a:off x="6021405" y="3764177"/>
            <a:ext cx="2937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4479"/>
                </a:solidFill>
              </a:rPr>
              <a:t>AKI associated with: </a:t>
            </a:r>
          </a:p>
        </p:txBody>
      </p:sp>
      <p:sp>
        <p:nvSpPr>
          <p:cNvPr id="108" name="Up Arrow 10">
            <a:extLst>
              <a:ext uri="{FF2B5EF4-FFF2-40B4-BE49-F238E27FC236}">
                <a16:creationId xmlns:a16="http://schemas.microsoft.com/office/drawing/2014/main" id="{EDF1D872-D468-BAD5-D815-214FCD60B60E}"/>
              </a:ext>
            </a:extLst>
          </p:cNvPr>
          <p:cNvSpPr/>
          <p:nvPr/>
        </p:nvSpPr>
        <p:spPr>
          <a:xfrm>
            <a:off x="6135282" y="4151662"/>
            <a:ext cx="197616" cy="26989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9" name="TextBox 25">
            <a:extLst>
              <a:ext uri="{FF2B5EF4-FFF2-40B4-BE49-F238E27FC236}">
                <a16:creationId xmlns:a16="http://schemas.microsoft.com/office/drawing/2014/main" id="{CD9063F1-5688-7D5D-4E62-575B43C593A6}"/>
              </a:ext>
            </a:extLst>
          </p:cNvPr>
          <p:cNvSpPr txBox="1"/>
          <p:nvPr/>
        </p:nvSpPr>
        <p:spPr>
          <a:xfrm>
            <a:off x="6558738" y="4130344"/>
            <a:ext cx="2426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4479"/>
                </a:solidFill>
              </a:rPr>
              <a:t>Mortality</a:t>
            </a:r>
          </a:p>
        </p:txBody>
      </p:sp>
      <p:sp>
        <p:nvSpPr>
          <p:cNvPr id="110" name="TextBox 25">
            <a:extLst>
              <a:ext uri="{FF2B5EF4-FFF2-40B4-BE49-F238E27FC236}">
                <a16:creationId xmlns:a16="http://schemas.microsoft.com/office/drawing/2014/main" id="{CB518A11-7B04-BD49-30CB-39623EB53A01}"/>
              </a:ext>
            </a:extLst>
          </p:cNvPr>
          <p:cNvSpPr txBox="1"/>
          <p:nvPr/>
        </p:nvSpPr>
        <p:spPr>
          <a:xfrm>
            <a:off x="6558739" y="4466357"/>
            <a:ext cx="2426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4479"/>
                </a:solidFill>
              </a:rPr>
              <a:t>Length of hospital stay</a:t>
            </a:r>
          </a:p>
        </p:txBody>
      </p:sp>
      <p:sp>
        <p:nvSpPr>
          <p:cNvPr id="111" name="TextBox 25">
            <a:extLst>
              <a:ext uri="{FF2B5EF4-FFF2-40B4-BE49-F238E27FC236}">
                <a16:creationId xmlns:a16="http://schemas.microsoft.com/office/drawing/2014/main" id="{A3DA915E-0FF4-5CFA-FD57-6B054B82299D}"/>
              </a:ext>
            </a:extLst>
          </p:cNvPr>
          <p:cNvSpPr txBox="1"/>
          <p:nvPr/>
        </p:nvSpPr>
        <p:spPr>
          <a:xfrm>
            <a:off x="6558739" y="4827588"/>
            <a:ext cx="2426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4479"/>
                </a:solidFill>
              </a:rPr>
              <a:t>Kidney Replacement Therapy</a:t>
            </a:r>
          </a:p>
        </p:txBody>
      </p:sp>
      <p:sp>
        <p:nvSpPr>
          <p:cNvPr id="112" name="TextBox 25">
            <a:extLst>
              <a:ext uri="{FF2B5EF4-FFF2-40B4-BE49-F238E27FC236}">
                <a16:creationId xmlns:a16="http://schemas.microsoft.com/office/drawing/2014/main" id="{D9A64376-E81A-08B0-66C5-0694BDD605E0}"/>
              </a:ext>
            </a:extLst>
          </p:cNvPr>
          <p:cNvSpPr txBox="1"/>
          <p:nvPr/>
        </p:nvSpPr>
        <p:spPr>
          <a:xfrm>
            <a:off x="6562911" y="5189016"/>
            <a:ext cx="2426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4479"/>
                </a:solidFill>
              </a:rPr>
              <a:t>Hypertension at discharge</a:t>
            </a:r>
          </a:p>
        </p:txBody>
      </p:sp>
      <p:sp>
        <p:nvSpPr>
          <p:cNvPr id="113" name="Up Arrow 10">
            <a:extLst>
              <a:ext uri="{FF2B5EF4-FFF2-40B4-BE49-F238E27FC236}">
                <a16:creationId xmlns:a16="http://schemas.microsoft.com/office/drawing/2014/main" id="{A161A65F-56C4-BEAF-63C9-11D2854E1C86}"/>
              </a:ext>
            </a:extLst>
          </p:cNvPr>
          <p:cNvSpPr/>
          <p:nvPr/>
        </p:nvSpPr>
        <p:spPr>
          <a:xfrm>
            <a:off x="6135283" y="4518991"/>
            <a:ext cx="197615" cy="247461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4" name="Up Arrow 10">
            <a:extLst>
              <a:ext uri="{FF2B5EF4-FFF2-40B4-BE49-F238E27FC236}">
                <a16:creationId xmlns:a16="http://schemas.microsoft.com/office/drawing/2014/main" id="{056D2754-B90C-659E-6136-A2FEC7EE148F}"/>
              </a:ext>
            </a:extLst>
          </p:cNvPr>
          <p:cNvSpPr/>
          <p:nvPr/>
        </p:nvSpPr>
        <p:spPr>
          <a:xfrm>
            <a:off x="6134974" y="4875104"/>
            <a:ext cx="197924" cy="247460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5" name="Up Arrow 10">
            <a:extLst>
              <a:ext uri="{FF2B5EF4-FFF2-40B4-BE49-F238E27FC236}">
                <a16:creationId xmlns:a16="http://schemas.microsoft.com/office/drawing/2014/main" id="{F0ED38A8-0D06-3E72-7E46-E60CDFAFA4F8}"/>
              </a:ext>
            </a:extLst>
          </p:cNvPr>
          <p:cNvSpPr/>
          <p:nvPr/>
        </p:nvSpPr>
        <p:spPr>
          <a:xfrm>
            <a:off x="6135266" y="5231216"/>
            <a:ext cx="197924" cy="2075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7" name="Up Arrow 10">
            <a:extLst>
              <a:ext uri="{FF2B5EF4-FFF2-40B4-BE49-F238E27FC236}">
                <a16:creationId xmlns:a16="http://schemas.microsoft.com/office/drawing/2014/main" id="{D973E33E-8B6D-AA9B-F8B0-2A3A2FDD4A0C}"/>
              </a:ext>
            </a:extLst>
          </p:cNvPr>
          <p:cNvSpPr/>
          <p:nvPr/>
        </p:nvSpPr>
        <p:spPr>
          <a:xfrm>
            <a:off x="9043899" y="2604060"/>
            <a:ext cx="197925" cy="25966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004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8" name="Up Arrow 10">
            <a:extLst>
              <a:ext uri="{FF2B5EF4-FFF2-40B4-BE49-F238E27FC236}">
                <a16:creationId xmlns:a16="http://schemas.microsoft.com/office/drawing/2014/main" id="{535C8464-E961-C549-C7DF-C7A523EBBC22}"/>
              </a:ext>
            </a:extLst>
          </p:cNvPr>
          <p:cNvSpPr/>
          <p:nvPr/>
        </p:nvSpPr>
        <p:spPr>
          <a:xfrm>
            <a:off x="9043899" y="2973387"/>
            <a:ext cx="197925" cy="25966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004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9" name="Up Arrow 10">
            <a:extLst>
              <a:ext uri="{FF2B5EF4-FFF2-40B4-BE49-F238E27FC236}">
                <a16:creationId xmlns:a16="http://schemas.microsoft.com/office/drawing/2014/main" id="{6D20C183-48FB-B474-FB66-86FF2D433BC8}"/>
              </a:ext>
            </a:extLst>
          </p:cNvPr>
          <p:cNvSpPr/>
          <p:nvPr/>
        </p:nvSpPr>
        <p:spPr>
          <a:xfrm>
            <a:off x="9043900" y="3349335"/>
            <a:ext cx="197925" cy="25966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004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0" name="TextBox 25">
            <a:extLst>
              <a:ext uri="{FF2B5EF4-FFF2-40B4-BE49-F238E27FC236}">
                <a16:creationId xmlns:a16="http://schemas.microsoft.com/office/drawing/2014/main" id="{986539AE-CAB2-BC11-B7EC-7F135FAE33A1}"/>
              </a:ext>
            </a:extLst>
          </p:cNvPr>
          <p:cNvSpPr txBox="1"/>
          <p:nvPr/>
        </p:nvSpPr>
        <p:spPr>
          <a:xfrm>
            <a:off x="9372057" y="2473638"/>
            <a:ext cx="2582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4479"/>
                </a:solidFill>
              </a:rPr>
              <a:t>o/e LHR (observed-to-expected lung-to-head ratio)</a:t>
            </a:r>
          </a:p>
        </p:txBody>
      </p:sp>
      <p:sp>
        <p:nvSpPr>
          <p:cNvPr id="122" name="TextBox 25">
            <a:extLst>
              <a:ext uri="{FF2B5EF4-FFF2-40B4-BE49-F238E27FC236}">
                <a16:creationId xmlns:a16="http://schemas.microsoft.com/office/drawing/2014/main" id="{9DD51457-5274-6E5F-2492-EB0258D0D7CC}"/>
              </a:ext>
            </a:extLst>
          </p:cNvPr>
          <p:cNvSpPr txBox="1"/>
          <p:nvPr/>
        </p:nvSpPr>
        <p:spPr>
          <a:xfrm>
            <a:off x="9372057" y="2950691"/>
            <a:ext cx="26749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4479"/>
                </a:solidFill>
              </a:rPr>
              <a:t>Clinical sepsis</a:t>
            </a:r>
          </a:p>
        </p:txBody>
      </p:sp>
      <p:sp>
        <p:nvSpPr>
          <p:cNvPr id="123" name="TextBox 25">
            <a:extLst>
              <a:ext uri="{FF2B5EF4-FFF2-40B4-BE49-F238E27FC236}">
                <a16:creationId xmlns:a16="http://schemas.microsoft.com/office/drawing/2014/main" id="{5DE9D1E0-1EB1-C0B9-9D73-8B296C4E4BA6}"/>
              </a:ext>
            </a:extLst>
          </p:cNvPr>
          <p:cNvSpPr txBox="1"/>
          <p:nvPr/>
        </p:nvSpPr>
        <p:spPr>
          <a:xfrm>
            <a:off x="9372057" y="3218324"/>
            <a:ext cx="2674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4479"/>
                </a:solidFill>
              </a:rPr>
              <a:t>ECMO (extracorporal membrane oxygenation)</a:t>
            </a:r>
          </a:p>
        </p:txBody>
      </p:sp>
      <p:pic>
        <p:nvPicPr>
          <p:cNvPr id="125" name="Grafik 124">
            <a:extLst>
              <a:ext uri="{FF2B5EF4-FFF2-40B4-BE49-F238E27FC236}">
                <a16:creationId xmlns:a16="http://schemas.microsoft.com/office/drawing/2014/main" id="{BA0C162C-3B9F-05E3-0E2F-4FFEBB8981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211" t="20694" r="32672" b="32679"/>
          <a:stretch>
            <a:fillRect/>
          </a:stretch>
        </p:blipFill>
        <p:spPr>
          <a:xfrm>
            <a:off x="595745" y="2551592"/>
            <a:ext cx="1436619" cy="2137360"/>
          </a:xfrm>
          <a:prstGeom prst="rect">
            <a:avLst/>
          </a:prstGeom>
        </p:spPr>
      </p:pic>
      <p:sp>
        <p:nvSpPr>
          <p:cNvPr id="126" name="TextBox 25">
            <a:extLst>
              <a:ext uri="{FF2B5EF4-FFF2-40B4-BE49-F238E27FC236}">
                <a16:creationId xmlns:a16="http://schemas.microsoft.com/office/drawing/2014/main" id="{F3DF5B9B-FC86-A9AF-D10E-D98238FA620B}"/>
              </a:ext>
            </a:extLst>
          </p:cNvPr>
          <p:cNvSpPr txBox="1"/>
          <p:nvPr/>
        </p:nvSpPr>
        <p:spPr>
          <a:xfrm>
            <a:off x="-27893" y="1915181"/>
            <a:ext cx="2582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004479"/>
                </a:solidFill>
              </a:rPr>
              <a:t>Neonates with CDH exposed to multifactorial risk factors for AKI</a:t>
            </a:r>
          </a:p>
        </p:txBody>
      </p:sp>
      <p:sp>
        <p:nvSpPr>
          <p:cNvPr id="128" name="TextBox 25">
            <a:extLst>
              <a:ext uri="{FF2B5EF4-FFF2-40B4-BE49-F238E27FC236}">
                <a16:creationId xmlns:a16="http://schemas.microsoft.com/office/drawing/2014/main" id="{71327388-ADEE-A1E1-96EB-8B77EA970386}"/>
              </a:ext>
            </a:extLst>
          </p:cNvPr>
          <p:cNvSpPr txBox="1"/>
          <p:nvPr/>
        </p:nvSpPr>
        <p:spPr>
          <a:xfrm>
            <a:off x="-27893" y="4768700"/>
            <a:ext cx="26455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004479"/>
                </a:solidFill>
              </a:rPr>
              <a:t>AKI incidence in previously studied CDH cohorts 37 – 63% using creatinine-based AKI equations</a:t>
            </a:r>
          </a:p>
        </p:txBody>
      </p:sp>
      <p:sp>
        <p:nvSpPr>
          <p:cNvPr id="130" name="TextBox 25">
            <a:extLst>
              <a:ext uri="{FF2B5EF4-FFF2-40B4-BE49-F238E27FC236}">
                <a16:creationId xmlns:a16="http://schemas.microsoft.com/office/drawing/2014/main" id="{0A924A7B-14AF-789A-D3DA-4BE520278908}"/>
              </a:ext>
            </a:extLst>
          </p:cNvPr>
          <p:cNvSpPr txBox="1"/>
          <p:nvPr/>
        </p:nvSpPr>
        <p:spPr>
          <a:xfrm>
            <a:off x="1600303" y="2557794"/>
            <a:ext cx="1056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rgbClr val="004479"/>
                </a:solidFill>
              </a:rPr>
              <a:t>Inflammation</a:t>
            </a:r>
          </a:p>
        </p:txBody>
      </p:sp>
      <p:sp>
        <p:nvSpPr>
          <p:cNvPr id="129" name="TextBox 25">
            <a:extLst>
              <a:ext uri="{FF2B5EF4-FFF2-40B4-BE49-F238E27FC236}">
                <a16:creationId xmlns:a16="http://schemas.microsoft.com/office/drawing/2014/main" id="{210E7625-15CE-9DF7-921D-3260926C5995}"/>
              </a:ext>
            </a:extLst>
          </p:cNvPr>
          <p:cNvSpPr txBox="1"/>
          <p:nvPr/>
        </p:nvSpPr>
        <p:spPr>
          <a:xfrm>
            <a:off x="-10654" y="4365722"/>
            <a:ext cx="8742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rgbClr val="004479"/>
                </a:solidFill>
              </a:rPr>
              <a:t>Infection</a:t>
            </a:r>
          </a:p>
        </p:txBody>
      </p:sp>
      <p:sp>
        <p:nvSpPr>
          <p:cNvPr id="132" name="TextBox 25">
            <a:extLst>
              <a:ext uri="{FF2B5EF4-FFF2-40B4-BE49-F238E27FC236}">
                <a16:creationId xmlns:a16="http://schemas.microsoft.com/office/drawing/2014/main" id="{F63B314E-09A1-B473-1347-102C2C2FE2AA}"/>
              </a:ext>
            </a:extLst>
          </p:cNvPr>
          <p:cNvSpPr txBox="1"/>
          <p:nvPr/>
        </p:nvSpPr>
        <p:spPr>
          <a:xfrm>
            <a:off x="1783234" y="3316804"/>
            <a:ext cx="86978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rgbClr val="004479"/>
                </a:solidFill>
              </a:rPr>
              <a:t>Hypo-perfusion</a:t>
            </a:r>
          </a:p>
        </p:txBody>
      </p:sp>
      <p:sp>
        <p:nvSpPr>
          <p:cNvPr id="133" name="TextBox 25">
            <a:extLst>
              <a:ext uri="{FF2B5EF4-FFF2-40B4-BE49-F238E27FC236}">
                <a16:creationId xmlns:a16="http://schemas.microsoft.com/office/drawing/2014/main" id="{AD4CAE28-60DB-9611-9F23-9574E2F3298D}"/>
              </a:ext>
            </a:extLst>
          </p:cNvPr>
          <p:cNvSpPr txBox="1"/>
          <p:nvPr/>
        </p:nvSpPr>
        <p:spPr>
          <a:xfrm>
            <a:off x="13085" y="3115710"/>
            <a:ext cx="70312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rgbClr val="004479"/>
                </a:solidFill>
              </a:rPr>
              <a:t>Hypoxia</a:t>
            </a:r>
          </a:p>
        </p:txBody>
      </p:sp>
      <p:sp>
        <p:nvSpPr>
          <p:cNvPr id="134" name="TextBox 25">
            <a:extLst>
              <a:ext uri="{FF2B5EF4-FFF2-40B4-BE49-F238E27FC236}">
                <a16:creationId xmlns:a16="http://schemas.microsoft.com/office/drawing/2014/main" id="{A7C8FE9C-BC47-76BE-9138-986DF1E413F6}"/>
              </a:ext>
            </a:extLst>
          </p:cNvPr>
          <p:cNvSpPr txBox="1"/>
          <p:nvPr/>
        </p:nvSpPr>
        <p:spPr>
          <a:xfrm>
            <a:off x="1851916" y="4346072"/>
            <a:ext cx="102606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rgbClr val="004479"/>
                </a:solidFill>
              </a:rPr>
              <a:t>Nephrotoxic medication</a:t>
            </a:r>
          </a:p>
        </p:txBody>
      </p:sp>
      <p:pic>
        <p:nvPicPr>
          <p:cNvPr id="136" name="Grafik 135">
            <a:extLst>
              <a:ext uri="{FF2B5EF4-FFF2-40B4-BE49-F238E27FC236}">
                <a16:creationId xmlns:a16="http://schemas.microsoft.com/office/drawing/2014/main" id="{B98A4EC4-E36F-1F91-4560-4D81892F1F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5475" y="1948369"/>
            <a:ext cx="3017740" cy="1810644"/>
          </a:xfrm>
          <a:prstGeom prst="rect">
            <a:avLst/>
          </a:prstGeom>
        </p:spPr>
      </p:pic>
      <p:pic>
        <p:nvPicPr>
          <p:cNvPr id="138" name="Grafik 137">
            <a:extLst>
              <a:ext uri="{FF2B5EF4-FFF2-40B4-BE49-F238E27FC236}">
                <a16:creationId xmlns:a16="http://schemas.microsoft.com/office/drawing/2014/main" id="{7791E20B-DA1E-ABE3-518D-CB83F6E98A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8709" y="3692971"/>
            <a:ext cx="2928917" cy="1762178"/>
          </a:xfrm>
          <a:prstGeom prst="rect">
            <a:avLst/>
          </a:prstGeom>
        </p:spPr>
      </p:pic>
      <p:sp>
        <p:nvSpPr>
          <p:cNvPr id="139" name="TextBox 25">
            <a:extLst>
              <a:ext uri="{FF2B5EF4-FFF2-40B4-BE49-F238E27FC236}">
                <a16:creationId xmlns:a16="http://schemas.microsoft.com/office/drawing/2014/main" id="{F93EB3E4-40EF-FD3C-9847-2F631DA6F449}"/>
              </a:ext>
            </a:extLst>
          </p:cNvPr>
          <p:cNvSpPr txBox="1"/>
          <p:nvPr/>
        </p:nvSpPr>
        <p:spPr>
          <a:xfrm>
            <a:off x="-10654" y="5973446"/>
            <a:ext cx="7461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</a:rPr>
              <a:t>AKI is a frequent complication in neonates with CDH.</a:t>
            </a:r>
          </a:p>
        </p:txBody>
      </p:sp>
      <p:sp>
        <p:nvSpPr>
          <p:cNvPr id="140" name="TextBox 25">
            <a:extLst>
              <a:ext uri="{FF2B5EF4-FFF2-40B4-BE49-F238E27FC236}">
                <a16:creationId xmlns:a16="http://schemas.microsoft.com/office/drawing/2014/main" id="{C0EE3A44-3377-00AA-5C8D-BA9A68E7B35A}"/>
              </a:ext>
            </a:extLst>
          </p:cNvPr>
          <p:cNvSpPr txBox="1"/>
          <p:nvPr/>
        </p:nvSpPr>
        <p:spPr>
          <a:xfrm>
            <a:off x="-22566" y="6544213"/>
            <a:ext cx="7461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</a:rPr>
              <a:t>Cystatin C is a sensitive biomarker which may detect more neonates with AKI.</a:t>
            </a:r>
          </a:p>
        </p:txBody>
      </p:sp>
      <p:sp>
        <p:nvSpPr>
          <p:cNvPr id="142" name="Textfeld 141">
            <a:extLst>
              <a:ext uri="{FF2B5EF4-FFF2-40B4-BE49-F238E27FC236}">
                <a16:creationId xmlns:a16="http://schemas.microsoft.com/office/drawing/2014/main" id="{DE5030E9-4229-C9FA-1807-BF537E6B38D4}"/>
              </a:ext>
            </a:extLst>
          </p:cNvPr>
          <p:cNvSpPr txBox="1"/>
          <p:nvPr/>
        </p:nvSpPr>
        <p:spPr>
          <a:xfrm>
            <a:off x="-27893" y="6271266"/>
            <a:ext cx="74725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</a:rPr>
              <a:t>AKI is a clinically relevant finding and associated with mortality and morbidity.</a:t>
            </a:r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252</Words>
  <Application>Microsoft Office PowerPoint</Application>
  <PresentationFormat>Widescreen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Judith Leyens</dc:creator>
  <cp:lastModifiedBy>Laycock, Joseph</cp:lastModifiedBy>
  <cp:revision>69</cp:revision>
  <dcterms:created xsi:type="dcterms:W3CDTF">2025-10-29T01:33:49Z</dcterms:created>
  <dcterms:modified xsi:type="dcterms:W3CDTF">2026-01-22T09:43:52Z</dcterms:modified>
</cp:coreProperties>
</file>