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6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90D4E0-D324-4E57-A838-3B36D45D3E53}" v="1" dt="2026-01-07T15:23:40.1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0" d="100"/>
          <a:sy n="50" d="100"/>
        </p:scale>
        <p:origin x="12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ginal Arti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8230" y="-4790379"/>
            <a:ext cx="1614236" cy="12203777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89445" y="5672093"/>
            <a:ext cx="47085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65756" y="-25248"/>
            <a:ext cx="1935480" cy="1116814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507067" y="138710"/>
            <a:ext cx="1613769" cy="780217"/>
            <a:chOff x="10446107" y="176810"/>
            <a:chExt cx="1613769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Article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46107" y="176810"/>
              <a:ext cx="15930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Original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85446" y="2269341"/>
            <a:ext cx="1695596" cy="751240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51 w 10051"/>
              <a:gd name="connsiteY0" fmla="*/ 3 h 10028"/>
              <a:gd name="connsiteX1" fmla="*/ 7109 w 10051"/>
              <a:gd name="connsiteY1" fmla="*/ 0 h 10028"/>
              <a:gd name="connsiteX2" fmla="*/ 7128 w 10051"/>
              <a:gd name="connsiteY2" fmla="*/ 9416 h 10028"/>
              <a:gd name="connsiteX3" fmla="*/ 10051 w 10051"/>
              <a:gd name="connsiteY3" fmla="*/ 10000 h 10028"/>
              <a:gd name="connsiteX4" fmla="*/ 0 w 10051"/>
              <a:gd name="connsiteY4" fmla="*/ 10028 h 10028"/>
              <a:gd name="connsiteX5" fmla="*/ 51 w 10051"/>
              <a:gd name="connsiteY5" fmla="*/ 3 h 10028"/>
              <a:gd name="connsiteX0" fmla="*/ 0 w 10065"/>
              <a:gd name="connsiteY0" fmla="*/ 3 h 10028"/>
              <a:gd name="connsiteX1" fmla="*/ 7123 w 10065"/>
              <a:gd name="connsiteY1" fmla="*/ 0 h 10028"/>
              <a:gd name="connsiteX2" fmla="*/ 7142 w 10065"/>
              <a:gd name="connsiteY2" fmla="*/ 9416 h 10028"/>
              <a:gd name="connsiteX3" fmla="*/ 10065 w 10065"/>
              <a:gd name="connsiteY3" fmla="*/ 10000 h 10028"/>
              <a:gd name="connsiteX4" fmla="*/ 14 w 10065"/>
              <a:gd name="connsiteY4" fmla="*/ 10028 h 10028"/>
              <a:gd name="connsiteX5" fmla="*/ 0 w 10065"/>
              <a:gd name="connsiteY5" fmla="*/ 3 h 10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28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14" y="10028"/>
                </a:lnTo>
                <a:cubicBezTo>
                  <a:pt x="7" y="7430"/>
                  <a:pt x="15" y="1749"/>
                  <a:pt x="0" y="3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1517645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09747" y="-31269"/>
            <a:ext cx="1992085" cy="1120316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10624932" y="241626"/>
            <a:ext cx="1441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Review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6386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ucational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99915" y="-25248"/>
            <a:ext cx="2002971" cy="1115452"/>
          </a:xfrm>
          <a:prstGeom prst="rect">
            <a:avLst/>
          </a:pr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273494" y="138710"/>
            <a:ext cx="1935480" cy="780217"/>
            <a:chOff x="10212534" y="176810"/>
            <a:chExt cx="1935480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Review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212534" y="176810"/>
              <a:ext cx="19354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Educational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95934" y="2279828"/>
            <a:ext cx="169559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18 w 10018"/>
              <a:gd name="connsiteY0" fmla="*/ 3 h 10000"/>
              <a:gd name="connsiteX1" fmla="*/ 7076 w 10018"/>
              <a:gd name="connsiteY1" fmla="*/ 0 h 10000"/>
              <a:gd name="connsiteX2" fmla="*/ 7095 w 10018"/>
              <a:gd name="connsiteY2" fmla="*/ 9416 h 10000"/>
              <a:gd name="connsiteX3" fmla="*/ 10018 w 10018"/>
              <a:gd name="connsiteY3" fmla="*/ 10000 h 10000"/>
              <a:gd name="connsiteX4" fmla="*/ 32 w 10018"/>
              <a:gd name="connsiteY4" fmla="*/ 9999 h 10000"/>
              <a:gd name="connsiteX5" fmla="*/ 18 w 10018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00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79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2976075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stematic Review / Meta-analy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4491" y="-4795876"/>
            <a:ext cx="1614236" cy="1221477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860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34600" y="-28393"/>
            <a:ext cx="2068286" cy="1119323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10626853" y="297104"/>
            <a:ext cx="144147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Review/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361243" y="16591"/>
            <a:ext cx="174780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Systematic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AD86AC-4C87-1793-B8DA-143F6DFB4B75}"/>
              </a:ext>
            </a:extLst>
          </p:cNvPr>
          <p:cNvSpPr txBox="1"/>
          <p:nvPr userDrawn="1"/>
        </p:nvSpPr>
        <p:spPr>
          <a:xfrm>
            <a:off x="10246589" y="585744"/>
            <a:ext cx="222572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Meta-analysis</a:t>
            </a:r>
          </a:p>
        </p:txBody>
      </p:sp>
    </p:spTree>
    <p:extLst>
      <p:ext uri="{BB962C8B-B14F-4D97-AF65-F5344CB8AC3E}">
        <p14:creationId xmlns:p14="http://schemas.microsoft.com/office/powerpoint/2010/main" val="32688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852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4BA06-560F-4272-BD1D-D3D251BC0A82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DF36B-8F18-4F81-92A8-26E2BC629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9796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 txBox="1">
            <a:spLocks/>
          </p:cNvSpPr>
          <p:nvPr/>
        </p:nvSpPr>
        <p:spPr>
          <a:xfrm>
            <a:off x="0" y="0"/>
            <a:ext cx="10233660" cy="10856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Blood pressure and arterial stiffness in children with chronic kidney disease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18283" y="1053305"/>
            <a:ext cx="120118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AIM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To examine the roles of blood pressure (BP) and kidney function in development of arterial stiffening in children with early chronic kidney disease (CKD) compared to healthy children.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448" y="1758951"/>
            <a:ext cx="11505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65A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DESIGN &amp; OUTCOMES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65A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9856" y="5678917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Keehn et al. 2026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73448" y="5719172"/>
            <a:ext cx="71418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CONCLUSION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Renal function in early CKD does not appear to affect arterial stiffening, independent of the BP. The strong association between PWV and MAP suggests a need for careful BP control in children with CKD.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36A2367-4C1F-DF61-526E-3B5E7804B265}"/>
              </a:ext>
            </a:extLst>
          </p:cNvPr>
          <p:cNvSpPr txBox="1"/>
          <p:nvPr/>
        </p:nvSpPr>
        <p:spPr>
          <a:xfrm>
            <a:off x="326571" y="5406933"/>
            <a:ext cx="116919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Arterial stiffening in children with early chronic kidney disease is associated with blood pressure but not decline in kidney function: A longitudinal study from the HOT-KID cohort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396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reeform: Shape 46">
            <a:extLst>
              <a:ext uri="{FF2B5EF4-FFF2-40B4-BE49-F238E27FC236}">
                <a16:creationId xmlns:a16="http://schemas.microsoft.com/office/drawing/2014/main" id="{53A1721B-E106-A5D1-4EA9-052A20DBE0B1}"/>
              </a:ext>
            </a:extLst>
          </p:cNvPr>
          <p:cNvSpPr/>
          <p:nvPr/>
        </p:nvSpPr>
        <p:spPr>
          <a:xfrm>
            <a:off x="496373" y="4346565"/>
            <a:ext cx="201342" cy="482329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AA0065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46">
            <a:extLst>
              <a:ext uri="{FF2B5EF4-FFF2-40B4-BE49-F238E27FC236}">
                <a16:creationId xmlns:a16="http://schemas.microsoft.com/office/drawing/2014/main" id="{BD388714-4DCB-954A-092A-DFB2200727FA}"/>
              </a:ext>
            </a:extLst>
          </p:cNvPr>
          <p:cNvSpPr/>
          <p:nvPr/>
        </p:nvSpPr>
        <p:spPr>
          <a:xfrm>
            <a:off x="240317" y="3183607"/>
            <a:ext cx="208148" cy="482329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65AA0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0824DE1-345D-4448-BB6F-61DAA2BA3009}"/>
              </a:ext>
            </a:extLst>
          </p:cNvPr>
          <p:cNvSpPr/>
          <p:nvPr/>
        </p:nvSpPr>
        <p:spPr>
          <a:xfrm>
            <a:off x="783135" y="2906160"/>
            <a:ext cx="1548000" cy="1037222"/>
          </a:xfrm>
          <a:prstGeom prst="rect">
            <a:avLst/>
          </a:prstGeom>
          <a:solidFill>
            <a:srgbClr val="65AA00"/>
          </a:solidFill>
          <a:ln w="41275">
            <a:solidFill>
              <a:srgbClr val="65AA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45 healthy children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423C2CC-751F-E196-D159-2357DF97A3BE}"/>
              </a:ext>
            </a:extLst>
          </p:cNvPr>
          <p:cNvSpPr/>
          <p:nvPr/>
        </p:nvSpPr>
        <p:spPr>
          <a:xfrm>
            <a:off x="783135" y="4083640"/>
            <a:ext cx="1548000" cy="1008178"/>
          </a:xfrm>
          <a:prstGeom prst="rect">
            <a:avLst/>
          </a:prstGeom>
          <a:solidFill>
            <a:srgbClr val="AA0065"/>
          </a:solidFill>
          <a:ln w="41275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106 children with CKD stage 1-3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F06E55A-119E-FF83-F6B3-A2613EDE0420}"/>
              </a:ext>
            </a:extLst>
          </p:cNvPr>
          <p:cNvCxnSpPr>
            <a:cxnSpLocks/>
          </p:cNvCxnSpPr>
          <p:nvPr/>
        </p:nvCxnSpPr>
        <p:spPr>
          <a:xfrm>
            <a:off x="2547353" y="4025185"/>
            <a:ext cx="626329" cy="0"/>
          </a:xfrm>
          <a:prstGeom prst="straightConnector1">
            <a:avLst/>
          </a:prstGeom>
          <a:ln w="31750">
            <a:solidFill>
              <a:srgbClr val="00437A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3C0A31FD-7417-6CD3-6739-8EB7DA9C4164}"/>
              </a:ext>
            </a:extLst>
          </p:cNvPr>
          <p:cNvSpPr/>
          <p:nvPr/>
        </p:nvSpPr>
        <p:spPr>
          <a:xfrm>
            <a:off x="3173682" y="2628731"/>
            <a:ext cx="2356343" cy="465092"/>
          </a:xfrm>
          <a:prstGeom prst="rect">
            <a:avLst/>
          </a:prstGeom>
          <a:solidFill>
            <a:srgbClr val="296DC0"/>
          </a:solidFill>
          <a:ln w="41275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Two measurements of: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829E45AD-A14D-5CFC-EF39-0B392DE04F80}"/>
              </a:ext>
            </a:extLst>
          </p:cNvPr>
          <p:cNvCxnSpPr>
            <a:cxnSpLocks/>
          </p:cNvCxnSpPr>
          <p:nvPr/>
        </p:nvCxnSpPr>
        <p:spPr>
          <a:xfrm>
            <a:off x="5530025" y="4025185"/>
            <a:ext cx="612000" cy="0"/>
          </a:xfrm>
          <a:prstGeom prst="straightConnector1">
            <a:avLst/>
          </a:prstGeom>
          <a:ln w="31750">
            <a:solidFill>
              <a:srgbClr val="00437A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 descr="A graph of a graph with red and blue lines&#10;&#10;AI-generated content may be incorrect.">
            <a:extLst>
              <a:ext uri="{FF2B5EF4-FFF2-40B4-BE49-F238E27FC236}">
                <a16:creationId xmlns:a16="http://schemas.microsoft.com/office/drawing/2014/main" id="{687111A0-9B16-2D55-4575-AA57131FD9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6517" y="1909564"/>
            <a:ext cx="5175036" cy="2817820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15E9C01F-259A-8C71-B1DB-8306CBD9887D}"/>
              </a:ext>
            </a:extLst>
          </p:cNvPr>
          <p:cNvSpPr/>
          <p:nvPr/>
        </p:nvSpPr>
        <p:spPr>
          <a:xfrm>
            <a:off x="3415853" y="3883058"/>
            <a:ext cx="1872000" cy="622841"/>
          </a:xfrm>
          <a:prstGeom prst="rect">
            <a:avLst/>
          </a:prstGeom>
          <a:noFill/>
          <a:ln w="41275">
            <a:solidFill>
              <a:srgbClr val="296DC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296D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Carotid-femoral pulse wave velocity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D8E2372-2644-8C2E-725D-BE0A7F7BEF1E}"/>
              </a:ext>
            </a:extLst>
          </p:cNvPr>
          <p:cNvSpPr/>
          <p:nvPr/>
        </p:nvSpPr>
        <p:spPr>
          <a:xfrm>
            <a:off x="3415853" y="3168614"/>
            <a:ext cx="1872000" cy="622841"/>
          </a:xfrm>
          <a:prstGeom prst="rect">
            <a:avLst/>
          </a:prstGeom>
          <a:noFill/>
          <a:ln w="41275">
            <a:solidFill>
              <a:srgbClr val="296DC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296D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Blood pressure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68B9494-316C-C2E2-1ADF-1545338F849C}"/>
              </a:ext>
            </a:extLst>
          </p:cNvPr>
          <p:cNvSpPr/>
          <p:nvPr/>
        </p:nvSpPr>
        <p:spPr>
          <a:xfrm>
            <a:off x="3415853" y="4615578"/>
            <a:ext cx="1872000" cy="622841"/>
          </a:xfrm>
          <a:prstGeom prst="rect">
            <a:avLst/>
          </a:prstGeom>
          <a:noFill/>
          <a:ln w="41275">
            <a:solidFill>
              <a:srgbClr val="296DC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296D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eGFR (CKD group)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C01ACD3-0DC1-AC3F-E9AF-DB0997CCBC87}"/>
              </a:ext>
            </a:extLst>
          </p:cNvPr>
          <p:cNvSpPr txBox="1"/>
          <p:nvPr/>
        </p:nvSpPr>
        <p:spPr>
          <a:xfrm>
            <a:off x="2256071" y="1730507"/>
            <a:ext cx="4726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437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Sub-study analysis from HOT-KID cohort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B79F5EB-043B-D81D-CE85-7F6DEC9C8319}"/>
              </a:ext>
            </a:extLst>
          </p:cNvPr>
          <p:cNvSpPr txBox="1"/>
          <p:nvPr/>
        </p:nvSpPr>
        <p:spPr>
          <a:xfrm>
            <a:off x="6916059" y="4685680"/>
            <a:ext cx="46599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437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children with CKD, progression of PWV is associated with MAP, not eGFR</a:t>
            </a:r>
          </a:p>
        </p:txBody>
      </p:sp>
      <p:sp>
        <p:nvSpPr>
          <p:cNvPr id="3" name="Freeform: Shape 46">
            <a:extLst>
              <a:ext uri="{FF2B5EF4-FFF2-40B4-BE49-F238E27FC236}">
                <a16:creationId xmlns:a16="http://schemas.microsoft.com/office/drawing/2014/main" id="{9BC72384-FAB5-84E2-60E3-5C6D8BFDFE1C}"/>
              </a:ext>
            </a:extLst>
          </p:cNvPr>
          <p:cNvSpPr/>
          <p:nvPr/>
        </p:nvSpPr>
        <p:spPr>
          <a:xfrm>
            <a:off x="475900" y="3183607"/>
            <a:ext cx="208148" cy="482329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65AA0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reeform: Shape 46">
            <a:extLst>
              <a:ext uri="{FF2B5EF4-FFF2-40B4-BE49-F238E27FC236}">
                <a16:creationId xmlns:a16="http://schemas.microsoft.com/office/drawing/2014/main" id="{8C001B86-B050-7BE8-9285-CFECDCCCEB81}"/>
              </a:ext>
            </a:extLst>
          </p:cNvPr>
          <p:cNvSpPr/>
          <p:nvPr/>
        </p:nvSpPr>
        <p:spPr>
          <a:xfrm>
            <a:off x="254201" y="4346565"/>
            <a:ext cx="201342" cy="482329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AA0065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742887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dNeph_VisualAbstract_Template_NoText.potx" id="{B1C48F58-D1E0-4C98-814B-D3979964E517}" vid="{3276ECFE-687C-499A-B544-1DE21692DD62}"/>
    </a:ext>
  </a:extLst>
</a:theme>
</file>

<file path=docMetadata/LabelInfo.xml><?xml version="1.0" encoding="utf-8"?>
<clbl:labelList xmlns:clbl="http://schemas.microsoft.com/office/2020/mipLabelMetadata">
  <clbl:label id="{1faf88fe-a998-4c5b-93c9-210a11d9a5c2}" enabled="0" method="" siteId="{1faf88fe-a998-4c5b-93c9-210a11d9a5c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166</Words>
  <Application>Microsoft Office PowerPoint</Application>
  <PresentationFormat>Widescreen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1_Office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Louise Keehn</dc:creator>
  <cp:lastModifiedBy>Laycock, Joseph</cp:lastModifiedBy>
  <cp:revision>4</cp:revision>
  <dcterms:created xsi:type="dcterms:W3CDTF">2025-11-30T10:03:51Z</dcterms:created>
  <dcterms:modified xsi:type="dcterms:W3CDTF">2026-01-07T15:24:59Z</dcterms:modified>
</cp:coreProperties>
</file>