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" roundtripDataSignature="AMtx7mhnkq/ANPxagB9WhH+utbGssRQ4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12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customschemas.google.com/relationships/presentationmetadata" Target="metadata"/><Relationship Id="rId10" Type="http://schemas.openxmlformats.org/officeDocument/2006/relationships/tableStyles" Target="tableStyles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iginal Article">
  <p:cSld name="Original Artic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/>
          <p:nvPr/>
        </p:nvSpPr>
        <p:spPr>
          <a:xfrm rot="5400000">
            <a:off x="5288230" y="-4790379"/>
            <a:ext cx="1614236" cy="12203777"/>
          </a:xfrm>
          <a:custGeom>
            <a:avLst/>
            <a:gdLst/>
            <a:ahLst/>
            <a:cxnLst/>
            <a:rect l="l" t="t" r="r" b="b"/>
            <a:pathLst>
              <a:path w="10000" h="10004" extrusionOk="0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3"/>
          <p:cNvSpPr/>
          <p:nvPr/>
        </p:nvSpPr>
        <p:spPr>
          <a:xfrm rot="5400000">
            <a:off x="5283465" y="-5325515"/>
            <a:ext cx="1614236" cy="12214770"/>
          </a:xfrm>
          <a:custGeom>
            <a:avLst/>
            <a:gdLst/>
            <a:ahLst/>
            <a:cxnLst/>
            <a:rect l="l" t="t" r="r" b="b"/>
            <a:pathLst>
              <a:path w="10000" h="10004" extrusionOk="0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3"/>
          <p:cNvSpPr/>
          <p:nvPr/>
        </p:nvSpPr>
        <p:spPr>
          <a:xfrm>
            <a:off x="7489445" y="5672093"/>
            <a:ext cx="4708523" cy="421061"/>
          </a:xfrm>
          <a:prstGeom prst="rect">
            <a:avLst/>
          </a:prstGeom>
          <a:gradFill>
            <a:gsLst>
              <a:gs pos="0">
                <a:srgbClr val="69003B"/>
              </a:gs>
              <a:gs pos="50000">
                <a:srgbClr val="980055"/>
              </a:gs>
              <a:gs pos="100000">
                <a:srgbClr val="B60067"/>
              </a:gs>
            </a:gsLst>
            <a:lin ang="135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" name="Google Shape;15;p3"/>
          <p:cNvGrpSpPr/>
          <p:nvPr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6" name="Google Shape;16;p3" descr="LOGO_IPNA_Blue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646796" y="6186597"/>
              <a:ext cx="581637" cy="5816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Google Shape;17;p3"/>
            <p:cNvSpPr/>
            <p:nvPr/>
          </p:nvSpPr>
          <p:spPr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96DC0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296DC0"/>
                  </a:solidFill>
                  <a:latin typeface="Arial"/>
                  <a:ea typeface="Arial"/>
                  <a:cs typeface="Arial"/>
                  <a:sym typeface="Arial"/>
                </a:rPr>
                <a:t>Pediatric Nephrology</a:t>
              </a:r>
              <a:endParaRPr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1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Journal of the </a:t>
              </a:r>
              <a:br>
                <a:rPr lang="en-US" sz="11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International Pediatric Nephrology Association</a:t>
              </a: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" name="Google Shape;18;p3"/>
          <p:cNvSpPr/>
          <p:nvPr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" name="Google Shape;19;p3"/>
          <p:cNvGrpSpPr/>
          <p:nvPr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20" name="Google Shape;20;p3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Article</a:t>
              </a:r>
              <a:endParaRPr/>
            </a:p>
          </p:txBody>
        </p:sp>
        <p:sp>
          <p:nvSpPr>
            <p:cNvPr id="21" name="Google Shape;21;p3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Original</a:t>
              </a:r>
              <a:endParaRPr/>
            </a:p>
          </p:txBody>
        </p:sp>
      </p:grpSp>
      <p:sp>
        <p:nvSpPr>
          <p:cNvPr id="22" name="Google Shape;22;p3"/>
          <p:cNvSpPr/>
          <p:nvPr/>
        </p:nvSpPr>
        <p:spPr>
          <a:xfrm rot="5400000" flipH="1">
            <a:off x="2885446" y="2269341"/>
            <a:ext cx="1695596" cy="7512401"/>
          </a:xfrm>
          <a:custGeom>
            <a:avLst/>
            <a:gdLst/>
            <a:ahLst/>
            <a:cxnLst/>
            <a:rect l="l" t="t" r="r" b="b"/>
            <a:pathLst>
              <a:path w="10065" h="10028" extrusionOk="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view">
  <p:cSld name="Review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 rot="5400000">
            <a:off x="5283465" y="-5325515"/>
            <a:ext cx="1614236" cy="12214770"/>
          </a:xfrm>
          <a:custGeom>
            <a:avLst/>
            <a:gdLst/>
            <a:ahLst/>
            <a:cxnLst/>
            <a:rect l="l" t="t" r="r" b="b"/>
            <a:pathLst>
              <a:path w="10000" h="10004" extrusionOk="0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4"/>
          <p:cNvSpPr/>
          <p:nvPr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" name="Google Shape;26;p4"/>
          <p:cNvGrpSpPr/>
          <p:nvPr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27" name="Google Shape;27;p4" descr="LOGO_IPNA_Blue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646796" y="6186597"/>
              <a:ext cx="581637" cy="5816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" name="Google Shape;28;p4"/>
            <p:cNvSpPr/>
            <p:nvPr/>
          </p:nvSpPr>
          <p:spPr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96DC0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296DC0"/>
                  </a:solidFill>
                  <a:latin typeface="Arial"/>
                  <a:ea typeface="Arial"/>
                  <a:cs typeface="Arial"/>
                  <a:sym typeface="Arial"/>
                </a:rPr>
                <a:t>Pediatric Nephrology</a:t>
              </a:r>
              <a:endParaRPr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1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Journal of the </a:t>
              </a:r>
              <a:br>
                <a:rPr lang="en-US" sz="11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International Pediatric Nephrology Association</a:t>
              </a: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" name="Google Shape;29;p4"/>
          <p:cNvSpPr/>
          <p:nvPr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4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Review</a:t>
            </a:r>
            <a:endParaRPr/>
          </a:p>
        </p:txBody>
      </p:sp>
      <p:sp>
        <p:nvSpPr>
          <p:cNvPr id="31" name="Google Shape;31;p4"/>
          <p:cNvSpPr/>
          <p:nvPr/>
        </p:nvSpPr>
        <p:spPr>
          <a:xfrm rot="5400000" flipH="1">
            <a:off x="2901409" y="2274353"/>
            <a:ext cx="1684645" cy="7491425"/>
          </a:xfrm>
          <a:custGeom>
            <a:avLst/>
            <a:gdLst/>
            <a:ahLst/>
            <a:cxnLst/>
            <a:rect l="l" t="t" r="r" b="b"/>
            <a:pathLst>
              <a:path w="10000" h="10000" extrusionOk="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ducational Review">
  <p:cSld name="Educational Review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 rot="5400000">
            <a:off x="5283465" y="-5325515"/>
            <a:ext cx="1614236" cy="12214770"/>
          </a:xfrm>
          <a:custGeom>
            <a:avLst/>
            <a:gdLst/>
            <a:ahLst/>
            <a:cxnLst/>
            <a:rect l="l" t="t" r="r" b="b"/>
            <a:pathLst>
              <a:path w="10000" h="10004" extrusionOk="0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" name="Google Shape;35;p5"/>
          <p:cNvGrpSpPr/>
          <p:nvPr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36" name="Google Shape;36;p5" descr="LOGO_IPNA_Blue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646796" y="6186597"/>
              <a:ext cx="581637" cy="5816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" name="Google Shape;37;p5"/>
            <p:cNvSpPr/>
            <p:nvPr/>
          </p:nvSpPr>
          <p:spPr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96DC0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296DC0"/>
                  </a:solidFill>
                  <a:latin typeface="Arial"/>
                  <a:ea typeface="Arial"/>
                  <a:cs typeface="Arial"/>
                  <a:sym typeface="Arial"/>
                </a:rPr>
                <a:t>Pediatric Nephrology</a:t>
              </a:r>
              <a:endParaRPr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1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Journal of the </a:t>
              </a:r>
              <a:br>
                <a:rPr lang="en-US" sz="11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International Pediatric Nephrology Association</a:t>
              </a: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" name="Google Shape;38;p5"/>
          <p:cNvSpPr/>
          <p:nvPr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" name="Google Shape;39;p5"/>
          <p:cNvGrpSpPr/>
          <p:nvPr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40" name="Google Shape;40;p5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Review</a:t>
              </a:r>
              <a:endParaRPr/>
            </a:p>
          </p:txBody>
        </p:sp>
        <p:sp>
          <p:nvSpPr>
            <p:cNvPr id="41" name="Google Shape;41;p5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Educational</a:t>
              </a:r>
              <a:endParaRPr/>
            </a:p>
          </p:txBody>
        </p:sp>
      </p:grpSp>
      <p:sp>
        <p:nvSpPr>
          <p:cNvPr id="42" name="Google Shape;42;p5"/>
          <p:cNvSpPr/>
          <p:nvPr/>
        </p:nvSpPr>
        <p:spPr>
          <a:xfrm rot="5400000" flipH="1">
            <a:off x="2895934" y="2279828"/>
            <a:ext cx="1695595" cy="7491425"/>
          </a:xfrm>
          <a:custGeom>
            <a:avLst/>
            <a:gdLst/>
            <a:ahLst/>
            <a:cxnLst/>
            <a:rect l="l" t="t" r="r" b="b"/>
            <a:pathLst>
              <a:path w="10065" h="10000" extrusionOk="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ystematic Review / Meta-analysis">
  <p:cSld name="Systematic Review / Meta-analysi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/>
          <p:nvPr/>
        </p:nvSpPr>
        <p:spPr>
          <a:xfrm rot="5400000">
            <a:off x="5284491" y="-4795876"/>
            <a:ext cx="1614236" cy="12214771"/>
          </a:xfrm>
          <a:custGeom>
            <a:avLst/>
            <a:gdLst/>
            <a:ahLst/>
            <a:cxnLst/>
            <a:rect l="l" t="t" r="r" b="b"/>
            <a:pathLst>
              <a:path w="10000" h="10004" extrusionOk="0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6"/>
          <p:cNvSpPr/>
          <p:nvPr/>
        </p:nvSpPr>
        <p:spPr>
          <a:xfrm rot="5400000">
            <a:off x="5283465" y="-5325515"/>
            <a:ext cx="1614236" cy="12214770"/>
          </a:xfrm>
          <a:custGeom>
            <a:avLst/>
            <a:gdLst/>
            <a:ahLst/>
            <a:cxnLst/>
            <a:rect l="l" t="t" r="r" b="b"/>
            <a:pathLst>
              <a:path w="10000" h="10004" extrusionOk="0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6"/>
          <p:cNvSpPr/>
          <p:nvPr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" name="Google Shape;47;p6"/>
          <p:cNvGrpSpPr/>
          <p:nvPr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48" name="Google Shape;48;p6" descr="LOGO_IPNA_Blue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646796" y="6186597"/>
              <a:ext cx="581637" cy="5816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" name="Google Shape;49;p6"/>
            <p:cNvSpPr/>
            <p:nvPr/>
          </p:nvSpPr>
          <p:spPr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96DC0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296DC0"/>
                  </a:solidFill>
                  <a:latin typeface="Arial"/>
                  <a:ea typeface="Arial"/>
                  <a:cs typeface="Arial"/>
                  <a:sym typeface="Arial"/>
                </a:rPr>
                <a:t>Pediatric Nephrology</a:t>
              </a:r>
              <a:endParaRPr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1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Journal of the </a:t>
              </a:r>
              <a:br>
                <a:rPr lang="en-US" sz="11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International Pediatric Nephrology Association</a:t>
              </a: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" name="Google Shape;50;p6"/>
          <p:cNvSpPr/>
          <p:nvPr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6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Review/</a:t>
            </a:r>
            <a:endParaRPr/>
          </a:p>
        </p:txBody>
      </p:sp>
      <p:sp>
        <p:nvSpPr>
          <p:cNvPr id="52" name="Google Shape;52;p6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Systematic</a:t>
            </a:r>
            <a:endParaRPr/>
          </a:p>
        </p:txBody>
      </p:sp>
      <p:sp>
        <p:nvSpPr>
          <p:cNvPr id="53" name="Google Shape;53;p6"/>
          <p:cNvSpPr/>
          <p:nvPr/>
        </p:nvSpPr>
        <p:spPr>
          <a:xfrm rot="5400000" flipH="1">
            <a:off x="2901409" y="2274353"/>
            <a:ext cx="1684645" cy="7491425"/>
          </a:xfrm>
          <a:custGeom>
            <a:avLst/>
            <a:gdLst/>
            <a:ahLst/>
            <a:cxnLst/>
            <a:rect l="l" t="t" r="r" b="b"/>
            <a:pathLst>
              <a:path w="10000" h="10000" extrusionOk="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6"/>
          <p:cNvSpPr txBox="1"/>
          <p:nvPr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Meta-analysis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"/>
          <p:cNvSpPr txBox="1"/>
          <p:nvPr/>
        </p:nvSpPr>
        <p:spPr>
          <a:xfrm>
            <a:off x="0" y="0"/>
            <a:ext cx="10247086" cy="1085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/>
          </a:bodyPr>
          <a:lstStyle/>
          <a:p>
            <a:pPr marL="2160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Potential implications of subclinical hypervolemia, identified by a multi-parametric approach, in causing left ventricular hypertrophy in clinically euvolemic children on dialysis: a prospective longitudinal pilot study</a:t>
            </a:r>
            <a:endParaRPr sz="2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"/>
          <p:cNvSpPr txBox="1"/>
          <p:nvPr/>
        </p:nvSpPr>
        <p:spPr>
          <a:xfrm>
            <a:off x="275048" y="1022074"/>
            <a:ext cx="118153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AIM</a:t>
            </a: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 To investigate the impact of persistent subclinical hypervolemia, identified through a multiparametric assessment, on left ventricular hypertrophy (LVH) in children on chronic dialysis.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"/>
          <p:cNvSpPr txBox="1"/>
          <p:nvPr/>
        </p:nvSpPr>
        <p:spPr>
          <a:xfrm>
            <a:off x="277145" y="1612515"/>
            <a:ext cx="12018552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65AA"/>
                </a:solidFill>
                <a:latin typeface="Calibri"/>
                <a:ea typeface="Calibri"/>
                <a:cs typeface="Calibri"/>
                <a:sym typeface="Calibri"/>
              </a:rPr>
              <a:t>DESIGN &amp; OUTCOMES</a:t>
            </a:r>
            <a:r>
              <a:rPr lang="en-US" sz="1800" dirty="0">
                <a:solidFill>
                  <a:srgbClr val="0065AA"/>
                </a:solidFill>
                <a:latin typeface="Calibri"/>
                <a:ea typeface="Calibri"/>
                <a:cs typeface="Calibri"/>
                <a:sym typeface="Calibri"/>
              </a:rPr>
              <a:t>: In this single-center prospective cohort, 23 children on chronic dialysis underwent 58 echocardiographic evaluations (every 6 months) and 163 multiparametric fluid assessments, including lung ultrasound (LUS), bioimpedance spectroscopy (BIS), and inferior vena cava collapsibility index (IVC-CI). Subclinical hypervolemia was defined as positivity of at least 2 out of 3 parameters in the absence of clinical signs of fluid overload. Five patients with clinical fluid overload were excluded.</a:t>
            </a:r>
            <a:endParaRPr sz="1800" dirty="0">
              <a:solidFill>
                <a:srgbClr val="0065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Allinovi</a:t>
            </a:r>
            <a:r>
              <a:rPr lang="en-US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et al. </a:t>
            </a:r>
            <a:r>
              <a:rPr lang="en-U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2026</a:t>
            </a:r>
            <a:endParaRPr dirty="0"/>
          </a:p>
        </p:txBody>
      </p:sp>
      <p:sp>
        <p:nvSpPr>
          <p:cNvPr id="63" name="Google Shape;63;p1"/>
          <p:cNvSpPr txBox="1"/>
          <p:nvPr/>
        </p:nvSpPr>
        <p:spPr>
          <a:xfrm>
            <a:off x="173448" y="5676816"/>
            <a:ext cx="734495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CONCLUSION</a:t>
            </a: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 Subclinical hypervolemia, effectively quantified with the combined use of LUS, BIS, and IVC-CI, was correlated with the risk of LVH. The adoption of a multiparametric approach can enhance accuracy in assessing fluid status in children on dialysis.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" name="Google Shape;6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79" y="2951562"/>
            <a:ext cx="917171" cy="1467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1019" y="4837278"/>
            <a:ext cx="936333" cy="717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7353" y="3991601"/>
            <a:ext cx="1109568" cy="829128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"/>
          <p:cNvSpPr/>
          <p:nvPr/>
        </p:nvSpPr>
        <p:spPr>
          <a:xfrm>
            <a:off x="7142478" y="3185766"/>
            <a:ext cx="513284" cy="1024525"/>
          </a:xfrm>
          <a:custGeom>
            <a:avLst/>
            <a:gdLst/>
            <a:ahLst/>
            <a:cxnLst/>
            <a:rect l="l" t="t" r="r" b="b"/>
            <a:pathLst>
              <a:path w="855663" h="1750218" extrusionOk="0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905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"/>
          <p:cNvSpPr/>
          <p:nvPr/>
        </p:nvSpPr>
        <p:spPr>
          <a:xfrm>
            <a:off x="5986924" y="4330040"/>
            <a:ext cx="312738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Approximately 50% of clinically euvolemic children on chronic dialysis showed persistent subclinical hypervolemia</a:t>
            </a:r>
            <a:endParaRPr sz="18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"/>
          <p:cNvSpPr/>
          <p:nvPr/>
        </p:nvSpPr>
        <p:spPr>
          <a:xfrm>
            <a:off x="1303692" y="3247730"/>
            <a:ext cx="3750415" cy="614223"/>
          </a:xfrm>
          <a:prstGeom prst="rect">
            <a:avLst/>
          </a:prstGeom>
          <a:solidFill>
            <a:srgbClr val="296D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overhydration normalized to extracellular water “OH/ECW” &gt;7% at BIS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"/>
          <p:cNvSpPr/>
          <p:nvPr/>
        </p:nvSpPr>
        <p:spPr>
          <a:xfrm>
            <a:off x="3325723" y="4099054"/>
            <a:ext cx="1728385" cy="614223"/>
          </a:xfrm>
          <a:prstGeom prst="rect">
            <a:avLst/>
          </a:prstGeom>
          <a:solidFill>
            <a:srgbClr val="296D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IVC-CI &lt; 40%</a:t>
            </a:r>
            <a:endParaRPr/>
          </a:p>
        </p:txBody>
      </p:sp>
      <p:sp>
        <p:nvSpPr>
          <p:cNvPr id="71" name="Google Shape;71;p1"/>
          <p:cNvSpPr/>
          <p:nvPr/>
        </p:nvSpPr>
        <p:spPr>
          <a:xfrm>
            <a:off x="3325722" y="4930756"/>
            <a:ext cx="1728385" cy="614223"/>
          </a:xfrm>
          <a:prstGeom prst="rect">
            <a:avLst/>
          </a:prstGeom>
          <a:solidFill>
            <a:srgbClr val="296D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≥5 B-lines at LUS</a:t>
            </a:r>
            <a:endParaRPr/>
          </a:p>
        </p:txBody>
      </p:sp>
      <p:cxnSp>
        <p:nvCxnSpPr>
          <p:cNvPr id="72" name="Google Shape;72;p1"/>
          <p:cNvCxnSpPr/>
          <p:nvPr/>
        </p:nvCxnSpPr>
        <p:spPr>
          <a:xfrm>
            <a:off x="2463066" y="4419124"/>
            <a:ext cx="715833" cy="0"/>
          </a:xfrm>
          <a:prstGeom prst="straightConnector1">
            <a:avLst/>
          </a:prstGeom>
          <a:noFill/>
          <a:ln w="31750" cap="flat" cmpd="sng">
            <a:solidFill>
              <a:srgbClr val="296DC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73" name="Google Shape;73;p1"/>
          <p:cNvCxnSpPr/>
          <p:nvPr/>
        </p:nvCxnSpPr>
        <p:spPr>
          <a:xfrm>
            <a:off x="1861235" y="5254771"/>
            <a:ext cx="715833" cy="0"/>
          </a:xfrm>
          <a:prstGeom prst="straightConnector1">
            <a:avLst/>
          </a:prstGeom>
          <a:noFill/>
          <a:ln w="31750" cap="flat" cmpd="sng">
            <a:solidFill>
              <a:srgbClr val="296DC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74" name="Google Shape;74;p1"/>
          <p:cNvCxnSpPr/>
          <p:nvPr/>
        </p:nvCxnSpPr>
        <p:spPr>
          <a:xfrm>
            <a:off x="758802" y="3554841"/>
            <a:ext cx="478551" cy="0"/>
          </a:xfrm>
          <a:prstGeom prst="straightConnector1">
            <a:avLst/>
          </a:prstGeom>
          <a:noFill/>
          <a:ln w="31750" cap="flat" cmpd="sng">
            <a:solidFill>
              <a:srgbClr val="296DC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75" name="Google Shape;75;p1"/>
          <p:cNvCxnSpPr/>
          <p:nvPr/>
        </p:nvCxnSpPr>
        <p:spPr>
          <a:xfrm>
            <a:off x="5109635" y="4509001"/>
            <a:ext cx="715833" cy="0"/>
          </a:xfrm>
          <a:prstGeom prst="straightConnector1">
            <a:avLst/>
          </a:prstGeom>
          <a:noFill/>
          <a:ln w="31750" cap="flat" cmpd="sng">
            <a:solidFill>
              <a:srgbClr val="296DC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76" name="Google Shape;76;p1"/>
          <p:cNvCxnSpPr/>
          <p:nvPr/>
        </p:nvCxnSpPr>
        <p:spPr>
          <a:xfrm rot="10800000" flipH="1">
            <a:off x="5141542" y="4907884"/>
            <a:ext cx="628373" cy="468037"/>
          </a:xfrm>
          <a:prstGeom prst="straightConnector1">
            <a:avLst/>
          </a:prstGeom>
          <a:noFill/>
          <a:ln w="31750" cap="flat" cmpd="sng">
            <a:solidFill>
              <a:srgbClr val="296DC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77" name="Google Shape;77;p1"/>
          <p:cNvCxnSpPr/>
          <p:nvPr/>
        </p:nvCxnSpPr>
        <p:spPr>
          <a:xfrm>
            <a:off x="8556425" y="4210292"/>
            <a:ext cx="715833" cy="0"/>
          </a:xfrm>
          <a:prstGeom prst="straightConnector1">
            <a:avLst/>
          </a:prstGeom>
          <a:noFill/>
          <a:ln w="31750" cap="flat" cmpd="sng">
            <a:solidFill>
              <a:srgbClr val="296DC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sp>
        <p:nvSpPr>
          <p:cNvPr id="78" name="Google Shape;78;p1"/>
          <p:cNvSpPr/>
          <p:nvPr/>
        </p:nvSpPr>
        <p:spPr>
          <a:xfrm>
            <a:off x="9398112" y="3046730"/>
            <a:ext cx="2662779" cy="2498249"/>
          </a:xfrm>
          <a:prstGeom prst="rect">
            <a:avLst/>
          </a:prstGeom>
          <a:noFill/>
          <a:ln w="41275" cap="flat" cmpd="sng">
            <a:solidFill>
              <a:srgbClr val="296D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↑ LVH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at the final follow-up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(75% vs 27%, p=0.04)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↑ Hospitalizations due to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hypertensive crises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(67% vs 0%, p&lt;0.01)</a:t>
            </a:r>
            <a:endParaRPr/>
          </a:p>
        </p:txBody>
      </p:sp>
      <p:cxnSp>
        <p:nvCxnSpPr>
          <p:cNvPr id="79" name="Google Shape;79;p1"/>
          <p:cNvCxnSpPr/>
          <p:nvPr/>
        </p:nvCxnSpPr>
        <p:spPr>
          <a:xfrm>
            <a:off x="5177537" y="3554841"/>
            <a:ext cx="613837" cy="461154"/>
          </a:xfrm>
          <a:prstGeom prst="straightConnector1">
            <a:avLst/>
          </a:prstGeom>
          <a:noFill/>
          <a:ln w="31750" cap="flat" cmpd="sng">
            <a:solidFill>
              <a:srgbClr val="296DC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sp>
        <p:nvSpPr>
          <p:cNvPr id="80" name="Google Shape;80;p1"/>
          <p:cNvSpPr/>
          <p:nvPr/>
        </p:nvSpPr>
        <p:spPr>
          <a:xfrm>
            <a:off x="6913002" y="3035119"/>
            <a:ext cx="928915" cy="59835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"/>
          <p:cNvSpPr/>
          <p:nvPr/>
        </p:nvSpPr>
        <p:spPr>
          <a:xfrm>
            <a:off x="7142478" y="3158294"/>
            <a:ext cx="513284" cy="1049898"/>
          </a:xfrm>
          <a:custGeom>
            <a:avLst/>
            <a:gdLst/>
            <a:ahLst/>
            <a:cxnLst/>
            <a:rect l="l" t="t" r="r" b="b"/>
            <a:pathLst>
              <a:path w="855663" h="1750218" extrusionOk="0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chemeClr val="lt1">
              <a:alpha val="0"/>
            </a:schemeClr>
          </a:solidFill>
          <a:ln w="28575" cap="flat" cmpd="sng">
            <a:solidFill>
              <a:srgbClr val="1E4E79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1faf88fe-a998-4c5b-93c9-210a11d9a5c2}" enabled="0" method="" siteId="{1faf88fe-a998-4c5b-93c9-210a11d9a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</Words>
  <Application>Microsoft Office PowerPoint</Application>
  <PresentationFormat>Widescreen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Joseph Laycock</dc:creator>
  <cp:lastModifiedBy>Laycock, Joseph</cp:lastModifiedBy>
  <cp:revision>2</cp:revision>
  <dcterms:created xsi:type="dcterms:W3CDTF">2019-06-13T12:30:18Z</dcterms:created>
  <dcterms:modified xsi:type="dcterms:W3CDTF">2026-01-08T16:40:11Z</dcterms:modified>
</cp:coreProperties>
</file>