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8"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6DC0"/>
    <a:srgbClr val="003969"/>
    <a:srgbClr val="65AA00"/>
    <a:srgbClr val="0092F7"/>
    <a:srgbClr val="AA0065"/>
    <a:srgbClr val="960059"/>
    <a:srgbClr val="860050"/>
    <a:srgbClr val="DA0082"/>
    <a:srgbClr val="920057"/>
    <a:srgbClr val="8A005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339" autoAdjust="0"/>
    <p:restoredTop sz="94660"/>
  </p:normalViewPr>
  <p:slideViewPr>
    <p:cSldViewPr snapToGrid="0">
      <p:cViewPr varScale="1">
        <p:scale>
          <a:sx n="82" d="100"/>
          <a:sy n="82" d="100"/>
        </p:scale>
        <p:origin x="566" y="77"/>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riginal Article">
    <p:spTree>
      <p:nvGrpSpPr>
        <p:cNvPr id="1" name=""/>
        <p:cNvGrpSpPr/>
        <p:nvPr/>
      </p:nvGrpSpPr>
      <p:grpSpPr>
        <a:xfrm>
          <a:off x="0" y="0"/>
          <a:ext cx="0" cy="0"/>
          <a:chOff x="0" y="0"/>
          <a:chExt cx="0" cy="0"/>
        </a:xfrm>
      </p:grpSpPr>
      <p:sp>
        <p:nvSpPr>
          <p:cNvPr id="16" name="Flowchart: Stored Data 4">
            <a:extLst>
              <a:ext uri="{FF2B5EF4-FFF2-40B4-BE49-F238E27FC236}">
                <a16:creationId xmlns:a16="http://schemas.microsoft.com/office/drawing/2014/main" id="{6750A1AE-34CF-C798-885B-4AD2785F8297}"/>
              </a:ext>
            </a:extLst>
          </p:cNvPr>
          <p:cNvSpPr/>
          <p:nvPr userDrawn="1"/>
        </p:nvSpPr>
        <p:spPr>
          <a:xfrm rot="5400000">
            <a:off x="5288230" y="-4790379"/>
            <a:ext cx="1614236" cy="12203777"/>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4 h 9996"/>
              <a:gd name="connsiteX1" fmla="*/ 7009 w 10000"/>
              <a:gd name="connsiteY1" fmla="*/ 0 h 9996"/>
              <a:gd name="connsiteX2" fmla="*/ 6949 w 10000"/>
              <a:gd name="connsiteY2" fmla="*/ 9637 h 9996"/>
              <a:gd name="connsiteX3" fmla="*/ 10000 w 10000"/>
              <a:gd name="connsiteY3" fmla="*/ 9996 h 9996"/>
              <a:gd name="connsiteX4" fmla="*/ 128 w 10000"/>
              <a:gd name="connsiteY4" fmla="*/ 9992 h 9996"/>
              <a:gd name="connsiteX5" fmla="*/ 0 w 10000"/>
              <a:gd name="connsiteY5" fmla="*/ 4 h 9996"/>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4"/>
              <a:gd name="connsiteX1" fmla="*/ 7009 w 10000"/>
              <a:gd name="connsiteY1" fmla="*/ 0 h 10004"/>
              <a:gd name="connsiteX2" fmla="*/ 6949 w 10000"/>
              <a:gd name="connsiteY2" fmla="*/ 9641 h 10004"/>
              <a:gd name="connsiteX3" fmla="*/ 10000 w 10000"/>
              <a:gd name="connsiteY3" fmla="*/ 10000 h 10004"/>
              <a:gd name="connsiteX4" fmla="*/ 128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7009" y="0"/>
                </a:lnTo>
                <a:cubicBezTo>
                  <a:pt x="6847" y="1556"/>
                  <a:pt x="6821" y="9283"/>
                  <a:pt x="6949" y="9641"/>
                </a:cubicBezTo>
                <a:cubicBezTo>
                  <a:pt x="6923" y="9843"/>
                  <a:pt x="8314" y="10000"/>
                  <a:pt x="10000" y="10000"/>
                </a:cubicBezTo>
                <a:lnTo>
                  <a:pt x="128" y="10004"/>
                </a:lnTo>
                <a:cubicBezTo>
                  <a:pt x="97" y="8408"/>
                  <a:pt x="98" y="1073"/>
                  <a:pt x="0" y="4"/>
                </a:cubicBezTo>
                <a:close/>
              </a:path>
            </a:pathLst>
          </a:custGeom>
          <a:solidFill>
            <a:srgbClr val="0092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dirty="0"/>
          </a:p>
        </p:txBody>
      </p:sp>
      <p:sp>
        <p:nvSpPr>
          <p:cNvPr id="5" name="Flowchart: Stored Data 4">
            <a:extLst>
              <a:ext uri="{FF2B5EF4-FFF2-40B4-BE49-F238E27FC236}">
                <a16:creationId xmlns:a16="http://schemas.microsoft.com/office/drawing/2014/main" id="{D150C2D2-09E4-F78B-7FA6-F42DD5FA59F4}"/>
              </a:ext>
            </a:extLst>
          </p:cNvPr>
          <p:cNvSpPr/>
          <p:nvPr userDrawn="1"/>
        </p:nvSpPr>
        <p:spPr>
          <a:xfrm rot="5400000">
            <a:off x="5283465" y="-5325515"/>
            <a:ext cx="1614236" cy="1221477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0 h 9996"/>
              <a:gd name="connsiteX1" fmla="*/ 7001 w 10056"/>
              <a:gd name="connsiteY1" fmla="*/ 1 h 9996"/>
              <a:gd name="connsiteX2" fmla="*/ 6988 w 10056"/>
              <a:gd name="connsiteY2" fmla="*/ 9624 h 9996"/>
              <a:gd name="connsiteX3" fmla="*/ 10056 w 10056"/>
              <a:gd name="connsiteY3" fmla="*/ 9983 h 9996"/>
              <a:gd name="connsiteX4" fmla="*/ 62 w 10056"/>
              <a:gd name="connsiteY4" fmla="*/ 9996 h 9996"/>
              <a:gd name="connsiteX5" fmla="*/ 0 w 10056"/>
              <a:gd name="connsiteY5" fmla="*/ 0 h 9996"/>
              <a:gd name="connsiteX0" fmla="*/ 0 w 10000"/>
              <a:gd name="connsiteY0" fmla="*/ 2 h 10002"/>
              <a:gd name="connsiteX1" fmla="*/ 6962 w 10000"/>
              <a:gd name="connsiteY1" fmla="*/ 0 h 10002"/>
              <a:gd name="connsiteX2" fmla="*/ 6949 w 10000"/>
              <a:gd name="connsiteY2" fmla="*/ 9630 h 10002"/>
              <a:gd name="connsiteX3" fmla="*/ 10000 w 10000"/>
              <a:gd name="connsiteY3" fmla="*/ 9989 h 10002"/>
              <a:gd name="connsiteX4" fmla="*/ 62 w 10000"/>
              <a:gd name="connsiteY4" fmla="*/ 10002 h 10002"/>
              <a:gd name="connsiteX5" fmla="*/ 0 w 10000"/>
              <a:gd name="connsiteY5" fmla="*/ 2 h 10002"/>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6927" y="0"/>
                </a:lnTo>
                <a:cubicBezTo>
                  <a:pt x="6894" y="1547"/>
                  <a:pt x="6891" y="9283"/>
                  <a:pt x="6949" y="9632"/>
                </a:cubicBezTo>
                <a:cubicBezTo>
                  <a:pt x="6923" y="9834"/>
                  <a:pt x="8645" y="9997"/>
                  <a:pt x="10000" y="9991"/>
                </a:cubicBezTo>
                <a:lnTo>
                  <a:pt x="62" y="10004"/>
                </a:lnTo>
                <a:cubicBezTo>
                  <a:pt x="31" y="8409"/>
                  <a:pt x="98" y="1072"/>
                  <a:pt x="0" y="4"/>
                </a:cubicBezTo>
                <a:close/>
              </a:path>
            </a:pathLst>
          </a:custGeom>
          <a:solidFill>
            <a:srgbClr val="0039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p:cNvSpPr/>
          <p:nvPr userDrawn="1"/>
        </p:nvSpPr>
        <p:spPr>
          <a:xfrm>
            <a:off x="7489445" y="5672093"/>
            <a:ext cx="4708523" cy="421061"/>
          </a:xfrm>
          <a:prstGeom prst="rect">
            <a:avLst/>
          </a:prstGeom>
          <a:gradFill flip="none" rotWithShape="1">
            <a:gsLst>
              <a:gs pos="0">
                <a:srgbClr val="AA0065">
                  <a:shade val="30000"/>
                  <a:satMod val="115000"/>
                </a:srgbClr>
              </a:gs>
              <a:gs pos="50000">
                <a:srgbClr val="AA0065">
                  <a:shade val="67500"/>
                  <a:satMod val="115000"/>
                </a:srgbClr>
              </a:gs>
              <a:gs pos="100000">
                <a:srgbClr val="AA0065">
                  <a:shade val="100000"/>
                  <a:satMod val="115000"/>
                </a:srgb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dirty="0"/>
          </a:p>
        </p:txBody>
      </p:sp>
      <p:grpSp>
        <p:nvGrpSpPr>
          <p:cNvPr id="13" name="Group 12"/>
          <p:cNvGrpSpPr/>
          <p:nvPr userDrawn="1"/>
        </p:nvGrpSpPr>
        <p:grpSpPr>
          <a:xfrm>
            <a:off x="7637330" y="6112457"/>
            <a:ext cx="4174624" cy="723275"/>
            <a:chOff x="7646796" y="6098813"/>
            <a:chExt cx="4174624" cy="723275"/>
          </a:xfrm>
        </p:grpSpPr>
        <p:pic>
          <p:nvPicPr>
            <p:cNvPr id="14" name="Picture 10" descr="LOGO_IPNA_Blu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46796" y="6186597"/>
              <a:ext cx="581637" cy="58163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2"/>
            <p:cNvSpPr>
              <a:spLocks noChangeArrowheads="1"/>
            </p:cNvSpPr>
            <p:nvPr/>
          </p:nvSpPr>
          <p:spPr bwMode="auto">
            <a:xfrm>
              <a:off x="8208157" y="6098813"/>
              <a:ext cx="3613263" cy="72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rgbClr val="296DC0"/>
                  </a:solidFill>
                  <a:effectLst/>
                  <a:latin typeface="Arial" panose="020B0604020202020204" pitchFamily="34" charset="0"/>
                  <a:ea typeface="Calibri" panose="020F0502020204030204" pitchFamily="34" charset="0"/>
                  <a:cs typeface="Calibri" panose="020F0502020204030204" pitchFamily="34" charset="0"/>
                </a:rPr>
                <a:t>Pediatric Nephrology</a:t>
              </a:r>
              <a:endParaRPr kumimoji="0" lang="en-GB"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Journal of the </a:t>
              </a:r>
              <a:b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en-GB"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International Pediatric Nephrology Association</a:t>
              </a:r>
              <a:endParaRPr kumimoji="0" lang="en-GB" altLang="en-US" sz="1200" b="0" i="0" u="none" strike="noStrike" cap="none" normalizeH="0" baseline="0" dirty="0">
                <a:ln>
                  <a:noFill/>
                </a:ln>
                <a:solidFill>
                  <a:schemeClr val="tx1"/>
                </a:solidFill>
                <a:effectLst/>
                <a:latin typeface="Arial" panose="020B0604020202020204" pitchFamily="34" charset="0"/>
              </a:endParaRPr>
            </a:p>
          </p:txBody>
        </p:sp>
      </p:grpSp>
      <p:sp>
        <p:nvSpPr>
          <p:cNvPr id="37" name="Rectangle 36">
            <a:extLst>
              <a:ext uri="{FF2B5EF4-FFF2-40B4-BE49-F238E27FC236}">
                <a16:creationId xmlns:a16="http://schemas.microsoft.com/office/drawing/2014/main" id="{FB861B61-643E-7D14-D771-2A7BF1205723}"/>
              </a:ext>
            </a:extLst>
          </p:cNvPr>
          <p:cNvSpPr/>
          <p:nvPr userDrawn="1"/>
        </p:nvSpPr>
        <p:spPr>
          <a:xfrm>
            <a:off x="10265756" y="-25248"/>
            <a:ext cx="1935480" cy="1116814"/>
          </a:xfrm>
          <a:prstGeom prst="rect">
            <a:avLst/>
          </a:prstGeom>
          <a:solidFill>
            <a:srgbClr val="65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34" name="Group 33">
            <a:extLst>
              <a:ext uri="{FF2B5EF4-FFF2-40B4-BE49-F238E27FC236}">
                <a16:creationId xmlns:a16="http://schemas.microsoft.com/office/drawing/2014/main" id="{49043F73-8834-4114-AD27-24C1BD0B05A6}"/>
              </a:ext>
            </a:extLst>
          </p:cNvPr>
          <p:cNvGrpSpPr/>
          <p:nvPr userDrawn="1"/>
        </p:nvGrpSpPr>
        <p:grpSpPr>
          <a:xfrm>
            <a:off x="10507067" y="138710"/>
            <a:ext cx="1613769" cy="780217"/>
            <a:chOff x="10446107" y="176810"/>
            <a:chExt cx="1613769" cy="780217"/>
          </a:xfrm>
        </p:grpSpPr>
        <p:sp>
          <p:nvSpPr>
            <p:cNvPr id="19" name="TextBox 18"/>
            <p:cNvSpPr txBox="1"/>
            <p:nvPr/>
          </p:nvSpPr>
          <p:spPr>
            <a:xfrm>
              <a:off x="10618401" y="433807"/>
              <a:ext cx="1441475" cy="523220"/>
            </a:xfrm>
            <a:prstGeom prst="rect">
              <a:avLst/>
            </a:prstGeom>
            <a:noFill/>
          </p:spPr>
          <p:txBody>
            <a:bodyPr wrap="square" rtlCol="0">
              <a:spAutoFit/>
            </a:bodyPr>
            <a:lstStyle/>
            <a:p>
              <a:r>
                <a:rPr lang="en-GB" sz="2800" dirty="0">
                  <a:solidFill>
                    <a:schemeClr val="bg1"/>
                  </a:solidFill>
                </a:rPr>
                <a:t>Article</a:t>
              </a:r>
            </a:p>
          </p:txBody>
        </p:sp>
        <p:sp>
          <p:nvSpPr>
            <p:cNvPr id="18" name="TextBox 17"/>
            <p:cNvSpPr txBox="1"/>
            <p:nvPr/>
          </p:nvSpPr>
          <p:spPr>
            <a:xfrm>
              <a:off x="10446107" y="176810"/>
              <a:ext cx="1593052" cy="523220"/>
            </a:xfrm>
            <a:prstGeom prst="rect">
              <a:avLst/>
            </a:prstGeom>
            <a:noFill/>
          </p:spPr>
          <p:txBody>
            <a:bodyPr wrap="square" rtlCol="0">
              <a:spAutoFit/>
            </a:bodyPr>
            <a:lstStyle/>
            <a:p>
              <a:r>
                <a:rPr lang="en-GB" sz="2800" dirty="0">
                  <a:solidFill>
                    <a:schemeClr val="bg1"/>
                  </a:solidFill>
                </a:rPr>
                <a:t>Original</a:t>
              </a:r>
            </a:p>
          </p:txBody>
        </p:sp>
      </p:grpSp>
      <p:sp>
        <p:nvSpPr>
          <p:cNvPr id="29" name="Flowchart: Stored Data 4">
            <a:extLst>
              <a:ext uri="{FF2B5EF4-FFF2-40B4-BE49-F238E27FC236}">
                <a16:creationId xmlns:a16="http://schemas.microsoft.com/office/drawing/2014/main" id="{17034CCF-1EDD-D498-AB89-09358AFA3492}"/>
              </a:ext>
            </a:extLst>
          </p:cNvPr>
          <p:cNvSpPr/>
          <p:nvPr userDrawn="1"/>
        </p:nvSpPr>
        <p:spPr>
          <a:xfrm rot="16200000" flipV="1">
            <a:off x="2885446" y="2269341"/>
            <a:ext cx="1695596" cy="75124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0 h 9996"/>
              <a:gd name="connsiteX1" fmla="*/ 6799 w 10000"/>
              <a:gd name="connsiteY1" fmla="*/ 3842 h 9996"/>
              <a:gd name="connsiteX2" fmla="*/ 6949 w 10000"/>
              <a:gd name="connsiteY2" fmla="*/ 9633 h 9996"/>
              <a:gd name="connsiteX3" fmla="*/ 10000 w 10000"/>
              <a:gd name="connsiteY3" fmla="*/ 9992 h 9996"/>
              <a:gd name="connsiteX4" fmla="*/ 128 w 10000"/>
              <a:gd name="connsiteY4" fmla="*/ 9996 h 9996"/>
              <a:gd name="connsiteX5" fmla="*/ 0 w 10000"/>
              <a:gd name="connsiteY5" fmla="*/ 0 h 9996"/>
              <a:gd name="connsiteX0" fmla="*/ 0 w 9895"/>
              <a:gd name="connsiteY0" fmla="*/ 11 h 6156"/>
              <a:gd name="connsiteX1" fmla="*/ 6694 w 9895"/>
              <a:gd name="connsiteY1" fmla="*/ 0 h 6156"/>
              <a:gd name="connsiteX2" fmla="*/ 6844 w 9895"/>
              <a:gd name="connsiteY2" fmla="*/ 5793 h 6156"/>
              <a:gd name="connsiteX3" fmla="*/ 9895 w 9895"/>
              <a:gd name="connsiteY3" fmla="*/ 6152 h 6156"/>
              <a:gd name="connsiteX4" fmla="*/ 23 w 9895"/>
              <a:gd name="connsiteY4" fmla="*/ 6156 h 6156"/>
              <a:gd name="connsiteX5" fmla="*/ 0 w 9895"/>
              <a:gd name="connsiteY5" fmla="*/ 11 h 6156"/>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1030 w 11007"/>
              <a:gd name="connsiteY4" fmla="*/ 10000 h 10000"/>
              <a:gd name="connsiteX5" fmla="*/ 0 w 11007"/>
              <a:gd name="connsiteY5" fmla="*/ 7 h 10000"/>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23 w 11007"/>
              <a:gd name="connsiteY4" fmla="*/ 10000 h 10000"/>
              <a:gd name="connsiteX5" fmla="*/ 0 w 11007"/>
              <a:gd name="connsiteY5" fmla="*/ 7 h 10000"/>
              <a:gd name="connsiteX0" fmla="*/ 76 w 10988"/>
              <a:gd name="connsiteY0" fmla="*/ 45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76 w 10988"/>
              <a:gd name="connsiteY5" fmla="*/ 45 h 10000"/>
              <a:gd name="connsiteX0" fmla="*/ 16 w 10988"/>
              <a:gd name="connsiteY0" fmla="*/ 20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16 w 10988"/>
              <a:gd name="connsiteY5" fmla="*/ 20 h 10000"/>
              <a:gd name="connsiteX0" fmla="*/ 16 w 10988"/>
              <a:gd name="connsiteY0" fmla="*/ 0 h 9980"/>
              <a:gd name="connsiteX1" fmla="*/ 7753 w 10988"/>
              <a:gd name="connsiteY1" fmla="*/ 0 h 9980"/>
              <a:gd name="connsiteX2" fmla="*/ 7905 w 10988"/>
              <a:gd name="connsiteY2" fmla="*/ 9390 h 9980"/>
              <a:gd name="connsiteX3" fmla="*/ 10988 w 10988"/>
              <a:gd name="connsiteY3" fmla="*/ 9974 h 9980"/>
              <a:gd name="connsiteX4" fmla="*/ 4 w 10988"/>
              <a:gd name="connsiteY4" fmla="*/ 9980 h 9980"/>
              <a:gd name="connsiteX5" fmla="*/ 16 w 10988"/>
              <a:gd name="connsiteY5" fmla="*/ 0 h 9980"/>
              <a:gd name="connsiteX0" fmla="*/ 0 w 9985"/>
              <a:gd name="connsiteY0" fmla="*/ 0 h 9994"/>
              <a:gd name="connsiteX1" fmla="*/ 7041 w 9985"/>
              <a:gd name="connsiteY1" fmla="*/ 0 h 9994"/>
              <a:gd name="connsiteX2" fmla="*/ 7179 w 9985"/>
              <a:gd name="connsiteY2" fmla="*/ 9409 h 9994"/>
              <a:gd name="connsiteX3" fmla="*/ 9985 w 9985"/>
              <a:gd name="connsiteY3" fmla="*/ 9994 h 9994"/>
              <a:gd name="connsiteX4" fmla="*/ 11 w 9985"/>
              <a:gd name="connsiteY4" fmla="*/ 9987 h 9994"/>
              <a:gd name="connsiteX5" fmla="*/ 0 w 9985"/>
              <a:gd name="connsiteY5" fmla="*/ 0 h 9994"/>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11 w 10000"/>
              <a:gd name="connsiteY4" fmla="*/ 9996 h 10000"/>
              <a:gd name="connsiteX5" fmla="*/ 0 w 10000"/>
              <a:gd name="connsiteY5" fmla="*/ 0 h 10000"/>
              <a:gd name="connsiteX0" fmla="*/ 35 w 10035"/>
              <a:gd name="connsiteY0" fmla="*/ 0 h 10009"/>
              <a:gd name="connsiteX1" fmla="*/ 7087 w 10035"/>
              <a:gd name="connsiteY1" fmla="*/ 0 h 10009"/>
              <a:gd name="connsiteX2" fmla="*/ 7225 w 10035"/>
              <a:gd name="connsiteY2" fmla="*/ 9415 h 10009"/>
              <a:gd name="connsiteX3" fmla="*/ 10035 w 10035"/>
              <a:gd name="connsiteY3" fmla="*/ 10000 h 10009"/>
              <a:gd name="connsiteX4" fmla="*/ 3 w 10035"/>
              <a:gd name="connsiteY4" fmla="*/ 10009 h 10009"/>
              <a:gd name="connsiteX5" fmla="*/ 35 w 10035"/>
              <a:gd name="connsiteY5" fmla="*/ 0 h 10009"/>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66 w 10000"/>
              <a:gd name="connsiteY4" fmla="*/ 9989 h 10000"/>
              <a:gd name="connsiteX5" fmla="*/ 0 w 10000"/>
              <a:gd name="connsiteY5" fmla="*/ 0 h 10000"/>
              <a:gd name="connsiteX0" fmla="*/ 0 w 10000"/>
              <a:gd name="connsiteY0" fmla="*/ 0 h 10002"/>
              <a:gd name="connsiteX1" fmla="*/ 7052 w 10000"/>
              <a:gd name="connsiteY1" fmla="*/ 0 h 10002"/>
              <a:gd name="connsiteX2" fmla="*/ 7190 w 10000"/>
              <a:gd name="connsiteY2" fmla="*/ 9415 h 10002"/>
              <a:gd name="connsiteX3" fmla="*/ 10000 w 10000"/>
              <a:gd name="connsiteY3" fmla="*/ 10000 h 10002"/>
              <a:gd name="connsiteX4" fmla="*/ 23 w 10000"/>
              <a:gd name="connsiteY4" fmla="*/ 10002 h 10002"/>
              <a:gd name="connsiteX5" fmla="*/ 0 w 10000"/>
              <a:gd name="connsiteY5" fmla="*/ 0 h 10002"/>
              <a:gd name="connsiteX0" fmla="*/ 164 w 10164"/>
              <a:gd name="connsiteY0" fmla="*/ 0 h 10000"/>
              <a:gd name="connsiteX1" fmla="*/ 7216 w 10164"/>
              <a:gd name="connsiteY1" fmla="*/ 0 h 10000"/>
              <a:gd name="connsiteX2" fmla="*/ 7354 w 10164"/>
              <a:gd name="connsiteY2" fmla="*/ 9415 h 10000"/>
              <a:gd name="connsiteX3" fmla="*/ 10164 w 10164"/>
              <a:gd name="connsiteY3" fmla="*/ 10000 h 10000"/>
              <a:gd name="connsiteX4" fmla="*/ 2 w 10164"/>
              <a:gd name="connsiteY4" fmla="*/ 9999 h 10000"/>
              <a:gd name="connsiteX5" fmla="*/ 164 w 10164"/>
              <a:gd name="connsiteY5" fmla="*/ 0 h 10000"/>
              <a:gd name="connsiteX0" fmla="*/ 163 w 10163"/>
              <a:gd name="connsiteY0" fmla="*/ 0 h 10000"/>
              <a:gd name="connsiteX1" fmla="*/ 7215 w 10163"/>
              <a:gd name="connsiteY1" fmla="*/ 0 h 10000"/>
              <a:gd name="connsiteX2" fmla="*/ 7353 w 10163"/>
              <a:gd name="connsiteY2" fmla="*/ 9415 h 10000"/>
              <a:gd name="connsiteX3" fmla="*/ 10163 w 10163"/>
              <a:gd name="connsiteY3" fmla="*/ 10000 h 10000"/>
              <a:gd name="connsiteX4" fmla="*/ 1 w 10163"/>
              <a:gd name="connsiteY4" fmla="*/ 9999 h 10000"/>
              <a:gd name="connsiteX5" fmla="*/ 163 w 10163"/>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3 h 10003"/>
              <a:gd name="connsiteX1" fmla="*/ 7335 w 10174"/>
              <a:gd name="connsiteY1" fmla="*/ 0 h 10003"/>
              <a:gd name="connsiteX2" fmla="*/ 7364 w 10174"/>
              <a:gd name="connsiteY2" fmla="*/ 9418 h 10003"/>
              <a:gd name="connsiteX3" fmla="*/ 10174 w 10174"/>
              <a:gd name="connsiteY3" fmla="*/ 10003 h 10003"/>
              <a:gd name="connsiteX4" fmla="*/ 12 w 10174"/>
              <a:gd name="connsiteY4" fmla="*/ 10002 h 10003"/>
              <a:gd name="connsiteX5" fmla="*/ 0 w 10174"/>
              <a:gd name="connsiteY5" fmla="*/ 3 h 10003"/>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0 w 9613"/>
              <a:gd name="connsiteY0" fmla="*/ 3 h 10009"/>
              <a:gd name="connsiteX1" fmla="*/ 6785 w 9613"/>
              <a:gd name="connsiteY1" fmla="*/ 0 h 10009"/>
              <a:gd name="connsiteX2" fmla="*/ 6803 w 9613"/>
              <a:gd name="connsiteY2" fmla="*/ 9424 h 10009"/>
              <a:gd name="connsiteX3" fmla="*/ 9613 w 9613"/>
              <a:gd name="connsiteY3" fmla="*/ 10009 h 10009"/>
              <a:gd name="connsiteX4" fmla="*/ 95 w 9613"/>
              <a:gd name="connsiteY4" fmla="*/ 9998 h 10009"/>
              <a:gd name="connsiteX5" fmla="*/ 0 w 9613"/>
              <a:gd name="connsiteY5" fmla="*/ 3 h 10009"/>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51 w 10051"/>
              <a:gd name="connsiteY0" fmla="*/ 3 h 10028"/>
              <a:gd name="connsiteX1" fmla="*/ 7109 w 10051"/>
              <a:gd name="connsiteY1" fmla="*/ 0 h 10028"/>
              <a:gd name="connsiteX2" fmla="*/ 7128 w 10051"/>
              <a:gd name="connsiteY2" fmla="*/ 9416 h 10028"/>
              <a:gd name="connsiteX3" fmla="*/ 10051 w 10051"/>
              <a:gd name="connsiteY3" fmla="*/ 10000 h 10028"/>
              <a:gd name="connsiteX4" fmla="*/ 0 w 10051"/>
              <a:gd name="connsiteY4" fmla="*/ 10028 h 10028"/>
              <a:gd name="connsiteX5" fmla="*/ 51 w 10051"/>
              <a:gd name="connsiteY5" fmla="*/ 3 h 10028"/>
              <a:gd name="connsiteX0" fmla="*/ 0 w 10065"/>
              <a:gd name="connsiteY0" fmla="*/ 3 h 10028"/>
              <a:gd name="connsiteX1" fmla="*/ 7123 w 10065"/>
              <a:gd name="connsiteY1" fmla="*/ 0 h 10028"/>
              <a:gd name="connsiteX2" fmla="*/ 7142 w 10065"/>
              <a:gd name="connsiteY2" fmla="*/ 9416 h 10028"/>
              <a:gd name="connsiteX3" fmla="*/ 10065 w 10065"/>
              <a:gd name="connsiteY3" fmla="*/ 10000 h 10028"/>
              <a:gd name="connsiteX4" fmla="*/ 14 w 10065"/>
              <a:gd name="connsiteY4" fmla="*/ 10028 h 10028"/>
              <a:gd name="connsiteX5" fmla="*/ 0 w 10065"/>
              <a:gd name="connsiteY5" fmla="*/ 3 h 10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65" h="10028">
                <a:moveTo>
                  <a:pt x="0" y="3"/>
                </a:moveTo>
                <a:lnTo>
                  <a:pt x="7123" y="0"/>
                </a:lnTo>
                <a:cubicBezTo>
                  <a:pt x="7114" y="2528"/>
                  <a:pt x="7133" y="8825"/>
                  <a:pt x="7142" y="9416"/>
                </a:cubicBezTo>
                <a:cubicBezTo>
                  <a:pt x="7117" y="9743"/>
                  <a:pt x="8449" y="10000"/>
                  <a:pt x="10065" y="10000"/>
                </a:cubicBezTo>
                <a:lnTo>
                  <a:pt x="14" y="10028"/>
                </a:lnTo>
                <a:cubicBezTo>
                  <a:pt x="7" y="7430"/>
                  <a:pt x="15" y="1749"/>
                  <a:pt x="0" y="3"/>
                </a:cubicBezTo>
                <a:close/>
              </a:path>
            </a:pathLst>
          </a:custGeom>
          <a:solidFill>
            <a:srgbClr val="0092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dirty="0"/>
          </a:p>
        </p:txBody>
      </p:sp>
    </p:spTree>
    <p:extLst>
      <p:ext uri="{BB962C8B-B14F-4D97-AF65-F5344CB8AC3E}">
        <p14:creationId xmlns:p14="http://schemas.microsoft.com/office/powerpoint/2010/main" val="36550886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eview">
    <p:spTree>
      <p:nvGrpSpPr>
        <p:cNvPr id="1" name=""/>
        <p:cNvGrpSpPr/>
        <p:nvPr/>
      </p:nvGrpSpPr>
      <p:grpSpPr>
        <a:xfrm>
          <a:off x="0" y="0"/>
          <a:ext cx="0" cy="0"/>
          <a:chOff x="0" y="0"/>
          <a:chExt cx="0" cy="0"/>
        </a:xfrm>
      </p:grpSpPr>
      <p:sp>
        <p:nvSpPr>
          <p:cNvPr id="5" name="Flowchart: Stored Data 4">
            <a:extLst>
              <a:ext uri="{FF2B5EF4-FFF2-40B4-BE49-F238E27FC236}">
                <a16:creationId xmlns:a16="http://schemas.microsoft.com/office/drawing/2014/main" id="{D150C2D2-09E4-F78B-7FA6-F42DD5FA59F4}"/>
              </a:ext>
            </a:extLst>
          </p:cNvPr>
          <p:cNvSpPr/>
          <p:nvPr userDrawn="1"/>
        </p:nvSpPr>
        <p:spPr>
          <a:xfrm rot="5400000">
            <a:off x="5283465" y="-5325515"/>
            <a:ext cx="1614236" cy="1221477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0 h 9996"/>
              <a:gd name="connsiteX1" fmla="*/ 7001 w 10056"/>
              <a:gd name="connsiteY1" fmla="*/ 1 h 9996"/>
              <a:gd name="connsiteX2" fmla="*/ 6988 w 10056"/>
              <a:gd name="connsiteY2" fmla="*/ 9624 h 9996"/>
              <a:gd name="connsiteX3" fmla="*/ 10056 w 10056"/>
              <a:gd name="connsiteY3" fmla="*/ 9983 h 9996"/>
              <a:gd name="connsiteX4" fmla="*/ 62 w 10056"/>
              <a:gd name="connsiteY4" fmla="*/ 9996 h 9996"/>
              <a:gd name="connsiteX5" fmla="*/ 0 w 10056"/>
              <a:gd name="connsiteY5" fmla="*/ 0 h 9996"/>
              <a:gd name="connsiteX0" fmla="*/ 0 w 10000"/>
              <a:gd name="connsiteY0" fmla="*/ 2 h 10002"/>
              <a:gd name="connsiteX1" fmla="*/ 6962 w 10000"/>
              <a:gd name="connsiteY1" fmla="*/ 0 h 10002"/>
              <a:gd name="connsiteX2" fmla="*/ 6949 w 10000"/>
              <a:gd name="connsiteY2" fmla="*/ 9630 h 10002"/>
              <a:gd name="connsiteX3" fmla="*/ 10000 w 10000"/>
              <a:gd name="connsiteY3" fmla="*/ 9989 h 10002"/>
              <a:gd name="connsiteX4" fmla="*/ 62 w 10000"/>
              <a:gd name="connsiteY4" fmla="*/ 10002 h 10002"/>
              <a:gd name="connsiteX5" fmla="*/ 0 w 10000"/>
              <a:gd name="connsiteY5" fmla="*/ 2 h 10002"/>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6927" y="0"/>
                </a:lnTo>
                <a:cubicBezTo>
                  <a:pt x="6894" y="1547"/>
                  <a:pt x="6891" y="9283"/>
                  <a:pt x="6949" y="9632"/>
                </a:cubicBezTo>
                <a:cubicBezTo>
                  <a:pt x="6923" y="9834"/>
                  <a:pt x="8645" y="9997"/>
                  <a:pt x="10000" y="9991"/>
                </a:cubicBezTo>
                <a:lnTo>
                  <a:pt x="62" y="10004"/>
                </a:lnTo>
                <a:cubicBezTo>
                  <a:pt x="31" y="8409"/>
                  <a:pt x="98" y="1072"/>
                  <a:pt x="0" y="4"/>
                </a:cubicBezTo>
                <a:close/>
              </a:path>
            </a:pathLst>
          </a:custGeom>
          <a:solidFill>
            <a:srgbClr val="65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p:cNvSpPr/>
          <p:nvPr userDrawn="1"/>
        </p:nvSpPr>
        <p:spPr>
          <a:xfrm>
            <a:off x="7490690" y="5672093"/>
            <a:ext cx="4702823" cy="421061"/>
          </a:xfrm>
          <a:prstGeom prst="rect">
            <a:avLst/>
          </a:prstGeom>
          <a:solidFill>
            <a:srgbClr val="0092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dirty="0"/>
          </a:p>
        </p:txBody>
      </p:sp>
      <p:grpSp>
        <p:nvGrpSpPr>
          <p:cNvPr id="13" name="Group 12"/>
          <p:cNvGrpSpPr/>
          <p:nvPr userDrawn="1"/>
        </p:nvGrpSpPr>
        <p:grpSpPr>
          <a:xfrm>
            <a:off x="7637330" y="6112457"/>
            <a:ext cx="4174624" cy="723275"/>
            <a:chOff x="7646796" y="6098813"/>
            <a:chExt cx="4174624" cy="723275"/>
          </a:xfrm>
        </p:grpSpPr>
        <p:pic>
          <p:nvPicPr>
            <p:cNvPr id="14" name="Picture 10" descr="LOGO_IPNA_Blu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46796" y="6186597"/>
              <a:ext cx="581637" cy="58163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2"/>
            <p:cNvSpPr>
              <a:spLocks noChangeArrowheads="1"/>
            </p:cNvSpPr>
            <p:nvPr/>
          </p:nvSpPr>
          <p:spPr bwMode="auto">
            <a:xfrm>
              <a:off x="8208157" y="6098813"/>
              <a:ext cx="3613263" cy="72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rgbClr val="296DC0"/>
                  </a:solidFill>
                  <a:effectLst/>
                  <a:latin typeface="Arial" panose="020B0604020202020204" pitchFamily="34" charset="0"/>
                  <a:ea typeface="Calibri" panose="020F0502020204030204" pitchFamily="34" charset="0"/>
                  <a:cs typeface="Calibri" panose="020F0502020204030204" pitchFamily="34" charset="0"/>
                </a:rPr>
                <a:t>Pediatric Nephrology</a:t>
              </a:r>
              <a:endParaRPr kumimoji="0" lang="en-GB"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Journal of the </a:t>
              </a:r>
              <a:b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en-GB"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International Pediatric Nephrology Association</a:t>
              </a:r>
              <a:endParaRPr kumimoji="0" lang="en-GB" altLang="en-US" sz="1200" b="0" i="0" u="none" strike="noStrike" cap="none" normalizeH="0" baseline="0" dirty="0">
                <a:ln>
                  <a:noFill/>
                </a:ln>
                <a:solidFill>
                  <a:schemeClr val="tx1"/>
                </a:solidFill>
                <a:effectLst/>
                <a:latin typeface="Arial" panose="020B0604020202020204" pitchFamily="34" charset="0"/>
              </a:endParaRPr>
            </a:p>
          </p:txBody>
        </p:sp>
      </p:grpSp>
      <p:sp>
        <p:nvSpPr>
          <p:cNvPr id="37" name="Rectangle 36">
            <a:extLst>
              <a:ext uri="{FF2B5EF4-FFF2-40B4-BE49-F238E27FC236}">
                <a16:creationId xmlns:a16="http://schemas.microsoft.com/office/drawing/2014/main" id="{FB861B61-643E-7D14-D771-2A7BF1205723}"/>
              </a:ext>
            </a:extLst>
          </p:cNvPr>
          <p:cNvSpPr/>
          <p:nvPr userDrawn="1"/>
        </p:nvSpPr>
        <p:spPr>
          <a:xfrm>
            <a:off x="10209747" y="-31269"/>
            <a:ext cx="1992085" cy="1120316"/>
          </a:xfrm>
          <a:prstGeom prst="rect">
            <a:avLst/>
          </a:prstGeom>
          <a:solidFill>
            <a:srgbClr val="0039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p:cNvSpPr txBox="1"/>
          <p:nvPr/>
        </p:nvSpPr>
        <p:spPr>
          <a:xfrm>
            <a:off x="10624932" y="241626"/>
            <a:ext cx="1441475" cy="523220"/>
          </a:xfrm>
          <a:prstGeom prst="rect">
            <a:avLst/>
          </a:prstGeom>
          <a:noFill/>
        </p:spPr>
        <p:txBody>
          <a:bodyPr wrap="square" rtlCol="0">
            <a:spAutoFit/>
          </a:bodyPr>
          <a:lstStyle/>
          <a:p>
            <a:r>
              <a:rPr lang="en-GB" sz="2800" dirty="0">
                <a:solidFill>
                  <a:schemeClr val="bg1"/>
                </a:solidFill>
              </a:rPr>
              <a:t>Review</a:t>
            </a:r>
          </a:p>
        </p:txBody>
      </p:sp>
      <p:sp>
        <p:nvSpPr>
          <p:cNvPr id="29" name="Flowchart: Stored Data 4">
            <a:extLst>
              <a:ext uri="{FF2B5EF4-FFF2-40B4-BE49-F238E27FC236}">
                <a16:creationId xmlns:a16="http://schemas.microsoft.com/office/drawing/2014/main" id="{17034CCF-1EDD-D498-AB89-09358AFA3492}"/>
              </a:ext>
            </a:extLst>
          </p:cNvPr>
          <p:cNvSpPr/>
          <p:nvPr userDrawn="1"/>
        </p:nvSpPr>
        <p:spPr>
          <a:xfrm rot="16200000" flipV="1">
            <a:off x="2901409" y="2274353"/>
            <a:ext cx="1684645" cy="7491425"/>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0 h 9996"/>
              <a:gd name="connsiteX1" fmla="*/ 6799 w 10000"/>
              <a:gd name="connsiteY1" fmla="*/ 3842 h 9996"/>
              <a:gd name="connsiteX2" fmla="*/ 6949 w 10000"/>
              <a:gd name="connsiteY2" fmla="*/ 9633 h 9996"/>
              <a:gd name="connsiteX3" fmla="*/ 10000 w 10000"/>
              <a:gd name="connsiteY3" fmla="*/ 9992 h 9996"/>
              <a:gd name="connsiteX4" fmla="*/ 128 w 10000"/>
              <a:gd name="connsiteY4" fmla="*/ 9996 h 9996"/>
              <a:gd name="connsiteX5" fmla="*/ 0 w 10000"/>
              <a:gd name="connsiteY5" fmla="*/ 0 h 9996"/>
              <a:gd name="connsiteX0" fmla="*/ 0 w 9895"/>
              <a:gd name="connsiteY0" fmla="*/ 11 h 6156"/>
              <a:gd name="connsiteX1" fmla="*/ 6694 w 9895"/>
              <a:gd name="connsiteY1" fmla="*/ 0 h 6156"/>
              <a:gd name="connsiteX2" fmla="*/ 6844 w 9895"/>
              <a:gd name="connsiteY2" fmla="*/ 5793 h 6156"/>
              <a:gd name="connsiteX3" fmla="*/ 9895 w 9895"/>
              <a:gd name="connsiteY3" fmla="*/ 6152 h 6156"/>
              <a:gd name="connsiteX4" fmla="*/ 23 w 9895"/>
              <a:gd name="connsiteY4" fmla="*/ 6156 h 6156"/>
              <a:gd name="connsiteX5" fmla="*/ 0 w 9895"/>
              <a:gd name="connsiteY5" fmla="*/ 11 h 6156"/>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1030 w 11007"/>
              <a:gd name="connsiteY4" fmla="*/ 10000 h 10000"/>
              <a:gd name="connsiteX5" fmla="*/ 0 w 11007"/>
              <a:gd name="connsiteY5" fmla="*/ 7 h 10000"/>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23 w 11007"/>
              <a:gd name="connsiteY4" fmla="*/ 10000 h 10000"/>
              <a:gd name="connsiteX5" fmla="*/ 0 w 11007"/>
              <a:gd name="connsiteY5" fmla="*/ 7 h 10000"/>
              <a:gd name="connsiteX0" fmla="*/ 76 w 10988"/>
              <a:gd name="connsiteY0" fmla="*/ 45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76 w 10988"/>
              <a:gd name="connsiteY5" fmla="*/ 45 h 10000"/>
              <a:gd name="connsiteX0" fmla="*/ 16 w 10988"/>
              <a:gd name="connsiteY0" fmla="*/ 20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16 w 10988"/>
              <a:gd name="connsiteY5" fmla="*/ 20 h 10000"/>
              <a:gd name="connsiteX0" fmla="*/ 16 w 10988"/>
              <a:gd name="connsiteY0" fmla="*/ 0 h 9980"/>
              <a:gd name="connsiteX1" fmla="*/ 7753 w 10988"/>
              <a:gd name="connsiteY1" fmla="*/ 0 h 9980"/>
              <a:gd name="connsiteX2" fmla="*/ 7905 w 10988"/>
              <a:gd name="connsiteY2" fmla="*/ 9390 h 9980"/>
              <a:gd name="connsiteX3" fmla="*/ 10988 w 10988"/>
              <a:gd name="connsiteY3" fmla="*/ 9974 h 9980"/>
              <a:gd name="connsiteX4" fmla="*/ 4 w 10988"/>
              <a:gd name="connsiteY4" fmla="*/ 9980 h 9980"/>
              <a:gd name="connsiteX5" fmla="*/ 16 w 10988"/>
              <a:gd name="connsiteY5" fmla="*/ 0 h 9980"/>
              <a:gd name="connsiteX0" fmla="*/ 0 w 9985"/>
              <a:gd name="connsiteY0" fmla="*/ 0 h 9994"/>
              <a:gd name="connsiteX1" fmla="*/ 7041 w 9985"/>
              <a:gd name="connsiteY1" fmla="*/ 0 h 9994"/>
              <a:gd name="connsiteX2" fmla="*/ 7179 w 9985"/>
              <a:gd name="connsiteY2" fmla="*/ 9409 h 9994"/>
              <a:gd name="connsiteX3" fmla="*/ 9985 w 9985"/>
              <a:gd name="connsiteY3" fmla="*/ 9994 h 9994"/>
              <a:gd name="connsiteX4" fmla="*/ 11 w 9985"/>
              <a:gd name="connsiteY4" fmla="*/ 9987 h 9994"/>
              <a:gd name="connsiteX5" fmla="*/ 0 w 9985"/>
              <a:gd name="connsiteY5" fmla="*/ 0 h 9994"/>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11 w 10000"/>
              <a:gd name="connsiteY4" fmla="*/ 9996 h 10000"/>
              <a:gd name="connsiteX5" fmla="*/ 0 w 10000"/>
              <a:gd name="connsiteY5" fmla="*/ 0 h 10000"/>
              <a:gd name="connsiteX0" fmla="*/ 35 w 10035"/>
              <a:gd name="connsiteY0" fmla="*/ 0 h 10009"/>
              <a:gd name="connsiteX1" fmla="*/ 7087 w 10035"/>
              <a:gd name="connsiteY1" fmla="*/ 0 h 10009"/>
              <a:gd name="connsiteX2" fmla="*/ 7225 w 10035"/>
              <a:gd name="connsiteY2" fmla="*/ 9415 h 10009"/>
              <a:gd name="connsiteX3" fmla="*/ 10035 w 10035"/>
              <a:gd name="connsiteY3" fmla="*/ 10000 h 10009"/>
              <a:gd name="connsiteX4" fmla="*/ 3 w 10035"/>
              <a:gd name="connsiteY4" fmla="*/ 10009 h 10009"/>
              <a:gd name="connsiteX5" fmla="*/ 35 w 10035"/>
              <a:gd name="connsiteY5" fmla="*/ 0 h 10009"/>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66 w 10000"/>
              <a:gd name="connsiteY4" fmla="*/ 9989 h 10000"/>
              <a:gd name="connsiteX5" fmla="*/ 0 w 10000"/>
              <a:gd name="connsiteY5" fmla="*/ 0 h 10000"/>
              <a:gd name="connsiteX0" fmla="*/ 0 w 10000"/>
              <a:gd name="connsiteY0" fmla="*/ 0 h 10002"/>
              <a:gd name="connsiteX1" fmla="*/ 7052 w 10000"/>
              <a:gd name="connsiteY1" fmla="*/ 0 h 10002"/>
              <a:gd name="connsiteX2" fmla="*/ 7190 w 10000"/>
              <a:gd name="connsiteY2" fmla="*/ 9415 h 10002"/>
              <a:gd name="connsiteX3" fmla="*/ 10000 w 10000"/>
              <a:gd name="connsiteY3" fmla="*/ 10000 h 10002"/>
              <a:gd name="connsiteX4" fmla="*/ 23 w 10000"/>
              <a:gd name="connsiteY4" fmla="*/ 10002 h 10002"/>
              <a:gd name="connsiteX5" fmla="*/ 0 w 10000"/>
              <a:gd name="connsiteY5" fmla="*/ 0 h 10002"/>
              <a:gd name="connsiteX0" fmla="*/ 164 w 10164"/>
              <a:gd name="connsiteY0" fmla="*/ 0 h 10000"/>
              <a:gd name="connsiteX1" fmla="*/ 7216 w 10164"/>
              <a:gd name="connsiteY1" fmla="*/ 0 h 10000"/>
              <a:gd name="connsiteX2" fmla="*/ 7354 w 10164"/>
              <a:gd name="connsiteY2" fmla="*/ 9415 h 10000"/>
              <a:gd name="connsiteX3" fmla="*/ 10164 w 10164"/>
              <a:gd name="connsiteY3" fmla="*/ 10000 h 10000"/>
              <a:gd name="connsiteX4" fmla="*/ 2 w 10164"/>
              <a:gd name="connsiteY4" fmla="*/ 9999 h 10000"/>
              <a:gd name="connsiteX5" fmla="*/ 164 w 10164"/>
              <a:gd name="connsiteY5" fmla="*/ 0 h 10000"/>
              <a:gd name="connsiteX0" fmla="*/ 163 w 10163"/>
              <a:gd name="connsiteY0" fmla="*/ 0 h 10000"/>
              <a:gd name="connsiteX1" fmla="*/ 7215 w 10163"/>
              <a:gd name="connsiteY1" fmla="*/ 0 h 10000"/>
              <a:gd name="connsiteX2" fmla="*/ 7353 w 10163"/>
              <a:gd name="connsiteY2" fmla="*/ 9415 h 10000"/>
              <a:gd name="connsiteX3" fmla="*/ 10163 w 10163"/>
              <a:gd name="connsiteY3" fmla="*/ 10000 h 10000"/>
              <a:gd name="connsiteX4" fmla="*/ 1 w 10163"/>
              <a:gd name="connsiteY4" fmla="*/ 9999 h 10000"/>
              <a:gd name="connsiteX5" fmla="*/ 163 w 10163"/>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3 h 10003"/>
              <a:gd name="connsiteX1" fmla="*/ 7335 w 10174"/>
              <a:gd name="connsiteY1" fmla="*/ 0 h 10003"/>
              <a:gd name="connsiteX2" fmla="*/ 7364 w 10174"/>
              <a:gd name="connsiteY2" fmla="*/ 9418 h 10003"/>
              <a:gd name="connsiteX3" fmla="*/ 10174 w 10174"/>
              <a:gd name="connsiteY3" fmla="*/ 10003 h 10003"/>
              <a:gd name="connsiteX4" fmla="*/ 12 w 10174"/>
              <a:gd name="connsiteY4" fmla="*/ 10002 h 10003"/>
              <a:gd name="connsiteX5" fmla="*/ 0 w 10174"/>
              <a:gd name="connsiteY5" fmla="*/ 3 h 10003"/>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0 w 9613"/>
              <a:gd name="connsiteY0" fmla="*/ 3 h 10009"/>
              <a:gd name="connsiteX1" fmla="*/ 6785 w 9613"/>
              <a:gd name="connsiteY1" fmla="*/ 0 h 10009"/>
              <a:gd name="connsiteX2" fmla="*/ 6803 w 9613"/>
              <a:gd name="connsiteY2" fmla="*/ 9424 h 10009"/>
              <a:gd name="connsiteX3" fmla="*/ 9613 w 9613"/>
              <a:gd name="connsiteY3" fmla="*/ 10009 h 10009"/>
              <a:gd name="connsiteX4" fmla="*/ 95 w 9613"/>
              <a:gd name="connsiteY4" fmla="*/ 9998 h 10009"/>
              <a:gd name="connsiteX5" fmla="*/ 0 w 9613"/>
              <a:gd name="connsiteY5" fmla="*/ 3 h 10009"/>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
                </a:moveTo>
                <a:lnTo>
                  <a:pt x="7058" y="0"/>
                </a:lnTo>
                <a:cubicBezTo>
                  <a:pt x="7049" y="2528"/>
                  <a:pt x="7068" y="8825"/>
                  <a:pt x="7077" y="9416"/>
                </a:cubicBezTo>
                <a:cubicBezTo>
                  <a:pt x="7052" y="9743"/>
                  <a:pt x="8384" y="10000"/>
                  <a:pt x="10000" y="10000"/>
                </a:cubicBezTo>
                <a:lnTo>
                  <a:pt x="14" y="9999"/>
                </a:lnTo>
                <a:cubicBezTo>
                  <a:pt x="7" y="7401"/>
                  <a:pt x="15" y="1749"/>
                  <a:pt x="0" y="3"/>
                </a:cubicBezTo>
                <a:close/>
              </a:path>
            </a:pathLst>
          </a:custGeom>
          <a:solidFill>
            <a:srgbClr val="65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506109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ducational Review">
    <p:spTree>
      <p:nvGrpSpPr>
        <p:cNvPr id="1" name=""/>
        <p:cNvGrpSpPr/>
        <p:nvPr/>
      </p:nvGrpSpPr>
      <p:grpSpPr>
        <a:xfrm>
          <a:off x="0" y="0"/>
          <a:ext cx="0" cy="0"/>
          <a:chOff x="0" y="0"/>
          <a:chExt cx="0" cy="0"/>
        </a:xfrm>
      </p:grpSpPr>
      <p:sp>
        <p:nvSpPr>
          <p:cNvPr id="5" name="Flowchart: Stored Data 4">
            <a:extLst>
              <a:ext uri="{FF2B5EF4-FFF2-40B4-BE49-F238E27FC236}">
                <a16:creationId xmlns:a16="http://schemas.microsoft.com/office/drawing/2014/main" id="{D150C2D2-09E4-F78B-7FA6-F42DD5FA59F4}"/>
              </a:ext>
            </a:extLst>
          </p:cNvPr>
          <p:cNvSpPr/>
          <p:nvPr userDrawn="1"/>
        </p:nvSpPr>
        <p:spPr>
          <a:xfrm rot="5400000">
            <a:off x="5283465" y="-5325515"/>
            <a:ext cx="1614236" cy="1221477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0 h 9996"/>
              <a:gd name="connsiteX1" fmla="*/ 7001 w 10056"/>
              <a:gd name="connsiteY1" fmla="*/ 1 h 9996"/>
              <a:gd name="connsiteX2" fmla="*/ 6988 w 10056"/>
              <a:gd name="connsiteY2" fmla="*/ 9624 h 9996"/>
              <a:gd name="connsiteX3" fmla="*/ 10056 w 10056"/>
              <a:gd name="connsiteY3" fmla="*/ 9983 h 9996"/>
              <a:gd name="connsiteX4" fmla="*/ 62 w 10056"/>
              <a:gd name="connsiteY4" fmla="*/ 9996 h 9996"/>
              <a:gd name="connsiteX5" fmla="*/ 0 w 10056"/>
              <a:gd name="connsiteY5" fmla="*/ 0 h 9996"/>
              <a:gd name="connsiteX0" fmla="*/ 0 w 10000"/>
              <a:gd name="connsiteY0" fmla="*/ 2 h 10002"/>
              <a:gd name="connsiteX1" fmla="*/ 6962 w 10000"/>
              <a:gd name="connsiteY1" fmla="*/ 0 h 10002"/>
              <a:gd name="connsiteX2" fmla="*/ 6949 w 10000"/>
              <a:gd name="connsiteY2" fmla="*/ 9630 h 10002"/>
              <a:gd name="connsiteX3" fmla="*/ 10000 w 10000"/>
              <a:gd name="connsiteY3" fmla="*/ 9989 h 10002"/>
              <a:gd name="connsiteX4" fmla="*/ 62 w 10000"/>
              <a:gd name="connsiteY4" fmla="*/ 10002 h 10002"/>
              <a:gd name="connsiteX5" fmla="*/ 0 w 10000"/>
              <a:gd name="connsiteY5" fmla="*/ 2 h 10002"/>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6927" y="0"/>
                </a:lnTo>
                <a:cubicBezTo>
                  <a:pt x="6894" y="1547"/>
                  <a:pt x="6891" y="9283"/>
                  <a:pt x="6949" y="9632"/>
                </a:cubicBezTo>
                <a:cubicBezTo>
                  <a:pt x="6923" y="9834"/>
                  <a:pt x="8645" y="9997"/>
                  <a:pt x="10000" y="9991"/>
                </a:cubicBezTo>
                <a:lnTo>
                  <a:pt x="62" y="10004"/>
                </a:lnTo>
                <a:cubicBezTo>
                  <a:pt x="31" y="8409"/>
                  <a:pt x="98" y="1072"/>
                  <a:pt x="0" y="4"/>
                </a:cubicBezTo>
                <a:close/>
              </a:path>
            </a:pathLst>
          </a:custGeom>
          <a:solidFill>
            <a:srgbClr val="65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p:cNvSpPr/>
          <p:nvPr userDrawn="1"/>
        </p:nvSpPr>
        <p:spPr>
          <a:xfrm>
            <a:off x="7490690" y="5672093"/>
            <a:ext cx="4702823" cy="421061"/>
          </a:xfrm>
          <a:prstGeom prst="rect">
            <a:avLst/>
          </a:prstGeom>
          <a:solidFill>
            <a:srgbClr val="003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dirty="0"/>
          </a:p>
        </p:txBody>
      </p:sp>
      <p:grpSp>
        <p:nvGrpSpPr>
          <p:cNvPr id="13" name="Group 12"/>
          <p:cNvGrpSpPr/>
          <p:nvPr userDrawn="1"/>
        </p:nvGrpSpPr>
        <p:grpSpPr>
          <a:xfrm>
            <a:off x="7637330" y="6112457"/>
            <a:ext cx="4174624" cy="723275"/>
            <a:chOff x="7646796" y="6098813"/>
            <a:chExt cx="4174624" cy="723275"/>
          </a:xfrm>
        </p:grpSpPr>
        <p:pic>
          <p:nvPicPr>
            <p:cNvPr id="14" name="Picture 10" descr="LOGO_IPNA_Blu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46796" y="6186597"/>
              <a:ext cx="581637" cy="58163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2"/>
            <p:cNvSpPr>
              <a:spLocks noChangeArrowheads="1"/>
            </p:cNvSpPr>
            <p:nvPr/>
          </p:nvSpPr>
          <p:spPr bwMode="auto">
            <a:xfrm>
              <a:off x="8208157" y="6098813"/>
              <a:ext cx="3613263" cy="72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rgbClr val="296DC0"/>
                  </a:solidFill>
                  <a:effectLst/>
                  <a:latin typeface="Arial" panose="020B0604020202020204" pitchFamily="34" charset="0"/>
                  <a:ea typeface="Calibri" panose="020F0502020204030204" pitchFamily="34" charset="0"/>
                  <a:cs typeface="Calibri" panose="020F0502020204030204" pitchFamily="34" charset="0"/>
                </a:rPr>
                <a:t>Pediatric Nephrology</a:t>
              </a:r>
              <a:endParaRPr kumimoji="0" lang="en-GB"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Journal of the </a:t>
              </a:r>
              <a:b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en-GB"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International Pediatric Nephrology Association</a:t>
              </a:r>
              <a:endParaRPr kumimoji="0" lang="en-GB" altLang="en-US" sz="1200" b="0" i="0" u="none" strike="noStrike" cap="none" normalizeH="0" baseline="0" dirty="0">
                <a:ln>
                  <a:noFill/>
                </a:ln>
                <a:solidFill>
                  <a:schemeClr val="tx1"/>
                </a:solidFill>
                <a:effectLst/>
                <a:latin typeface="Arial" panose="020B0604020202020204" pitchFamily="34" charset="0"/>
              </a:endParaRPr>
            </a:p>
          </p:txBody>
        </p:sp>
      </p:grpSp>
      <p:sp>
        <p:nvSpPr>
          <p:cNvPr id="37" name="Rectangle 36">
            <a:extLst>
              <a:ext uri="{FF2B5EF4-FFF2-40B4-BE49-F238E27FC236}">
                <a16:creationId xmlns:a16="http://schemas.microsoft.com/office/drawing/2014/main" id="{FB861B61-643E-7D14-D771-2A7BF1205723}"/>
              </a:ext>
            </a:extLst>
          </p:cNvPr>
          <p:cNvSpPr/>
          <p:nvPr userDrawn="1"/>
        </p:nvSpPr>
        <p:spPr>
          <a:xfrm>
            <a:off x="10199915" y="-25248"/>
            <a:ext cx="2002971" cy="1115452"/>
          </a:xfrm>
          <a:prstGeom prst="rect">
            <a:avLst/>
          </a:prstGeom>
          <a:solidFill>
            <a:srgbClr val="AA00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34" name="Group 33">
            <a:extLst>
              <a:ext uri="{FF2B5EF4-FFF2-40B4-BE49-F238E27FC236}">
                <a16:creationId xmlns:a16="http://schemas.microsoft.com/office/drawing/2014/main" id="{49043F73-8834-4114-AD27-24C1BD0B05A6}"/>
              </a:ext>
            </a:extLst>
          </p:cNvPr>
          <p:cNvGrpSpPr/>
          <p:nvPr userDrawn="1"/>
        </p:nvGrpSpPr>
        <p:grpSpPr>
          <a:xfrm>
            <a:off x="10273494" y="138710"/>
            <a:ext cx="1935480" cy="780217"/>
            <a:chOff x="10212534" y="176810"/>
            <a:chExt cx="1935480" cy="780217"/>
          </a:xfrm>
        </p:grpSpPr>
        <p:sp>
          <p:nvSpPr>
            <p:cNvPr id="19" name="TextBox 18"/>
            <p:cNvSpPr txBox="1"/>
            <p:nvPr/>
          </p:nvSpPr>
          <p:spPr>
            <a:xfrm>
              <a:off x="10618401" y="433807"/>
              <a:ext cx="1441475" cy="523220"/>
            </a:xfrm>
            <a:prstGeom prst="rect">
              <a:avLst/>
            </a:prstGeom>
            <a:noFill/>
          </p:spPr>
          <p:txBody>
            <a:bodyPr wrap="square" rtlCol="0">
              <a:spAutoFit/>
            </a:bodyPr>
            <a:lstStyle/>
            <a:p>
              <a:r>
                <a:rPr lang="en-GB" sz="2800" dirty="0">
                  <a:solidFill>
                    <a:schemeClr val="bg1"/>
                  </a:solidFill>
                </a:rPr>
                <a:t>Review</a:t>
              </a:r>
            </a:p>
          </p:txBody>
        </p:sp>
        <p:sp>
          <p:nvSpPr>
            <p:cNvPr id="18" name="TextBox 17"/>
            <p:cNvSpPr txBox="1"/>
            <p:nvPr/>
          </p:nvSpPr>
          <p:spPr>
            <a:xfrm>
              <a:off x="10212534" y="176810"/>
              <a:ext cx="1935480" cy="523220"/>
            </a:xfrm>
            <a:prstGeom prst="rect">
              <a:avLst/>
            </a:prstGeom>
            <a:noFill/>
          </p:spPr>
          <p:txBody>
            <a:bodyPr wrap="square" rtlCol="0">
              <a:spAutoFit/>
            </a:bodyPr>
            <a:lstStyle/>
            <a:p>
              <a:r>
                <a:rPr lang="en-GB" sz="2800" dirty="0">
                  <a:solidFill>
                    <a:schemeClr val="bg1"/>
                  </a:solidFill>
                </a:rPr>
                <a:t>Educational</a:t>
              </a:r>
            </a:p>
          </p:txBody>
        </p:sp>
      </p:grpSp>
      <p:sp>
        <p:nvSpPr>
          <p:cNvPr id="29" name="Flowchart: Stored Data 4">
            <a:extLst>
              <a:ext uri="{FF2B5EF4-FFF2-40B4-BE49-F238E27FC236}">
                <a16:creationId xmlns:a16="http://schemas.microsoft.com/office/drawing/2014/main" id="{17034CCF-1EDD-D498-AB89-09358AFA3492}"/>
              </a:ext>
            </a:extLst>
          </p:cNvPr>
          <p:cNvSpPr/>
          <p:nvPr userDrawn="1"/>
        </p:nvSpPr>
        <p:spPr>
          <a:xfrm rot="16200000" flipV="1">
            <a:off x="2895934" y="2279828"/>
            <a:ext cx="1695595" cy="7491425"/>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0 h 9996"/>
              <a:gd name="connsiteX1" fmla="*/ 6799 w 10000"/>
              <a:gd name="connsiteY1" fmla="*/ 3842 h 9996"/>
              <a:gd name="connsiteX2" fmla="*/ 6949 w 10000"/>
              <a:gd name="connsiteY2" fmla="*/ 9633 h 9996"/>
              <a:gd name="connsiteX3" fmla="*/ 10000 w 10000"/>
              <a:gd name="connsiteY3" fmla="*/ 9992 h 9996"/>
              <a:gd name="connsiteX4" fmla="*/ 128 w 10000"/>
              <a:gd name="connsiteY4" fmla="*/ 9996 h 9996"/>
              <a:gd name="connsiteX5" fmla="*/ 0 w 10000"/>
              <a:gd name="connsiteY5" fmla="*/ 0 h 9996"/>
              <a:gd name="connsiteX0" fmla="*/ 0 w 9895"/>
              <a:gd name="connsiteY0" fmla="*/ 11 h 6156"/>
              <a:gd name="connsiteX1" fmla="*/ 6694 w 9895"/>
              <a:gd name="connsiteY1" fmla="*/ 0 h 6156"/>
              <a:gd name="connsiteX2" fmla="*/ 6844 w 9895"/>
              <a:gd name="connsiteY2" fmla="*/ 5793 h 6156"/>
              <a:gd name="connsiteX3" fmla="*/ 9895 w 9895"/>
              <a:gd name="connsiteY3" fmla="*/ 6152 h 6156"/>
              <a:gd name="connsiteX4" fmla="*/ 23 w 9895"/>
              <a:gd name="connsiteY4" fmla="*/ 6156 h 6156"/>
              <a:gd name="connsiteX5" fmla="*/ 0 w 9895"/>
              <a:gd name="connsiteY5" fmla="*/ 11 h 6156"/>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1030 w 11007"/>
              <a:gd name="connsiteY4" fmla="*/ 10000 h 10000"/>
              <a:gd name="connsiteX5" fmla="*/ 0 w 11007"/>
              <a:gd name="connsiteY5" fmla="*/ 7 h 10000"/>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23 w 11007"/>
              <a:gd name="connsiteY4" fmla="*/ 10000 h 10000"/>
              <a:gd name="connsiteX5" fmla="*/ 0 w 11007"/>
              <a:gd name="connsiteY5" fmla="*/ 7 h 10000"/>
              <a:gd name="connsiteX0" fmla="*/ 76 w 10988"/>
              <a:gd name="connsiteY0" fmla="*/ 45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76 w 10988"/>
              <a:gd name="connsiteY5" fmla="*/ 45 h 10000"/>
              <a:gd name="connsiteX0" fmla="*/ 16 w 10988"/>
              <a:gd name="connsiteY0" fmla="*/ 20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16 w 10988"/>
              <a:gd name="connsiteY5" fmla="*/ 20 h 10000"/>
              <a:gd name="connsiteX0" fmla="*/ 16 w 10988"/>
              <a:gd name="connsiteY0" fmla="*/ 0 h 9980"/>
              <a:gd name="connsiteX1" fmla="*/ 7753 w 10988"/>
              <a:gd name="connsiteY1" fmla="*/ 0 h 9980"/>
              <a:gd name="connsiteX2" fmla="*/ 7905 w 10988"/>
              <a:gd name="connsiteY2" fmla="*/ 9390 h 9980"/>
              <a:gd name="connsiteX3" fmla="*/ 10988 w 10988"/>
              <a:gd name="connsiteY3" fmla="*/ 9974 h 9980"/>
              <a:gd name="connsiteX4" fmla="*/ 4 w 10988"/>
              <a:gd name="connsiteY4" fmla="*/ 9980 h 9980"/>
              <a:gd name="connsiteX5" fmla="*/ 16 w 10988"/>
              <a:gd name="connsiteY5" fmla="*/ 0 h 9980"/>
              <a:gd name="connsiteX0" fmla="*/ 0 w 9985"/>
              <a:gd name="connsiteY0" fmla="*/ 0 h 9994"/>
              <a:gd name="connsiteX1" fmla="*/ 7041 w 9985"/>
              <a:gd name="connsiteY1" fmla="*/ 0 h 9994"/>
              <a:gd name="connsiteX2" fmla="*/ 7179 w 9985"/>
              <a:gd name="connsiteY2" fmla="*/ 9409 h 9994"/>
              <a:gd name="connsiteX3" fmla="*/ 9985 w 9985"/>
              <a:gd name="connsiteY3" fmla="*/ 9994 h 9994"/>
              <a:gd name="connsiteX4" fmla="*/ 11 w 9985"/>
              <a:gd name="connsiteY4" fmla="*/ 9987 h 9994"/>
              <a:gd name="connsiteX5" fmla="*/ 0 w 9985"/>
              <a:gd name="connsiteY5" fmla="*/ 0 h 9994"/>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11 w 10000"/>
              <a:gd name="connsiteY4" fmla="*/ 9996 h 10000"/>
              <a:gd name="connsiteX5" fmla="*/ 0 w 10000"/>
              <a:gd name="connsiteY5" fmla="*/ 0 h 10000"/>
              <a:gd name="connsiteX0" fmla="*/ 35 w 10035"/>
              <a:gd name="connsiteY0" fmla="*/ 0 h 10009"/>
              <a:gd name="connsiteX1" fmla="*/ 7087 w 10035"/>
              <a:gd name="connsiteY1" fmla="*/ 0 h 10009"/>
              <a:gd name="connsiteX2" fmla="*/ 7225 w 10035"/>
              <a:gd name="connsiteY2" fmla="*/ 9415 h 10009"/>
              <a:gd name="connsiteX3" fmla="*/ 10035 w 10035"/>
              <a:gd name="connsiteY3" fmla="*/ 10000 h 10009"/>
              <a:gd name="connsiteX4" fmla="*/ 3 w 10035"/>
              <a:gd name="connsiteY4" fmla="*/ 10009 h 10009"/>
              <a:gd name="connsiteX5" fmla="*/ 35 w 10035"/>
              <a:gd name="connsiteY5" fmla="*/ 0 h 10009"/>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66 w 10000"/>
              <a:gd name="connsiteY4" fmla="*/ 9989 h 10000"/>
              <a:gd name="connsiteX5" fmla="*/ 0 w 10000"/>
              <a:gd name="connsiteY5" fmla="*/ 0 h 10000"/>
              <a:gd name="connsiteX0" fmla="*/ 0 w 10000"/>
              <a:gd name="connsiteY0" fmla="*/ 0 h 10002"/>
              <a:gd name="connsiteX1" fmla="*/ 7052 w 10000"/>
              <a:gd name="connsiteY1" fmla="*/ 0 h 10002"/>
              <a:gd name="connsiteX2" fmla="*/ 7190 w 10000"/>
              <a:gd name="connsiteY2" fmla="*/ 9415 h 10002"/>
              <a:gd name="connsiteX3" fmla="*/ 10000 w 10000"/>
              <a:gd name="connsiteY3" fmla="*/ 10000 h 10002"/>
              <a:gd name="connsiteX4" fmla="*/ 23 w 10000"/>
              <a:gd name="connsiteY4" fmla="*/ 10002 h 10002"/>
              <a:gd name="connsiteX5" fmla="*/ 0 w 10000"/>
              <a:gd name="connsiteY5" fmla="*/ 0 h 10002"/>
              <a:gd name="connsiteX0" fmla="*/ 164 w 10164"/>
              <a:gd name="connsiteY0" fmla="*/ 0 h 10000"/>
              <a:gd name="connsiteX1" fmla="*/ 7216 w 10164"/>
              <a:gd name="connsiteY1" fmla="*/ 0 h 10000"/>
              <a:gd name="connsiteX2" fmla="*/ 7354 w 10164"/>
              <a:gd name="connsiteY2" fmla="*/ 9415 h 10000"/>
              <a:gd name="connsiteX3" fmla="*/ 10164 w 10164"/>
              <a:gd name="connsiteY3" fmla="*/ 10000 h 10000"/>
              <a:gd name="connsiteX4" fmla="*/ 2 w 10164"/>
              <a:gd name="connsiteY4" fmla="*/ 9999 h 10000"/>
              <a:gd name="connsiteX5" fmla="*/ 164 w 10164"/>
              <a:gd name="connsiteY5" fmla="*/ 0 h 10000"/>
              <a:gd name="connsiteX0" fmla="*/ 163 w 10163"/>
              <a:gd name="connsiteY0" fmla="*/ 0 h 10000"/>
              <a:gd name="connsiteX1" fmla="*/ 7215 w 10163"/>
              <a:gd name="connsiteY1" fmla="*/ 0 h 10000"/>
              <a:gd name="connsiteX2" fmla="*/ 7353 w 10163"/>
              <a:gd name="connsiteY2" fmla="*/ 9415 h 10000"/>
              <a:gd name="connsiteX3" fmla="*/ 10163 w 10163"/>
              <a:gd name="connsiteY3" fmla="*/ 10000 h 10000"/>
              <a:gd name="connsiteX4" fmla="*/ 1 w 10163"/>
              <a:gd name="connsiteY4" fmla="*/ 9999 h 10000"/>
              <a:gd name="connsiteX5" fmla="*/ 163 w 10163"/>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3 h 10003"/>
              <a:gd name="connsiteX1" fmla="*/ 7335 w 10174"/>
              <a:gd name="connsiteY1" fmla="*/ 0 h 10003"/>
              <a:gd name="connsiteX2" fmla="*/ 7364 w 10174"/>
              <a:gd name="connsiteY2" fmla="*/ 9418 h 10003"/>
              <a:gd name="connsiteX3" fmla="*/ 10174 w 10174"/>
              <a:gd name="connsiteY3" fmla="*/ 10003 h 10003"/>
              <a:gd name="connsiteX4" fmla="*/ 12 w 10174"/>
              <a:gd name="connsiteY4" fmla="*/ 10002 h 10003"/>
              <a:gd name="connsiteX5" fmla="*/ 0 w 10174"/>
              <a:gd name="connsiteY5" fmla="*/ 3 h 10003"/>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0 w 9613"/>
              <a:gd name="connsiteY0" fmla="*/ 3 h 10009"/>
              <a:gd name="connsiteX1" fmla="*/ 6785 w 9613"/>
              <a:gd name="connsiteY1" fmla="*/ 0 h 10009"/>
              <a:gd name="connsiteX2" fmla="*/ 6803 w 9613"/>
              <a:gd name="connsiteY2" fmla="*/ 9424 h 10009"/>
              <a:gd name="connsiteX3" fmla="*/ 9613 w 9613"/>
              <a:gd name="connsiteY3" fmla="*/ 10009 h 10009"/>
              <a:gd name="connsiteX4" fmla="*/ 95 w 9613"/>
              <a:gd name="connsiteY4" fmla="*/ 9998 h 10009"/>
              <a:gd name="connsiteX5" fmla="*/ 0 w 9613"/>
              <a:gd name="connsiteY5" fmla="*/ 3 h 10009"/>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18 w 10018"/>
              <a:gd name="connsiteY0" fmla="*/ 3 h 10000"/>
              <a:gd name="connsiteX1" fmla="*/ 7076 w 10018"/>
              <a:gd name="connsiteY1" fmla="*/ 0 h 10000"/>
              <a:gd name="connsiteX2" fmla="*/ 7095 w 10018"/>
              <a:gd name="connsiteY2" fmla="*/ 9416 h 10000"/>
              <a:gd name="connsiteX3" fmla="*/ 10018 w 10018"/>
              <a:gd name="connsiteY3" fmla="*/ 10000 h 10000"/>
              <a:gd name="connsiteX4" fmla="*/ 32 w 10018"/>
              <a:gd name="connsiteY4" fmla="*/ 9999 h 10000"/>
              <a:gd name="connsiteX5" fmla="*/ 18 w 10018"/>
              <a:gd name="connsiteY5" fmla="*/ 3 h 10000"/>
              <a:gd name="connsiteX0" fmla="*/ 0 w 10065"/>
              <a:gd name="connsiteY0" fmla="*/ 3 h 10000"/>
              <a:gd name="connsiteX1" fmla="*/ 7123 w 10065"/>
              <a:gd name="connsiteY1" fmla="*/ 0 h 10000"/>
              <a:gd name="connsiteX2" fmla="*/ 7142 w 10065"/>
              <a:gd name="connsiteY2" fmla="*/ 9416 h 10000"/>
              <a:gd name="connsiteX3" fmla="*/ 10065 w 10065"/>
              <a:gd name="connsiteY3" fmla="*/ 10000 h 10000"/>
              <a:gd name="connsiteX4" fmla="*/ 79 w 10065"/>
              <a:gd name="connsiteY4" fmla="*/ 9999 h 10000"/>
              <a:gd name="connsiteX5" fmla="*/ 0 w 10065"/>
              <a:gd name="connsiteY5" fmla="*/ 3 h 10000"/>
              <a:gd name="connsiteX0" fmla="*/ 0 w 10065"/>
              <a:gd name="connsiteY0" fmla="*/ 3 h 10000"/>
              <a:gd name="connsiteX1" fmla="*/ 7123 w 10065"/>
              <a:gd name="connsiteY1" fmla="*/ 0 h 10000"/>
              <a:gd name="connsiteX2" fmla="*/ 7142 w 10065"/>
              <a:gd name="connsiteY2" fmla="*/ 9416 h 10000"/>
              <a:gd name="connsiteX3" fmla="*/ 10065 w 10065"/>
              <a:gd name="connsiteY3" fmla="*/ 10000 h 10000"/>
              <a:gd name="connsiteX4" fmla="*/ 79 w 10065"/>
              <a:gd name="connsiteY4" fmla="*/ 9999 h 10000"/>
              <a:gd name="connsiteX5" fmla="*/ 0 w 10065"/>
              <a:gd name="connsiteY5" fmla="*/ 3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65" h="10000">
                <a:moveTo>
                  <a:pt x="0" y="3"/>
                </a:moveTo>
                <a:lnTo>
                  <a:pt x="7123" y="0"/>
                </a:lnTo>
                <a:cubicBezTo>
                  <a:pt x="7114" y="2528"/>
                  <a:pt x="7133" y="8825"/>
                  <a:pt x="7142" y="9416"/>
                </a:cubicBezTo>
                <a:cubicBezTo>
                  <a:pt x="7117" y="9743"/>
                  <a:pt x="8449" y="10000"/>
                  <a:pt x="10065" y="10000"/>
                </a:cubicBezTo>
                <a:lnTo>
                  <a:pt x="79" y="9999"/>
                </a:lnTo>
                <a:cubicBezTo>
                  <a:pt x="7" y="7401"/>
                  <a:pt x="15" y="1749"/>
                  <a:pt x="0" y="3"/>
                </a:cubicBezTo>
                <a:close/>
              </a:path>
            </a:pathLst>
          </a:custGeom>
          <a:solidFill>
            <a:srgbClr val="65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dirty="0"/>
          </a:p>
        </p:txBody>
      </p:sp>
    </p:spTree>
    <p:extLst>
      <p:ext uri="{BB962C8B-B14F-4D97-AF65-F5344CB8AC3E}">
        <p14:creationId xmlns:p14="http://schemas.microsoft.com/office/powerpoint/2010/main" val="17522525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ystematic Review / Meta-analysis">
    <p:spTree>
      <p:nvGrpSpPr>
        <p:cNvPr id="1" name=""/>
        <p:cNvGrpSpPr/>
        <p:nvPr/>
      </p:nvGrpSpPr>
      <p:grpSpPr>
        <a:xfrm>
          <a:off x="0" y="0"/>
          <a:ext cx="0" cy="0"/>
          <a:chOff x="0" y="0"/>
          <a:chExt cx="0" cy="0"/>
        </a:xfrm>
      </p:grpSpPr>
      <p:sp>
        <p:nvSpPr>
          <p:cNvPr id="16" name="Flowchart: Stored Data 4">
            <a:extLst>
              <a:ext uri="{FF2B5EF4-FFF2-40B4-BE49-F238E27FC236}">
                <a16:creationId xmlns:a16="http://schemas.microsoft.com/office/drawing/2014/main" id="{6750A1AE-34CF-C798-885B-4AD2785F8297}"/>
              </a:ext>
            </a:extLst>
          </p:cNvPr>
          <p:cNvSpPr/>
          <p:nvPr userDrawn="1"/>
        </p:nvSpPr>
        <p:spPr>
          <a:xfrm rot="5400000">
            <a:off x="5284491" y="-4795876"/>
            <a:ext cx="1614236" cy="1221477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4 h 9996"/>
              <a:gd name="connsiteX1" fmla="*/ 7009 w 10000"/>
              <a:gd name="connsiteY1" fmla="*/ 0 h 9996"/>
              <a:gd name="connsiteX2" fmla="*/ 6949 w 10000"/>
              <a:gd name="connsiteY2" fmla="*/ 9637 h 9996"/>
              <a:gd name="connsiteX3" fmla="*/ 10000 w 10000"/>
              <a:gd name="connsiteY3" fmla="*/ 9996 h 9996"/>
              <a:gd name="connsiteX4" fmla="*/ 128 w 10000"/>
              <a:gd name="connsiteY4" fmla="*/ 9992 h 9996"/>
              <a:gd name="connsiteX5" fmla="*/ 0 w 10000"/>
              <a:gd name="connsiteY5" fmla="*/ 4 h 9996"/>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4"/>
              <a:gd name="connsiteX1" fmla="*/ 7009 w 10000"/>
              <a:gd name="connsiteY1" fmla="*/ 0 h 10004"/>
              <a:gd name="connsiteX2" fmla="*/ 6949 w 10000"/>
              <a:gd name="connsiteY2" fmla="*/ 9641 h 10004"/>
              <a:gd name="connsiteX3" fmla="*/ 10000 w 10000"/>
              <a:gd name="connsiteY3" fmla="*/ 10000 h 10004"/>
              <a:gd name="connsiteX4" fmla="*/ 128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7009" y="0"/>
                </a:lnTo>
                <a:cubicBezTo>
                  <a:pt x="6847" y="1556"/>
                  <a:pt x="6821" y="9283"/>
                  <a:pt x="6949" y="9641"/>
                </a:cubicBezTo>
                <a:cubicBezTo>
                  <a:pt x="6923" y="9843"/>
                  <a:pt x="8314" y="10000"/>
                  <a:pt x="10000" y="10000"/>
                </a:cubicBezTo>
                <a:lnTo>
                  <a:pt x="128" y="10004"/>
                </a:lnTo>
                <a:cubicBezTo>
                  <a:pt x="97" y="8408"/>
                  <a:pt x="98" y="1073"/>
                  <a:pt x="0" y="4"/>
                </a:cubicBezTo>
                <a:close/>
              </a:path>
            </a:pathLst>
          </a:custGeom>
          <a:solidFill>
            <a:srgbClr val="860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dirty="0"/>
          </a:p>
        </p:txBody>
      </p:sp>
      <p:sp>
        <p:nvSpPr>
          <p:cNvPr id="5" name="Flowchart: Stored Data 4">
            <a:extLst>
              <a:ext uri="{FF2B5EF4-FFF2-40B4-BE49-F238E27FC236}">
                <a16:creationId xmlns:a16="http://schemas.microsoft.com/office/drawing/2014/main" id="{D150C2D2-09E4-F78B-7FA6-F42DD5FA59F4}"/>
              </a:ext>
            </a:extLst>
          </p:cNvPr>
          <p:cNvSpPr/>
          <p:nvPr userDrawn="1"/>
        </p:nvSpPr>
        <p:spPr>
          <a:xfrm rot="5400000">
            <a:off x="5283465" y="-5325515"/>
            <a:ext cx="1614236" cy="1221477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0 h 9996"/>
              <a:gd name="connsiteX1" fmla="*/ 7001 w 10056"/>
              <a:gd name="connsiteY1" fmla="*/ 1 h 9996"/>
              <a:gd name="connsiteX2" fmla="*/ 6988 w 10056"/>
              <a:gd name="connsiteY2" fmla="*/ 9624 h 9996"/>
              <a:gd name="connsiteX3" fmla="*/ 10056 w 10056"/>
              <a:gd name="connsiteY3" fmla="*/ 9983 h 9996"/>
              <a:gd name="connsiteX4" fmla="*/ 62 w 10056"/>
              <a:gd name="connsiteY4" fmla="*/ 9996 h 9996"/>
              <a:gd name="connsiteX5" fmla="*/ 0 w 10056"/>
              <a:gd name="connsiteY5" fmla="*/ 0 h 9996"/>
              <a:gd name="connsiteX0" fmla="*/ 0 w 10000"/>
              <a:gd name="connsiteY0" fmla="*/ 2 h 10002"/>
              <a:gd name="connsiteX1" fmla="*/ 6962 w 10000"/>
              <a:gd name="connsiteY1" fmla="*/ 0 h 10002"/>
              <a:gd name="connsiteX2" fmla="*/ 6949 w 10000"/>
              <a:gd name="connsiteY2" fmla="*/ 9630 h 10002"/>
              <a:gd name="connsiteX3" fmla="*/ 10000 w 10000"/>
              <a:gd name="connsiteY3" fmla="*/ 9989 h 10002"/>
              <a:gd name="connsiteX4" fmla="*/ 62 w 10000"/>
              <a:gd name="connsiteY4" fmla="*/ 10002 h 10002"/>
              <a:gd name="connsiteX5" fmla="*/ 0 w 10000"/>
              <a:gd name="connsiteY5" fmla="*/ 2 h 10002"/>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6927" y="0"/>
                </a:lnTo>
                <a:cubicBezTo>
                  <a:pt x="6894" y="1547"/>
                  <a:pt x="6891" y="9283"/>
                  <a:pt x="6949" y="9632"/>
                </a:cubicBezTo>
                <a:cubicBezTo>
                  <a:pt x="6923" y="9834"/>
                  <a:pt x="8645" y="9997"/>
                  <a:pt x="10000" y="9991"/>
                </a:cubicBezTo>
                <a:lnTo>
                  <a:pt x="62" y="10004"/>
                </a:lnTo>
                <a:cubicBezTo>
                  <a:pt x="31" y="8409"/>
                  <a:pt x="98" y="1072"/>
                  <a:pt x="0" y="4"/>
                </a:cubicBezTo>
                <a:close/>
              </a:path>
            </a:pathLst>
          </a:custGeom>
          <a:solidFill>
            <a:srgbClr val="AA00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p:cNvSpPr/>
          <p:nvPr userDrawn="1"/>
        </p:nvSpPr>
        <p:spPr>
          <a:xfrm>
            <a:off x="7490690" y="5672093"/>
            <a:ext cx="4702823" cy="421061"/>
          </a:xfrm>
          <a:prstGeom prst="rect">
            <a:avLst/>
          </a:prstGeom>
          <a:solidFill>
            <a:srgbClr val="65A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dirty="0"/>
          </a:p>
        </p:txBody>
      </p:sp>
      <p:grpSp>
        <p:nvGrpSpPr>
          <p:cNvPr id="13" name="Group 12"/>
          <p:cNvGrpSpPr/>
          <p:nvPr userDrawn="1"/>
        </p:nvGrpSpPr>
        <p:grpSpPr>
          <a:xfrm>
            <a:off x="7637330" y="6112457"/>
            <a:ext cx="4174624" cy="723275"/>
            <a:chOff x="7646796" y="6098813"/>
            <a:chExt cx="4174624" cy="723275"/>
          </a:xfrm>
        </p:grpSpPr>
        <p:pic>
          <p:nvPicPr>
            <p:cNvPr id="14" name="Picture 10" descr="LOGO_IPNA_Blu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46796" y="6186597"/>
              <a:ext cx="581637" cy="58163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2"/>
            <p:cNvSpPr>
              <a:spLocks noChangeArrowheads="1"/>
            </p:cNvSpPr>
            <p:nvPr/>
          </p:nvSpPr>
          <p:spPr bwMode="auto">
            <a:xfrm>
              <a:off x="8208157" y="6098813"/>
              <a:ext cx="3613263" cy="72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rgbClr val="296DC0"/>
                  </a:solidFill>
                  <a:effectLst/>
                  <a:latin typeface="Arial" panose="020B0604020202020204" pitchFamily="34" charset="0"/>
                  <a:ea typeface="Calibri" panose="020F0502020204030204" pitchFamily="34" charset="0"/>
                  <a:cs typeface="Calibri" panose="020F0502020204030204" pitchFamily="34" charset="0"/>
                </a:rPr>
                <a:t>Pediatric Nephrology</a:t>
              </a:r>
              <a:endParaRPr kumimoji="0" lang="en-GB"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Journal of the </a:t>
              </a:r>
              <a:b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en-GB"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International Pediatric Nephrology Association</a:t>
              </a:r>
              <a:endParaRPr kumimoji="0" lang="en-GB" altLang="en-US" sz="1200" b="0" i="0" u="none" strike="noStrike" cap="none" normalizeH="0" baseline="0" dirty="0">
                <a:ln>
                  <a:noFill/>
                </a:ln>
                <a:solidFill>
                  <a:schemeClr val="tx1"/>
                </a:solidFill>
                <a:effectLst/>
                <a:latin typeface="Arial" panose="020B0604020202020204" pitchFamily="34" charset="0"/>
              </a:endParaRPr>
            </a:p>
          </p:txBody>
        </p:sp>
      </p:grpSp>
      <p:sp>
        <p:nvSpPr>
          <p:cNvPr id="37" name="Rectangle 36">
            <a:extLst>
              <a:ext uri="{FF2B5EF4-FFF2-40B4-BE49-F238E27FC236}">
                <a16:creationId xmlns:a16="http://schemas.microsoft.com/office/drawing/2014/main" id="{FB861B61-643E-7D14-D771-2A7BF1205723}"/>
              </a:ext>
            </a:extLst>
          </p:cNvPr>
          <p:cNvSpPr/>
          <p:nvPr userDrawn="1"/>
        </p:nvSpPr>
        <p:spPr>
          <a:xfrm>
            <a:off x="10134600" y="-28393"/>
            <a:ext cx="2068286" cy="1119323"/>
          </a:xfrm>
          <a:prstGeom prst="rect">
            <a:avLst/>
          </a:prstGeom>
          <a:solidFill>
            <a:srgbClr val="0039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p:cNvSpPr txBox="1"/>
          <p:nvPr/>
        </p:nvSpPr>
        <p:spPr>
          <a:xfrm>
            <a:off x="10626853" y="297104"/>
            <a:ext cx="1441475" cy="419695"/>
          </a:xfrm>
          <a:prstGeom prst="rect">
            <a:avLst/>
          </a:prstGeom>
          <a:noFill/>
        </p:spPr>
        <p:txBody>
          <a:bodyPr wrap="square" rtlCol="0">
            <a:spAutoFit/>
          </a:bodyPr>
          <a:lstStyle/>
          <a:p>
            <a:r>
              <a:rPr lang="en-GB" sz="2400" dirty="0">
                <a:solidFill>
                  <a:schemeClr val="bg1"/>
                </a:solidFill>
              </a:rPr>
              <a:t>Review/</a:t>
            </a:r>
          </a:p>
        </p:txBody>
      </p:sp>
      <p:sp>
        <p:nvSpPr>
          <p:cNvPr id="18" name="TextBox 17"/>
          <p:cNvSpPr txBox="1"/>
          <p:nvPr/>
        </p:nvSpPr>
        <p:spPr>
          <a:xfrm>
            <a:off x="10361243" y="16591"/>
            <a:ext cx="1747805" cy="419695"/>
          </a:xfrm>
          <a:prstGeom prst="rect">
            <a:avLst/>
          </a:prstGeom>
          <a:noFill/>
        </p:spPr>
        <p:txBody>
          <a:bodyPr wrap="square" rtlCol="0">
            <a:spAutoFit/>
          </a:bodyPr>
          <a:lstStyle/>
          <a:p>
            <a:r>
              <a:rPr lang="en-GB" sz="2400" dirty="0">
                <a:solidFill>
                  <a:schemeClr val="bg1"/>
                </a:solidFill>
              </a:rPr>
              <a:t>Systematic</a:t>
            </a:r>
          </a:p>
        </p:txBody>
      </p:sp>
      <p:sp>
        <p:nvSpPr>
          <p:cNvPr id="29" name="Flowchart: Stored Data 4">
            <a:extLst>
              <a:ext uri="{FF2B5EF4-FFF2-40B4-BE49-F238E27FC236}">
                <a16:creationId xmlns:a16="http://schemas.microsoft.com/office/drawing/2014/main" id="{17034CCF-1EDD-D498-AB89-09358AFA3492}"/>
              </a:ext>
            </a:extLst>
          </p:cNvPr>
          <p:cNvSpPr/>
          <p:nvPr userDrawn="1"/>
        </p:nvSpPr>
        <p:spPr>
          <a:xfrm rot="16200000" flipV="1">
            <a:off x="2901409" y="2274353"/>
            <a:ext cx="1684645" cy="7491425"/>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0 h 9996"/>
              <a:gd name="connsiteX1" fmla="*/ 6799 w 10000"/>
              <a:gd name="connsiteY1" fmla="*/ 3842 h 9996"/>
              <a:gd name="connsiteX2" fmla="*/ 6949 w 10000"/>
              <a:gd name="connsiteY2" fmla="*/ 9633 h 9996"/>
              <a:gd name="connsiteX3" fmla="*/ 10000 w 10000"/>
              <a:gd name="connsiteY3" fmla="*/ 9992 h 9996"/>
              <a:gd name="connsiteX4" fmla="*/ 128 w 10000"/>
              <a:gd name="connsiteY4" fmla="*/ 9996 h 9996"/>
              <a:gd name="connsiteX5" fmla="*/ 0 w 10000"/>
              <a:gd name="connsiteY5" fmla="*/ 0 h 9996"/>
              <a:gd name="connsiteX0" fmla="*/ 0 w 9895"/>
              <a:gd name="connsiteY0" fmla="*/ 11 h 6156"/>
              <a:gd name="connsiteX1" fmla="*/ 6694 w 9895"/>
              <a:gd name="connsiteY1" fmla="*/ 0 h 6156"/>
              <a:gd name="connsiteX2" fmla="*/ 6844 w 9895"/>
              <a:gd name="connsiteY2" fmla="*/ 5793 h 6156"/>
              <a:gd name="connsiteX3" fmla="*/ 9895 w 9895"/>
              <a:gd name="connsiteY3" fmla="*/ 6152 h 6156"/>
              <a:gd name="connsiteX4" fmla="*/ 23 w 9895"/>
              <a:gd name="connsiteY4" fmla="*/ 6156 h 6156"/>
              <a:gd name="connsiteX5" fmla="*/ 0 w 9895"/>
              <a:gd name="connsiteY5" fmla="*/ 11 h 6156"/>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1030 w 11007"/>
              <a:gd name="connsiteY4" fmla="*/ 10000 h 10000"/>
              <a:gd name="connsiteX5" fmla="*/ 0 w 11007"/>
              <a:gd name="connsiteY5" fmla="*/ 7 h 10000"/>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23 w 11007"/>
              <a:gd name="connsiteY4" fmla="*/ 10000 h 10000"/>
              <a:gd name="connsiteX5" fmla="*/ 0 w 11007"/>
              <a:gd name="connsiteY5" fmla="*/ 7 h 10000"/>
              <a:gd name="connsiteX0" fmla="*/ 76 w 10988"/>
              <a:gd name="connsiteY0" fmla="*/ 45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76 w 10988"/>
              <a:gd name="connsiteY5" fmla="*/ 45 h 10000"/>
              <a:gd name="connsiteX0" fmla="*/ 16 w 10988"/>
              <a:gd name="connsiteY0" fmla="*/ 20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16 w 10988"/>
              <a:gd name="connsiteY5" fmla="*/ 20 h 10000"/>
              <a:gd name="connsiteX0" fmla="*/ 16 w 10988"/>
              <a:gd name="connsiteY0" fmla="*/ 0 h 9980"/>
              <a:gd name="connsiteX1" fmla="*/ 7753 w 10988"/>
              <a:gd name="connsiteY1" fmla="*/ 0 h 9980"/>
              <a:gd name="connsiteX2" fmla="*/ 7905 w 10988"/>
              <a:gd name="connsiteY2" fmla="*/ 9390 h 9980"/>
              <a:gd name="connsiteX3" fmla="*/ 10988 w 10988"/>
              <a:gd name="connsiteY3" fmla="*/ 9974 h 9980"/>
              <a:gd name="connsiteX4" fmla="*/ 4 w 10988"/>
              <a:gd name="connsiteY4" fmla="*/ 9980 h 9980"/>
              <a:gd name="connsiteX5" fmla="*/ 16 w 10988"/>
              <a:gd name="connsiteY5" fmla="*/ 0 h 9980"/>
              <a:gd name="connsiteX0" fmla="*/ 0 w 9985"/>
              <a:gd name="connsiteY0" fmla="*/ 0 h 9994"/>
              <a:gd name="connsiteX1" fmla="*/ 7041 w 9985"/>
              <a:gd name="connsiteY1" fmla="*/ 0 h 9994"/>
              <a:gd name="connsiteX2" fmla="*/ 7179 w 9985"/>
              <a:gd name="connsiteY2" fmla="*/ 9409 h 9994"/>
              <a:gd name="connsiteX3" fmla="*/ 9985 w 9985"/>
              <a:gd name="connsiteY3" fmla="*/ 9994 h 9994"/>
              <a:gd name="connsiteX4" fmla="*/ 11 w 9985"/>
              <a:gd name="connsiteY4" fmla="*/ 9987 h 9994"/>
              <a:gd name="connsiteX5" fmla="*/ 0 w 9985"/>
              <a:gd name="connsiteY5" fmla="*/ 0 h 9994"/>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11 w 10000"/>
              <a:gd name="connsiteY4" fmla="*/ 9996 h 10000"/>
              <a:gd name="connsiteX5" fmla="*/ 0 w 10000"/>
              <a:gd name="connsiteY5" fmla="*/ 0 h 10000"/>
              <a:gd name="connsiteX0" fmla="*/ 35 w 10035"/>
              <a:gd name="connsiteY0" fmla="*/ 0 h 10009"/>
              <a:gd name="connsiteX1" fmla="*/ 7087 w 10035"/>
              <a:gd name="connsiteY1" fmla="*/ 0 h 10009"/>
              <a:gd name="connsiteX2" fmla="*/ 7225 w 10035"/>
              <a:gd name="connsiteY2" fmla="*/ 9415 h 10009"/>
              <a:gd name="connsiteX3" fmla="*/ 10035 w 10035"/>
              <a:gd name="connsiteY3" fmla="*/ 10000 h 10009"/>
              <a:gd name="connsiteX4" fmla="*/ 3 w 10035"/>
              <a:gd name="connsiteY4" fmla="*/ 10009 h 10009"/>
              <a:gd name="connsiteX5" fmla="*/ 35 w 10035"/>
              <a:gd name="connsiteY5" fmla="*/ 0 h 10009"/>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66 w 10000"/>
              <a:gd name="connsiteY4" fmla="*/ 9989 h 10000"/>
              <a:gd name="connsiteX5" fmla="*/ 0 w 10000"/>
              <a:gd name="connsiteY5" fmla="*/ 0 h 10000"/>
              <a:gd name="connsiteX0" fmla="*/ 0 w 10000"/>
              <a:gd name="connsiteY0" fmla="*/ 0 h 10002"/>
              <a:gd name="connsiteX1" fmla="*/ 7052 w 10000"/>
              <a:gd name="connsiteY1" fmla="*/ 0 h 10002"/>
              <a:gd name="connsiteX2" fmla="*/ 7190 w 10000"/>
              <a:gd name="connsiteY2" fmla="*/ 9415 h 10002"/>
              <a:gd name="connsiteX3" fmla="*/ 10000 w 10000"/>
              <a:gd name="connsiteY3" fmla="*/ 10000 h 10002"/>
              <a:gd name="connsiteX4" fmla="*/ 23 w 10000"/>
              <a:gd name="connsiteY4" fmla="*/ 10002 h 10002"/>
              <a:gd name="connsiteX5" fmla="*/ 0 w 10000"/>
              <a:gd name="connsiteY5" fmla="*/ 0 h 10002"/>
              <a:gd name="connsiteX0" fmla="*/ 164 w 10164"/>
              <a:gd name="connsiteY0" fmla="*/ 0 h 10000"/>
              <a:gd name="connsiteX1" fmla="*/ 7216 w 10164"/>
              <a:gd name="connsiteY1" fmla="*/ 0 h 10000"/>
              <a:gd name="connsiteX2" fmla="*/ 7354 w 10164"/>
              <a:gd name="connsiteY2" fmla="*/ 9415 h 10000"/>
              <a:gd name="connsiteX3" fmla="*/ 10164 w 10164"/>
              <a:gd name="connsiteY3" fmla="*/ 10000 h 10000"/>
              <a:gd name="connsiteX4" fmla="*/ 2 w 10164"/>
              <a:gd name="connsiteY4" fmla="*/ 9999 h 10000"/>
              <a:gd name="connsiteX5" fmla="*/ 164 w 10164"/>
              <a:gd name="connsiteY5" fmla="*/ 0 h 10000"/>
              <a:gd name="connsiteX0" fmla="*/ 163 w 10163"/>
              <a:gd name="connsiteY0" fmla="*/ 0 h 10000"/>
              <a:gd name="connsiteX1" fmla="*/ 7215 w 10163"/>
              <a:gd name="connsiteY1" fmla="*/ 0 h 10000"/>
              <a:gd name="connsiteX2" fmla="*/ 7353 w 10163"/>
              <a:gd name="connsiteY2" fmla="*/ 9415 h 10000"/>
              <a:gd name="connsiteX3" fmla="*/ 10163 w 10163"/>
              <a:gd name="connsiteY3" fmla="*/ 10000 h 10000"/>
              <a:gd name="connsiteX4" fmla="*/ 1 w 10163"/>
              <a:gd name="connsiteY4" fmla="*/ 9999 h 10000"/>
              <a:gd name="connsiteX5" fmla="*/ 163 w 10163"/>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3 h 10003"/>
              <a:gd name="connsiteX1" fmla="*/ 7335 w 10174"/>
              <a:gd name="connsiteY1" fmla="*/ 0 h 10003"/>
              <a:gd name="connsiteX2" fmla="*/ 7364 w 10174"/>
              <a:gd name="connsiteY2" fmla="*/ 9418 h 10003"/>
              <a:gd name="connsiteX3" fmla="*/ 10174 w 10174"/>
              <a:gd name="connsiteY3" fmla="*/ 10003 h 10003"/>
              <a:gd name="connsiteX4" fmla="*/ 12 w 10174"/>
              <a:gd name="connsiteY4" fmla="*/ 10002 h 10003"/>
              <a:gd name="connsiteX5" fmla="*/ 0 w 10174"/>
              <a:gd name="connsiteY5" fmla="*/ 3 h 10003"/>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0 w 9613"/>
              <a:gd name="connsiteY0" fmla="*/ 3 h 10009"/>
              <a:gd name="connsiteX1" fmla="*/ 6785 w 9613"/>
              <a:gd name="connsiteY1" fmla="*/ 0 h 10009"/>
              <a:gd name="connsiteX2" fmla="*/ 6803 w 9613"/>
              <a:gd name="connsiteY2" fmla="*/ 9424 h 10009"/>
              <a:gd name="connsiteX3" fmla="*/ 9613 w 9613"/>
              <a:gd name="connsiteY3" fmla="*/ 10009 h 10009"/>
              <a:gd name="connsiteX4" fmla="*/ 95 w 9613"/>
              <a:gd name="connsiteY4" fmla="*/ 9998 h 10009"/>
              <a:gd name="connsiteX5" fmla="*/ 0 w 9613"/>
              <a:gd name="connsiteY5" fmla="*/ 3 h 10009"/>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
                </a:moveTo>
                <a:lnTo>
                  <a:pt x="7058" y="0"/>
                </a:lnTo>
                <a:cubicBezTo>
                  <a:pt x="7049" y="2528"/>
                  <a:pt x="7068" y="8825"/>
                  <a:pt x="7077" y="9416"/>
                </a:cubicBezTo>
                <a:cubicBezTo>
                  <a:pt x="7052" y="9743"/>
                  <a:pt x="8384" y="10000"/>
                  <a:pt x="10000" y="10000"/>
                </a:cubicBezTo>
                <a:lnTo>
                  <a:pt x="14" y="9999"/>
                </a:lnTo>
                <a:cubicBezTo>
                  <a:pt x="7" y="7401"/>
                  <a:pt x="15" y="1749"/>
                  <a:pt x="0" y="3"/>
                </a:cubicBezTo>
                <a:close/>
              </a:path>
            </a:pathLst>
          </a:custGeom>
          <a:solidFill>
            <a:srgbClr val="AA00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Box 1">
            <a:extLst>
              <a:ext uri="{FF2B5EF4-FFF2-40B4-BE49-F238E27FC236}">
                <a16:creationId xmlns:a16="http://schemas.microsoft.com/office/drawing/2014/main" id="{4FAD86AC-4C87-1793-B8DA-143F6DFB4B75}"/>
              </a:ext>
            </a:extLst>
          </p:cNvPr>
          <p:cNvSpPr txBox="1"/>
          <p:nvPr userDrawn="1"/>
        </p:nvSpPr>
        <p:spPr>
          <a:xfrm>
            <a:off x="10246589" y="585744"/>
            <a:ext cx="2225725" cy="419695"/>
          </a:xfrm>
          <a:prstGeom prst="rect">
            <a:avLst/>
          </a:prstGeom>
          <a:noFill/>
        </p:spPr>
        <p:txBody>
          <a:bodyPr wrap="square" rtlCol="0">
            <a:spAutoFit/>
          </a:bodyPr>
          <a:lstStyle/>
          <a:p>
            <a:r>
              <a:rPr lang="en-GB" sz="2400" dirty="0">
                <a:solidFill>
                  <a:schemeClr val="bg1"/>
                </a:solidFill>
              </a:rPr>
              <a:t>Meta-analysis</a:t>
            </a:r>
          </a:p>
        </p:txBody>
      </p:sp>
    </p:spTree>
    <p:extLst>
      <p:ext uri="{BB962C8B-B14F-4D97-AF65-F5344CB8AC3E}">
        <p14:creationId xmlns:p14="http://schemas.microsoft.com/office/powerpoint/2010/main" val="205978228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14BA06-560F-4272-BD1D-D3D251BC0A82}" type="datetimeFigureOut">
              <a:rPr lang="en-GB" smtClean="0"/>
              <a:t>15/01/2026</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2DF36B-8F18-4F81-92A8-26E2BC629512}" type="slidenum">
              <a:rPr lang="en-GB" smtClean="0"/>
              <a:t>‹#›</a:t>
            </a:fld>
            <a:endParaRPr lang="en-GB" dirty="0"/>
          </a:p>
        </p:txBody>
      </p:sp>
    </p:spTree>
    <p:extLst>
      <p:ext uri="{BB962C8B-B14F-4D97-AF65-F5344CB8AC3E}">
        <p14:creationId xmlns:p14="http://schemas.microsoft.com/office/powerpoint/2010/main" val="690031264"/>
      </p:ext>
    </p:extLst>
  </p:cSld>
  <p:clrMap bg1="lt1" tx1="dk1" bg2="lt2" tx2="dk2" accent1="accent1" accent2="accent2" accent3="accent3" accent4="accent4" accent5="accent5" accent6="accent6" hlink="hlink" folHlink="folHlink"/>
  <p:sldLayoutIdLst>
    <p:sldLayoutId id="2147483649" r:id="rId1"/>
    <p:sldLayoutId id="2147483653" r:id="rId2"/>
    <p:sldLayoutId id="2147483652" r:id="rId3"/>
    <p:sldLayoutId id="2147483654"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Freeform: Shape 46">
            <a:extLst>
              <a:ext uri="{FF2B5EF4-FFF2-40B4-BE49-F238E27FC236}">
                <a16:creationId xmlns:a16="http://schemas.microsoft.com/office/drawing/2014/main" id="{3DF75823-441F-68E6-EACE-940A1F83176C}"/>
              </a:ext>
            </a:extLst>
          </p:cNvPr>
          <p:cNvSpPr/>
          <p:nvPr/>
        </p:nvSpPr>
        <p:spPr>
          <a:xfrm>
            <a:off x="731906" y="3124967"/>
            <a:ext cx="301374" cy="622841"/>
          </a:xfrm>
          <a:custGeom>
            <a:avLst/>
            <a:gdLst>
              <a:gd name="connsiteX0" fmla="*/ 427832 w 855663"/>
              <a:gd name="connsiteY0" fmla="*/ 350043 h 1750218"/>
              <a:gd name="connsiteX1" fmla="*/ 556181 w 855663"/>
              <a:gd name="connsiteY1" fmla="*/ 365601 h 1750218"/>
              <a:gd name="connsiteX2" fmla="*/ 719535 w 855663"/>
              <a:gd name="connsiteY2" fmla="*/ 451168 h 1750218"/>
              <a:gd name="connsiteX3" fmla="*/ 742872 w 855663"/>
              <a:gd name="connsiteY3" fmla="*/ 493950 h 1750218"/>
              <a:gd name="connsiteX4" fmla="*/ 851774 w 855663"/>
              <a:gd name="connsiteY4" fmla="*/ 956786 h 1750218"/>
              <a:gd name="connsiteX5" fmla="*/ 855663 w 855663"/>
              <a:gd name="connsiteY5" fmla="*/ 976232 h 1750218"/>
              <a:gd name="connsiteX6" fmla="*/ 777876 w 855663"/>
              <a:gd name="connsiteY6" fmla="*/ 1054020 h 1750218"/>
              <a:gd name="connsiteX7" fmla="*/ 703977 w 855663"/>
              <a:gd name="connsiteY7" fmla="*/ 995680 h 1750218"/>
              <a:gd name="connsiteX8" fmla="*/ 622301 w 855663"/>
              <a:gd name="connsiteY8" fmla="*/ 657304 h 1750218"/>
              <a:gd name="connsiteX9" fmla="*/ 622301 w 855663"/>
              <a:gd name="connsiteY9" fmla="*/ 1750218 h 1750218"/>
              <a:gd name="connsiteX10" fmla="*/ 466726 w 855663"/>
              <a:gd name="connsiteY10" fmla="*/ 1750218 h 1750218"/>
              <a:gd name="connsiteX11" fmla="*/ 466726 w 855663"/>
              <a:gd name="connsiteY11" fmla="*/ 1050131 h 1750218"/>
              <a:gd name="connsiteX12" fmla="*/ 388938 w 855663"/>
              <a:gd name="connsiteY12" fmla="*/ 1050131 h 1750218"/>
              <a:gd name="connsiteX13" fmla="*/ 388938 w 855663"/>
              <a:gd name="connsiteY13" fmla="*/ 1750218 h 1750218"/>
              <a:gd name="connsiteX14" fmla="*/ 233363 w 855663"/>
              <a:gd name="connsiteY14" fmla="*/ 1750218 h 1750218"/>
              <a:gd name="connsiteX15" fmla="*/ 233363 w 855663"/>
              <a:gd name="connsiteY15" fmla="*/ 661193 h 1750218"/>
              <a:gd name="connsiteX16" fmla="*/ 151686 w 855663"/>
              <a:gd name="connsiteY16" fmla="*/ 999569 h 1750218"/>
              <a:gd name="connsiteX17" fmla="*/ 77788 w 855663"/>
              <a:gd name="connsiteY17" fmla="*/ 1057910 h 1750218"/>
              <a:gd name="connsiteX18" fmla="*/ 0 w 855663"/>
              <a:gd name="connsiteY18" fmla="*/ 980123 h 1750218"/>
              <a:gd name="connsiteX19" fmla="*/ 3889 w 855663"/>
              <a:gd name="connsiteY19" fmla="*/ 960675 h 1750218"/>
              <a:gd name="connsiteX20" fmla="*/ 112792 w 855663"/>
              <a:gd name="connsiteY20" fmla="*/ 497840 h 1750218"/>
              <a:gd name="connsiteX21" fmla="*/ 136129 w 855663"/>
              <a:gd name="connsiteY21" fmla="*/ 455057 h 1750218"/>
              <a:gd name="connsiteX22" fmla="*/ 299482 w 855663"/>
              <a:gd name="connsiteY22" fmla="*/ 369490 h 1750218"/>
              <a:gd name="connsiteX23" fmla="*/ 427832 w 855663"/>
              <a:gd name="connsiteY23" fmla="*/ 350043 h 1750218"/>
              <a:gd name="connsiteX24" fmla="*/ 427831 w 855663"/>
              <a:gd name="connsiteY24" fmla="*/ 0 h 1750218"/>
              <a:gd name="connsiteX25" fmla="*/ 583406 w 855663"/>
              <a:gd name="connsiteY25" fmla="*/ 155575 h 1750218"/>
              <a:gd name="connsiteX26" fmla="*/ 427831 w 855663"/>
              <a:gd name="connsiteY26" fmla="*/ 311150 h 1750218"/>
              <a:gd name="connsiteX27" fmla="*/ 272256 w 855663"/>
              <a:gd name="connsiteY27" fmla="*/ 155575 h 1750218"/>
              <a:gd name="connsiteX28" fmla="*/ 427831 w 855663"/>
              <a:gd name="connsiteY28" fmla="*/ 0 h 1750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55663" h="1750218">
                <a:moveTo>
                  <a:pt x="427832" y="350043"/>
                </a:moveTo>
                <a:cubicBezTo>
                  <a:pt x="470615" y="350043"/>
                  <a:pt x="513398" y="357821"/>
                  <a:pt x="556181" y="365601"/>
                </a:cubicBezTo>
                <a:cubicBezTo>
                  <a:pt x="618412" y="385047"/>
                  <a:pt x="672862" y="412273"/>
                  <a:pt x="719535" y="451168"/>
                </a:cubicBezTo>
                <a:cubicBezTo>
                  <a:pt x="731203" y="462835"/>
                  <a:pt x="738983" y="478392"/>
                  <a:pt x="742872" y="493950"/>
                </a:cubicBezTo>
                <a:lnTo>
                  <a:pt x="851774" y="956786"/>
                </a:lnTo>
                <a:cubicBezTo>
                  <a:pt x="851774" y="960675"/>
                  <a:pt x="855663" y="968454"/>
                  <a:pt x="855663" y="976232"/>
                </a:cubicBezTo>
                <a:cubicBezTo>
                  <a:pt x="855663" y="1019016"/>
                  <a:pt x="820659" y="1054020"/>
                  <a:pt x="777876" y="1054020"/>
                </a:cubicBezTo>
                <a:cubicBezTo>
                  <a:pt x="742872" y="1054020"/>
                  <a:pt x="711757" y="1026795"/>
                  <a:pt x="703977" y="995680"/>
                </a:cubicBezTo>
                <a:lnTo>
                  <a:pt x="622301" y="657304"/>
                </a:lnTo>
                <a:lnTo>
                  <a:pt x="622301" y="1750218"/>
                </a:lnTo>
                <a:lnTo>
                  <a:pt x="466726" y="1750218"/>
                </a:lnTo>
                <a:lnTo>
                  <a:pt x="466726" y="1050131"/>
                </a:lnTo>
                <a:lnTo>
                  <a:pt x="388938" y="1050131"/>
                </a:lnTo>
                <a:lnTo>
                  <a:pt x="388938" y="1750218"/>
                </a:lnTo>
                <a:lnTo>
                  <a:pt x="233363" y="1750218"/>
                </a:lnTo>
                <a:lnTo>
                  <a:pt x="233363" y="661193"/>
                </a:lnTo>
                <a:lnTo>
                  <a:pt x="151686" y="999569"/>
                </a:lnTo>
                <a:cubicBezTo>
                  <a:pt x="143907" y="1030684"/>
                  <a:pt x="112792" y="1057910"/>
                  <a:pt x="77788" y="1057910"/>
                </a:cubicBezTo>
                <a:cubicBezTo>
                  <a:pt x="35004" y="1057910"/>
                  <a:pt x="0" y="1022905"/>
                  <a:pt x="0" y="980123"/>
                </a:cubicBezTo>
                <a:cubicBezTo>
                  <a:pt x="0" y="972343"/>
                  <a:pt x="3889" y="964564"/>
                  <a:pt x="3889" y="960675"/>
                </a:cubicBezTo>
                <a:lnTo>
                  <a:pt x="112792" y="497840"/>
                </a:lnTo>
                <a:cubicBezTo>
                  <a:pt x="116682" y="482281"/>
                  <a:pt x="124460" y="466725"/>
                  <a:pt x="136129" y="455057"/>
                </a:cubicBezTo>
                <a:cubicBezTo>
                  <a:pt x="182801" y="416162"/>
                  <a:pt x="237252" y="385047"/>
                  <a:pt x="299482" y="369490"/>
                </a:cubicBezTo>
                <a:cubicBezTo>
                  <a:pt x="342265" y="357821"/>
                  <a:pt x="385049" y="350043"/>
                  <a:pt x="427832" y="350043"/>
                </a:cubicBezTo>
                <a:close/>
                <a:moveTo>
                  <a:pt x="427831" y="0"/>
                </a:moveTo>
                <a:cubicBezTo>
                  <a:pt x="513753" y="0"/>
                  <a:pt x="583406" y="69653"/>
                  <a:pt x="583406" y="155575"/>
                </a:cubicBezTo>
                <a:cubicBezTo>
                  <a:pt x="583406" y="241496"/>
                  <a:pt x="513753" y="311150"/>
                  <a:pt x="427831" y="311150"/>
                </a:cubicBezTo>
                <a:cubicBezTo>
                  <a:pt x="341910" y="311150"/>
                  <a:pt x="272256" y="241496"/>
                  <a:pt x="272256" y="155575"/>
                </a:cubicBezTo>
                <a:cubicBezTo>
                  <a:pt x="272256" y="69653"/>
                  <a:pt x="341910" y="0"/>
                  <a:pt x="427831" y="0"/>
                </a:cubicBezTo>
                <a:close/>
              </a:path>
            </a:pathLst>
          </a:custGeom>
          <a:solidFill>
            <a:srgbClr val="65AA00"/>
          </a:solidFill>
          <a:ln w="15081" cap="flat">
            <a:noFill/>
            <a:prstDash val="solid"/>
            <a:miter/>
          </a:ln>
        </p:spPr>
        <p:txBody>
          <a:bodyPr wrap="square" rtlCol="0" anchor="ctr">
            <a:noAutofit/>
          </a:bodyPr>
          <a:lstStyle/>
          <a:p>
            <a:endParaRPr lang="en-US" dirty="0"/>
          </a:p>
        </p:txBody>
      </p:sp>
      <p:sp>
        <p:nvSpPr>
          <p:cNvPr id="24" name="Title 1"/>
          <p:cNvSpPr txBox="1">
            <a:spLocks/>
          </p:cNvSpPr>
          <p:nvPr/>
        </p:nvSpPr>
        <p:spPr>
          <a:xfrm>
            <a:off x="0" y="-63078"/>
            <a:ext cx="10317480" cy="1297287"/>
          </a:xfrm>
          <a:prstGeom prst="rect">
            <a:avLst/>
          </a:prstGeom>
          <a:noFill/>
        </p:spPr>
        <p:txBody>
          <a:bodyPr vert="horz" lIns="91440" tIns="45720" rIns="91440" bIns="45720" rtlCol="0" anchor="ctr">
            <a:normAutofit fontScale="4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16000" algn="l">
              <a:lnSpc>
                <a:spcPct val="110000"/>
              </a:lnSpc>
            </a:pPr>
            <a:endParaRPr lang="en-GB" sz="2800" b="1" dirty="0">
              <a:solidFill>
                <a:schemeClr val="bg1"/>
              </a:solidFill>
            </a:endParaRPr>
          </a:p>
          <a:p>
            <a:pPr marL="216000" algn="l">
              <a:lnSpc>
                <a:spcPct val="110000"/>
              </a:lnSpc>
            </a:pPr>
            <a:r>
              <a:rPr lang="en-GB" sz="5500" b="1" dirty="0">
                <a:solidFill>
                  <a:schemeClr val="bg1"/>
                </a:solidFill>
              </a:rPr>
              <a:t>Perinatal risk factors and two-year neurodevelopmental outcome of early acute kidney injury in very preterm and very low birth weight infants</a:t>
            </a:r>
            <a:br>
              <a:rPr lang="en-GB" sz="2800" b="1" dirty="0">
                <a:solidFill>
                  <a:schemeClr val="bg1"/>
                </a:solidFill>
              </a:rPr>
            </a:br>
            <a:endParaRPr lang="en-GB" sz="2800" b="1" dirty="0">
              <a:solidFill>
                <a:schemeClr val="bg1"/>
              </a:solidFill>
            </a:endParaRPr>
          </a:p>
        </p:txBody>
      </p:sp>
      <p:sp>
        <p:nvSpPr>
          <p:cNvPr id="25" name="TextBox 24"/>
          <p:cNvSpPr txBox="1"/>
          <p:nvPr/>
        </p:nvSpPr>
        <p:spPr>
          <a:xfrm>
            <a:off x="234829" y="1039274"/>
            <a:ext cx="12011817" cy="646331"/>
          </a:xfrm>
          <a:prstGeom prst="rect">
            <a:avLst/>
          </a:prstGeom>
          <a:noFill/>
        </p:spPr>
        <p:txBody>
          <a:bodyPr wrap="square" rtlCol="0">
            <a:spAutoFit/>
          </a:bodyPr>
          <a:lstStyle/>
          <a:p>
            <a:r>
              <a:rPr lang="en-GB" b="1" dirty="0">
                <a:solidFill>
                  <a:schemeClr val="bg1"/>
                </a:solidFill>
              </a:rPr>
              <a:t>AIM</a:t>
            </a:r>
            <a:r>
              <a:rPr lang="en-GB" dirty="0">
                <a:solidFill>
                  <a:schemeClr val="bg1"/>
                </a:solidFill>
              </a:rPr>
              <a:t>: To identify perinatal risk factors associated with early AKI, defined by serum creatinine (SCr) or urine output (UO) criteria, and evaluate AKI impact on long-term outcomes</a:t>
            </a:r>
          </a:p>
        </p:txBody>
      </p:sp>
      <p:sp>
        <p:nvSpPr>
          <p:cNvPr id="26" name="TextBox 25"/>
          <p:cNvSpPr txBox="1"/>
          <p:nvPr/>
        </p:nvSpPr>
        <p:spPr>
          <a:xfrm>
            <a:off x="173448" y="1758951"/>
            <a:ext cx="11505934" cy="369332"/>
          </a:xfrm>
          <a:prstGeom prst="rect">
            <a:avLst/>
          </a:prstGeom>
          <a:noFill/>
        </p:spPr>
        <p:txBody>
          <a:bodyPr wrap="square" rtlCol="0">
            <a:spAutoFit/>
          </a:bodyPr>
          <a:lstStyle/>
          <a:p>
            <a:r>
              <a:rPr lang="en-GB" b="1" dirty="0">
                <a:solidFill>
                  <a:srgbClr val="0065AA"/>
                </a:solidFill>
              </a:rPr>
              <a:t>DESIGN &amp; OUTCOMES</a:t>
            </a:r>
            <a:r>
              <a:rPr lang="en-GB" dirty="0">
                <a:solidFill>
                  <a:srgbClr val="0065AA"/>
                </a:solidFill>
              </a:rPr>
              <a:t>:</a:t>
            </a:r>
          </a:p>
        </p:txBody>
      </p:sp>
      <p:sp>
        <p:nvSpPr>
          <p:cNvPr id="27" name="TextBox 26"/>
          <p:cNvSpPr txBox="1"/>
          <p:nvPr/>
        </p:nvSpPr>
        <p:spPr>
          <a:xfrm>
            <a:off x="7679856" y="5678917"/>
            <a:ext cx="4108032" cy="400110"/>
          </a:xfrm>
          <a:prstGeom prst="rect">
            <a:avLst/>
          </a:prstGeom>
          <a:noFill/>
        </p:spPr>
        <p:txBody>
          <a:bodyPr wrap="square" rtlCol="0">
            <a:spAutoFit/>
          </a:bodyPr>
          <a:lstStyle/>
          <a:p>
            <a:r>
              <a:rPr lang="en-GB" sz="2000" b="1" dirty="0">
                <a:solidFill>
                  <a:schemeClr val="bg1"/>
                </a:solidFill>
                <a:latin typeface="+mj-lt"/>
              </a:rPr>
              <a:t>Beghetti et al. 2026</a:t>
            </a:r>
            <a:endParaRPr lang="en-GB" sz="1400" b="1" dirty="0">
              <a:solidFill>
                <a:schemeClr val="bg1"/>
              </a:solidFill>
              <a:latin typeface="+mj-lt"/>
            </a:endParaRPr>
          </a:p>
        </p:txBody>
      </p:sp>
      <p:sp>
        <p:nvSpPr>
          <p:cNvPr id="28" name="TextBox 27"/>
          <p:cNvSpPr txBox="1"/>
          <p:nvPr/>
        </p:nvSpPr>
        <p:spPr>
          <a:xfrm>
            <a:off x="173448" y="5719172"/>
            <a:ext cx="7141846" cy="1908215"/>
          </a:xfrm>
          <a:prstGeom prst="rect">
            <a:avLst/>
          </a:prstGeom>
          <a:noFill/>
        </p:spPr>
        <p:txBody>
          <a:bodyPr wrap="square" rtlCol="0">
            <a:spAutoFit/>
          </a:bodyPr>
          <a:lstStyle/>
          <a:p>
            <a:pPr>
              <a:spcAft>
                <a:spcPts val="600"/>
              </a:spcAft>
            </a:pPr>
            <a:r>
              <a:rPr lang="en-GB" b="1" dirty="0">
                <a:solidFill>
                  <a:schemeClr val="bg1"/>
                </a:solidFill>
              </a:rPr>
              <a:t>CONCLUSION</a:t>
            </a:r>
            <a:r>
              <a:rPr lang="en-GB" dirty="0">
                <a:solidFill>
                  <a:schemeClr val="bg1"/>
                </a:solidFill>
              </a:rPr>
              <a:t>: Neonatal AKI incidence </a:t>
            </a:r>
            <a:r>
              <a:rPr lang="en-GB" dirty="0">
                <a:solidFill>
                  <a:prstClr val="white"/>
                </a:solidFill>
              </a:rPr>
              <a:t>and risk factors vary according to specific diagnostic criteria. Low gestational age, birth weight, and drug exposure are key risk factors. Refining AKI definitions and conducting longitudinal studies assessing outcomes are crucial.</a:t>
            </a:r>
            <a:endParaRPr lang="en-GB" dirty="0">
              <a:solidFill>
                <a:schemeClr val="bg1"/>
              </a:solidFill>
            </a:endParaRPr>
          </a:p>
          <a:p>
            <a:pPr>
              <a:spcAft>
                <a:spcPts val="600"/>
              </a:spcAft>
            </a:pPr>
            <a:r>
              <a:rPr lang="en-GB" dirty="0">
                <a:solidFill>
                  <a:schemeClr val="bg1"/>
                </a:solidFill>
              </a:rPr>
              <a:t>-----</a:t>
            </a:r>
          </a:p>
          <a:p>
            <a:endParaRPr lang="en-GB" dirty="0">
              <a:solidFill>
                <a:schemeClr val="bg1"/>
              </a:solidFill>
            </a:endParaRPr>
          </a:p>
        </p:txBody>
      </p:sp>
      <p:sp>
        <p:nvSpPr>
          <p:cNvPr id="13" name="CasellaDiTesto 12">
            <a:extLst>
              <a:ext uri="{FF2B5EF4-FFF2-40B4-BE49-F238E27FC236}">
                <a16:creationId xmlns:a16="http://schemas.microsoft.com/office/drawing/2014/main" id="{D0B30B7A-2EC6-2E82-BB49-652E8BD4DAD8}"/>
              </a:ext>
            </a:extLst>
          </p:cNvPr>
          <p:cNvSpPr txBox="1"/>
          <p:nvPr/>
        </p:nvSpPr>
        <p:spPr>
          <a:xfrm>
            <a:off x="236502" y="4153720"/>
            <a:ext cx="2301666"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prstClr val="black"/>
                </a:solidFill>
                <a:effectLst/>
                <a:uLnTx/>
                <a:uFillTx/>
                <a:latin typeface="Calibri"/>
                <a:ea typeface="+mn-ea"/>
                <a:cs typeface="+mn-cs"/>
              </a:rPr>
              <a:t>339 infants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prstClr val="black"/>
                </a:solidFill>
                <a:effectLst/>
                <a:uLnTx/>
                <a:uFillTx/>
                <a:latin typeface="Calibri"/>
                <a:ea typeface="+mn-ea"/>
                <a:cs typeface="+mn-cs"/>
              </a:rPr>
              <a:t>&lt; 1500 g birth weight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prstClr val="black"/>
                </a:solidFill>
                <a:effectLst/>
                <a:uLnTx/>
                <a:uFillTx/>
                <a:latin typeface="Calibri"/>
                <a:ea typeface="+mn-ea"/>
                <a:cs typeface="+mn-cs"/>
              </a:rPr>
              <a:t>&lt; 32 weeks gestation</a:t>
            </a: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CasellaDiTesto 14">
            <a:extLst>
              <a:ext uri="{FF2B5EF4-FFF2-40B4-BE49-F238E27FC236}">
                <a16:creationId xmlns:a16="http://schemas.microsoft.com/office/drawing/2014/main" id="{C75D3726-0E2C-EF7D-6F54-BD5936EB321A}"/>
              </a:ext>
            </a:extLst>
          </p:cNvPr>
          <p:cNvSpPr txBox="1"/>
          <p:nvPr/>
        </p:nvSpPr>
        <p:spPr>
          <a:xfrm>
            <a:off x="236502" y="2362016"/>
            <a:ext cx="3300787" cy="646331"/>
          </a:xfrm>
          <a:prstGeom prst="rect">
            <a:avLst/>
          </a:prstGeom>
          <a:noFill/>
        </p:spPr>
        <p:txBody>
          <a:bodyPr wrap="square">
            <a:spAutoFit/>
          </a:bodyPr>
          <a:lstStyle/>
          <a:p>
            <a:r>
              <a:rPr lang="fr-FR" dirty="0"/>
              <a:t>Retrospective</a:t>
            </a:r>
          </a:p>
          <a:p>
            <a:r>
              <a:rPr lang="fr-FR" dirty="0"/>
              <a:t>Monocentric cohort</a:t>
            </a:r>
          </a:p>
        </p:txBody>
      </p:sp>
      <p:sp>
        <p:nvSpPr>
          <p:cNvPr id="16" name="Rectangle 3">
            <a:extLst>
              <a:ext uri="{FF2B5EF4-FFF2-40B4-BE49-F238E27FC236}">
                <a16:creationId xmlns:a16="http://schemas.microsoft.com/office/drawing/2014/main" id="{81F2A827-5D4D-C90F-4923-3D3EF8CD98B7}"/>
              </a:ext>
            </a:extLst>
          </p:cNvPr>
          <p:cNvSpPr/>
          <p:nvPr/>
        </p:nvSpPr>
        <p:spPr>
          <a:xfrm>
            <a:off x="2538167" y="2716428"/>
            <a:ext cx="2217355" cy="622841"/>
          </a:xfrm>
          <a:prstGeom prst="rect">
            <a:avLst/>
          </a:prstGeom>
          <a:solidFill>
            <a:srgbClr val="00385E"/>
          </a:solidFill>
          <a:ln w="41275">
            <a:solidFill>
              <a:srgbClr val="00385E"/>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Neonatal AKI (KIDIGO criteria) Incidence</a:t>
            </a:r>
          </a:p>
        </p:txBody>
      </p:sp>
      <p:sp>
        <p:nvSpPr>
          <p:cNvPr id="17" name="Rectangle 55">
            <a:extLst>
              <a:ext uri="{FF2B5EF4-FFF2-40B4-BE49-F238E27FC236}">
                <a16:creationId xmlns:a16="http://schemas.microsoft.com/office/drawing/2014/main" id="{972EC4ED-1660-A028-178A-059BDC8A0558}"/>
              </a:ext>
            </a:extLst>
          </p:cNvPr>
          <p:cNvSpPr/>
          <p:nvPr/>
        </p:nvSpPr>
        <p:spPr>
          <a:xfrm>
            <a:off x="2523327" y="3989005"/>
            <a:ext cx="2247033" cy="614223"/>
          </a:xfrm>
          <a:prstGeom prst="rect">
            <a:avLst/>
          </a:prstGeom>
          <a:solidFill>
            <a:srgbClr val="AA0065"/>
          </a:solidFill>
          <a:ln w="41275">
            <a:no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Neonatal AKI Outcomes</a:t>
            </a:r>
          </a:p>
        </p:txBody>
      </p:sp>
      <p:sp>
        <p:nvSpPr>
          <p:cNvPr id="18" name="Rectangle 19">
            <a:extLst>
              <a:ext uri="{FF2B5EF4-FFF2-40B4-BE49-F238E27FC236}">
                <a16:creationId xmlns:a16="http://schemas.microsoft.com/office/drawing/2014/main" id="{D21F7519-A618-13C3-3AD4-52D549AC7C4F}"/>
              </a:ext>
            </a:extLst>
          </p:cNvPr>
          <p:cNvSpPr/>
          <p:nvPr/>
        </p:nvSpPr>
        <p:spPr>
          <a:xfrm>
            <a:off x="2523327" y="3367168"/>
            <a:ext cx="2247033" cy="614223"/>
          </a:xfrm>
          <a:prstGeom prst="rect">
            <a:avLst/>
          </a:prstGeom>
          <a:solidFill>
            <a:srgbClr val="296DC0"/>
          </a:solidFill>
          <a:ln w="41275">
            <a:no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Neonatal AKI Risk Factors</a:t>
            </a:r>
          </a:p>
        </p:txBody>
      </p:sp>
      <p:cxnSp>
        <p:nvCxnSpPr>
          <p:cNvPr id="19" name="Straight Arrow Connector 42">
            <a:extLst>
              <a:ext uri="{FF2B5EF4-FFF2-40B4-BE49-F238E27FC236}">
                <a16:creationId xmlns:a16="http://schemas.microsoft.com/office/drawing/2014/main" id="{1FED8953-4ECF-EC6B-41AB-D2DD1D5565B3}"/>
              </a:ext>
            </a:extLst>
          </p:cNvPr>
          <p:cNvCxnSpPr>
            <a:cxnSpLocks/>
          </p:cNvCxnSpPr>
          <p:nvPr/>
        </p:nvCxnSpPr>
        <p:spPr>
          <a:xfrm flipV="1">
            <a:off x="4824077" y="2371405"/>
            <a:ext cx="624239" cy="624607"/>
          </a:xfrm>
          <a:prstGeom prst="straightConnector1">
            <a:avLst/>
          </a:prstGeom>
          <a:ln w="31750">
            <a:solidFill>
              <a:srgbClr val="00437A"/>
            </a:solidFill>
            <a:headEnd w="lg" len="med"/>
            <a:tailEnd type="arrow" w="lg" len="med"/>
          </a:ln>
        </p:spPr>
        <p:style>
          <a:lnRef idx="1">
            <a:schemeClr val="accent1"/>
          </a:lnRef>
          <a:fillRef idx="0">
            <a:schemeClr val="accent1"/>
          </a:fillRef>
          <a:effectRef idx="0">
            <a:schemeClr val="accent1"/>
          </a:effectRef>
          <a:fontRef idx="minor">
            <a:schemeClr val="tx1"/>
          </a:fontRef>
        </p:style>
      </p:cxnSp>
      <p:cxnSp>
        <p:nvCxnSpPr>
          <p:cNvPr id="22" name="Straight Arrow Connector 17">
            <a:extLst>
              <a:ext uri="{FF2B5EF4-FFF2-40B4-BE49-F238E27FC236}">
                <a16:creationId xmlns:a16="http://schemas.microsoft.com/office/drawing/2014/main" id="{42F5EB7E-1C66-BC3C-8704-860B5E8D9A3F}"/>
              </a:ext>
            </a:extLst>
          </p:cNvPr>
          <p:cNvCxnSpPr>
            <a:cxnSpLocks/>
          </p:cNvCxnSpPr>
          <p:nvPr/>
        </p:nvCxnSpPr>
        <p:spPr>
          <a:xfrm flipV="1">
            <a:off x="4824077" y="3600473"/>
            <a:ext cx="624239" cy="9489"/>
          </a:xfrm>
          <a:prstGeom prst="straightConnector1">
            <a:avLst/>
          </a:prstGeom>
          <a:ln w="31750">
            <a:solidFill>
              <a:srgbClr val="296DC0"/>
            </a:solidFill>
            <a:headEnd w="lg" len="med"/>
            <a:tailEnd type="arrow" w="lg" len="med"/>
          </a:ln>
        </p:spPr>
        <p:style>
          <a:lnRef idx="1">
            <a:schemeClr val="accent1"/>
          </a:lnRef>
          <a:fillRef idx="0">
            <a:schemeClr val="accent1"/>
          </a:fillRef>
          <a:effectRef idx="0">
            <a:schemeClr val="accent1"/>
          </a:effectRef>
          <a:fontRef idx="minor">
            <a:schemeClr val="tx1"/>
          </a:fontRef>
        </p:style>
      </p:cxnSp>
      <p:cxnSp>
        <p:nvCxnSpPr>
          <p:cNvPr id="23" name="Straight Arrow Connector 54">
            <a:extLst>
              <a:ext uri="{FF2B5EF4-FFF2-40B4-BE49-F238E27FC236}">
                <a16:creationId xmlns:a16="http://schemas.microsoft.com/office/drawing/2014/main" id="{06C2268F-2413-112E-5704-FAF5B67E0B25}"/>
              </a:ext>
            </a:extLst>
          </p:cNvPr>
          <p:cNvCxnSpPr>
            <a:cxnSpLocks/>
          </p:cNvCxnSpPr>
          <p:nvPr/>
        </p:nvCxnSpPr>
        <p:spPr>
          <a:xfrm>
            <a:off x="4809782" y="4476592"/>
            <a:ext cx="638534" cy="438559"/>
          </a:xfrm>
          <a:prstGeom prst="straightConnector1">
            <a:avLst/>
          </a:prstGeom>
          <a:ln w="31750">
            <a:solidFill>
              <a:srgbClr val="AA0065"/>
            </a:solidFill>
            <a:headEnd w="lg" len="med"/>
            <a:tailEnd type="arrow" w="lg" len="med"/>
          </a:ln>
        </p:spPr>
        <p:style>
          <a:lnRef idx="1">
            <a:schemeClr val="accent1"/>
          </a:lnRef>
          <a:fillRef idx="0">
            <a:schemeClr val="accent1"/>
          </a:fillRef>
          <a:effectRef idx="0">
            <a:schemeClr val="accent1"/>
          </a:effectRef>
          <a:fontRef idx="minor">
            <a:schemeClr val="tx1"/>
          </a:fontRef>
        </p:style>
      </p:cxnSp>
      <p:sp>
        <p:nvSpPr>
          <p:cNvPr id="29" name="TextBox 20">
            <a:extLst>
              <a:ext uri="{FF2B5EF4-FFF2-40B4-BE49-F238E27FC236}">
                <a16:creationId xmlns:a16="http://schemas.microsoft.com/office/drawing/2014/main" id="{0E02D227-B3E3-E9D6-5920-817FA30DB2E4}"/>
              </a:ext>
            </a:extLst>
          </p:cNvPr>
          <p:cNvSpPr txBox="1"/>
          <p:nvPr/>
        </p:nvSpPr>
        <p:spPr>
          <a:xfrm>
            <a:off x="5570227" y="1736463"/>
            <a:ext cx="2064079" cy="707886"/>
          </a:xfrm>
          <a:prstGeom prst="rect">
            <a:avLst/>
          </a:prstGeom>
          <a:noFill/>
        </p:spPr>
        <p:txBody>
          <a:bodyPr wrap="square" rtlCol="0">
            <a:spAutoFit/>
          </a:bodyPr>
          <a:lstStyle/>
          <a:p>
            <a:r>
              <a:rPr lang="en-GB" sz="2000" b="1" dirty="0">
                <a:solidFill>
                  <a:srgbClr val="00437A"/>
                </a:solidFill>
              </a:rPr>
              <a:t>42% SCr Criteria</a:t>
            </a:r>
          </a:p>
          <a:p>
            <a:r>
              <a:rPr lang="en-GB" sz="2000" b="1" dirty="0">
                <a:solidFill>
                  <a:srgbClr val="00437A"/>
                </a:solidFill>
              </a:rPr>
              <a:t>7% UO Criteria </a:t>
            </a:r>
          </a:p>
        </p:txBody>
      </p:sp>
      <p:sp>
        <p:nvSpPr>
          <p:cNvPr id="30" name="TextBox 29">
            <a:extLst>
              <a:ext uri="{FF2B5EF4-FFF2-40B4-BE49-F238E27FC236}">
                <a16:creationId xmlns:a16="http://schemas.microsoft.com/office/drawing/2014/main" id="{3CACDFFE-68A1-698B-CFD8-5963213C831C}"/>
              </a:ext>
            </a:extLst>
          </p:cNvPr>
          <p:cNvSpPr txBox="1"/>
          <p:nvPr/>
        </p:nvSpPr>
        <p:spPr>
          <a:xfrm>
            <a:off x="4747006" y="3325807"/>
            <a:ext cx="3791333" cy="707886"/>
          </a:xfrm>
          <a:prstGeom prst="rect">
            <a:avLst/>
          </a:prstGeom>
          <a:noFill/>
        </p:spPr>
        <p:txBody>
          <a:bodyPr wrap="square" rtlCol="0">
            <a:spAutoFit/>
          </a:bodyPr>
          <a:lstStyle/>
          <a:p>
            <a:pPr algn="ctr"/>
            <a:r>
              <a:rPr lang="en-GB" sz="2000" b="1" dirty="0">
                <a:solidFill>
                  <a:srgbClr val="296DC0"/>
                </a:solidFill>
              </a:rPr>
              <a:t>Risk factors vary </a:t>
            </a:r>
          </a:p>
          <a:p>
            <a:pPr algn="ctr"/>
            <a:r>
              <a:rPr lang="en-GB" sz="2000" b="1" dirty="0">
                <a:solidFill>
                  <a:srgbClr val="296DC0"/>
                </a:solidFill>
              </a:rPr>
              <a:t>according to diagnostic criteria</a:t>
            </a:r>
          </a:p>
        </p:txBody>
      </p:sp>
      <p:sp>
        <p:nvSpPr>
          <p:cNvPr id="31" name="TextBox 31">
            <a:extLst>
              <a:ext uri="{FF2B5EF4-FFF2-40B4-BE49-F238E27FC236}">
                <a16:creationId xmlns:a16="http://schemas.microsoft.com/office/drawing/2014/main" id="{9F260F37-1951-8006-C48E-1615B75F3AA4}"/>
              </a:ext>
            </a:extLst>
          </p:cNvPr>
          <p:cNvSpPr txBox="1"/>
          <p:nvPr/>
        </p:nvSpPr>
        <p:spPr>
          <a:xfrm>
            <a:off x="4858302" y="4798376"/>
            <a:ext cx="3791333" cy="707886"/>
          </a:xfrm>
          <a:prstGeom prst="rect">
            <a:avLst/>
          </a:prstGeom>
          <a:noFill/>
        </p:spPr>
        <p:txBody>
          <a:bodyPr wrap="square" rtlCol="0">
            <a:spAutoFit/>
          </a:bodyPr>
          <a:lstStyle/>
          <a:p>
            <a:pPr algn="ctr"/>
            <a:r>
              <a:rPr lang="en-GB" sz="2000" b="1" dirty="0">
                <a:solidFill>
                  <a:srgbClr val="AA0065"/>
                </a:solidFill>
              </a:rPr>
              <a:t>No association with </a:t>
            </a:r>
          </a:p>
          <a:p>
            <a:pPr algn="ctr"/>
            <a:r>
              <a:rPr lang="en-GB" sz="2000" b="1" dirty="0">
                <a:solidFill>
                  <a:srgbClr val="AA0065"/>
                </a:solidFill>
              </a:rPr>
              <a:t>2-year neurodevelopment</a:t>
            </a:r>
          </a:p>
        </p:txBody>
      </p:sp>
      <p:cxnSp>
        <p:nvCxnSpPr>
          <p:cNvPr id="32" name="Straight Arrow Connector 13">
            <a:extLst>
              <a:ext uri="{FF2B5EF4-FFF2-40B4-BE49-F238E27FC236}">
                <a16:creationId xmlns:a16="http://schemas.microsoft.com/office/drawing/2014/main" id="{BA5D92E4-5D5C-2EBA-0446-E12217FC10ED}"/>
              </a:ext>
            </a:extLst>
          </p:cNvPr>
          <p:cNvCxnSpPr>
            <a:cxnSpLocks/>
          </p:cNvCxnSpPr>
          <p:nvPr/>
        </p:nvCxnSpPr>
        <p:spPr>
          <a:xfrm>
            <a:off x="1320703" y="3581034"/>
            <a:ext cx="1101298" cy="0"/>
          </a:xfrm>
          <a:prstGeom prst="straightConnector1">
            <a:avLst/>
          </a:prstGeom>
          <a:ln w="31750">
            <a:solidFill>
              <a:srgbClr val="00437A"/>
            </a:solidFill>
            <a:headEnd w="lg" len="med"/>
            <a:tailEnd type="arrow" w="lg" len="med"/>
          </a:ln>
        </p:spPr>
        <p:style>
          <a:lnRef idx="1">
            <a:schemeClr val="accent1"/>
          </a:lnRef>
          <a:fillRef idx="0">
            <a:schemeClr val="accent1"/>
          </a:fillRef>
          <a:effectRef idx="0">
            <a:schemeClr val="accent1"/>
          </a:effectRef>
          <a:fontRef idx="minor">
            <a:schemeClr val="tx1"/>
          </a:fontRef>
        </p:style>
      </p:cxnSp>
      <p:sp>
        <p:nvSpPr>
          <p:cNvPr id="33" name="Freeform: Shape 46">
            <a:extLst>
              <a:ext uri="{FF2B5EF4-FFF2-40B4-BE49-F238E27FC236}">
                <a16:creationId xmlns:a16="http://schemas.microsoft.com/office/drawing/2014/main" id="{6E3CE1EC-DE1C-8987-4C40-CC52B7578D1C}"/>
              </a:ext>
            </a:extLst>
          </p:cNvPr>
          <p:cNvSpPr/>
          <p:nvPr/>
        </p:nvSpPr>
        <p:spPr>
          <a:xfrm>
            <a:off x="500019" y="3216153"/>
            <a:ext cx="301374" cy="622841"/>
          </a:xfrm>
          <a:custGeom>
            <a:avLst/>
            <a:gdLst>
              <a:gd name="connsiteX0" fmla="*/ 427832 w 855663"/>
              <a:gd name="connsiteY0" fmla="*/ 350043 h 1750218"/>
              <a:gd name="connsiteX1" fmla="*/ 556181 w 855663"/>
              <a:gd name="connsiteY1" fmla="*/ 365601 h 1750218"/>
              <a:gd name="connsiteX2" fmla="*/ 719535 w 855663"/>
              <a:gd name="connsiteY2" fmla="*/ 451168 h 1750218"/>
              <a:gd name="connsiteX3" fmla="*/ 742872 w 855663"/>
              <a:gd name="connsiteY3" fmla="*/ 493950 h 1750218"/>
              <a:gd name="connsiteX4" fmla="*/ 851774 w 855663"/>
              <a:gd name="connsiteY4" fmla="*/ 956786 h 1750218"/>
              <a:gd name="connsiteX5" fmla="*/ 855663 w 855663"/>
              <a:gd name="connsiteY5" fmla="*/ 976232 h 1750218"/>
              <a:gd name="connsiteX6" fmla="*/ 777876 w 855663"/>
              <a:gd name="connsiteY6" fmla="*/ 1054020 h 1750218"/>
              <a:gd name="connsiteX7" fmla="*/ 703977 w 855663"/>
              <a:gd name="connsiteY7" fmla="*/ 995680 h 1750218"/>
              <a:gd name="connsiteX8" fmla="*/ 622301 w 855663"/>
              <a:gd name="connsiteY8" fmla="*/ 657304 h 1750218"/>
              <a:gd name="connsiteX9" fmla="*/ 622301 w 855663"/>
              <a:gd name="connsiteY9" fmla="*/ 1750218 h 1750218"/>
              <a:gd name="connsiteX10" fmla="*/ 466726 w 855663"/>
              <a:gd name="connsiteY10" fmla="*/ 1750218 h 1750218"/>
              <a:gd name="connsiteX11" fmla="*/ 466726 w 855663"/>
              <a:gd name="connsiteY11" fmla="*/ 1050131 h 1750218"/>
              <a:gd name="connsiteX12" fmla="*/ 388938 w 855663"/>
              <a:gd name="connsiteY12" fmla="*/ 1050131 h 1750218"/>
              <a:gd name="connsiteX13" fmla="*/ 388938 w 855663"/>
              <a:gd name="connsiteY13" fmla="*/ 1750218 h 1750218"/>
              <a:gd name="connsiteX14" fmla="*/ 233363 w 855663"/>
              <a:gd name="connsiteY14" fmla="*/ 1750218 h 1750218"/>
              <a:gd name="connsiteX15" fmla="*/ 233363 w 855663"/>
              <a:gd name="connsiteY15" fmla="*/ 661193 h 1750218"/>
              <a:gd name="connsiteX16" fmla="*/ 151686 w 855663"/>
              <a:gd name="connsiteY16" fmla="*/ 999569 h 1750218"/>
              <a:gd name="connsiteX17" fmla="*/ 77788 w 855663"/>
              <a:gd name="connsiteY17" fmla="*/ 1057910 h 1750218"/>
              <a:gd name="connsiteX18" fmla="*/ 0 w 855663"/>
              <a:gd name="connsiteY18" fmla="*/ 980123 h 1750218"/>
              <a:gd name="connsiteX19" fmla="*/ 3889 w 855663"/>
              <a:gd name="connsiteY19" fmla="*/ 960675 h 1750218"/>
              <a:gd name="connsiteX20" fmla="*/ 112792 w 855663"/>
              <a:gd name="connsiteY20" fmla="*/ 497840 h 1750218"/>
              <a:gd name="connsiteX21" fmla="*/ 136129 w 855663"/>
              <a:gd name="connsiteY21" fmla="*/ 455057 h 1750218"/>
              <a:gd name="connsiteX22" fmla="*/ 299482 w 855663"/>
              <a:gd name="connsiteY22" fmla="*/ 369490 h 1750218"/>
              <a:gd name="connsiteX23" fmla="*/ 427832 w 855663"/>
              <a:gd name="connsiteY23" fmla="*/ 350043 h 1750218"/>
              <a:gd name="connsiteX24" fmla="*/ 427831 w 855663"/>
              <a:gd name="connsiteY24" fmla="*/ 0 h 1750218"/>
              <a:gd name="connsiteX25" fmla="*/ 583406 w 855663"/>
              <a:gd name="connsiteY25" fmla="*/ 155575 h 1750218"/>
              <a:gd name="connsiteX26" fmla="*/ 427831 w 855663"/>
              <a:gd name="connsiteY26" fmla="*/ 311150 h 1750218"/>
              <a:gd name="connsiteX27" fmla="*/ 272256 w 855663"/>
              <a:gd name="connsiteY27" fmla="*/ 155575 h 1750218"/>
              <a:gd name="connsiteX28" fmla="*/ 427831 w 855663"/>
              <a:gd name="connsiteY28" fmla="*/ 0 h 1750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55663" h="1750218">
                <a:moveTo>
                  <a:pt x="427832" y="350043"/>
                </a:moveTo>
                <a:cubicBezTo>
                  <a:pt x="470615" y="350043"/>
                  <a:pt x="513398" y="357821"/>
                  <a:pt x="556181" y="365601"/>
                </a:cubicBezTo>
                <a:cubicBezTo>
                  <a:pt x="618412" y="385047"/>
                  <a:pt x="672862" y="412273"/>
                  <a:pt x="719535" y="451168"/>
                </a:cubicBezTo>
                <a:cubicBezTo>
                  <a:pt x="731203" y="462835"/>
                  <a:pt x="738983" y="478392"/>
                  <a:pt x="742872" y="493950"/>
                </a:cubicBezTo>
                <a:lnTo>
                  <a:pt x="851774" y="956786"/>
                </a:lnTo>
                <a:cubicBezTo>
                  <a:pt x="851774" y="960675"/>
                  <a:pt x="855663" y="968454"/>
                  <a:pt x="855663" y="976232"/>
                </a:cubicBezTo>
                <a:cubicBezTo>
                  <a:pt x="855663" y="1019016"/>
                  <a:pt x="820659" y="1054020"/>
                  <a:pt x="777876" y="1054020"/>
                </a:cubicBezTo>
                <a:cubicBezTo>
                  <a:pt x="742872" y="1054020"/>
                  <a:pt x="711757" y="1026795"/>
                  <a:pt x="703977" y="995680"/>
                </a:cubicBezTo>
                <a:lnTo>
                  <a:pt x="622301" y="657304"/>
                </a:lnTo>
                <a:lnTo>
                  <a:pt x="622301" y="1750218"/>
                </a:lnTo>
                <a:lnTo>
                  <a:pt x="466726" y="1750218"/>
                </a:lnTo>
                <a:lnTo>
                  <a:pt x="466726" y="1050131"/>
                </a:lnTo>
                <a:lnTo>
                  <a:pt x="388938" y="1050131"/>
                </a:lnTo>
                <a:lnTo>
                  <a:pt x="388938" y="1750218"/>
                </a:lnTo>
                <a:lnTo>
                  <a:pt x="233363" y="1750218"/>
                </a:lnTo>
                <a:lnTo>
                  <a:pt x="233363" y="661193"/>
                </a:lnTo>
                <a:lnTo>
                  <a:pt x="151686" y="999569"/>
                </a:lnTo>
                <a:cubicBezTo>
                  <a:pt x="143907" y="1030684"/>
                  <a:pt x="112792" y="1057910"/>
                  <a:pt x="77788" y="1057910"/>
                </a:cubicBezTo>
                <a:cubicBezTo>
                  <a:pt x="35004" y="1057910"/>
                  <a:pt x="0" y="1022905"/>
                  <a:pt x="0" y="980123"/>
                </a:cubicBezTo>
                <a:cubicBezTo>
                  <a:pt x="0" y="972343"/>
                  <a:pt x="3889" y="964564"/>
                  <a:pt x="3889" y="960675"/>
                </a:cubicBezTo>
                <a:lnTo>
                  <a:pt x="112792" y="497840"/>
                </a:lnTo>
                <a:cubicBezTo>
                  <a:pt x="116682" y="482281"/>
                  <a:pt x="124460" y="466725"/>
                  <a:pt x="136129" y="455057"/>
                </a:cubicBezTo>
                <a:cubicBezTo>
                  <a:pt x="182801" y="416162"/>
                  <a:pt x="237252" y="385047"/>
                  <a:pt x="299482" y="369490"/>
                </a:cubicBezTo>
                <a:cubicBezTo>
                  <a:pt x="342265" y="357821"/>
                  <a:pt x="385049" y="350043"/>
                  <a:pt x="427832" y="350043"/>
                </a:cubicBezTo>
                <a:close/>
                <a:moveTo>
                  <a:pt x="427831" y="0"/>
                </a:moveTo>
                <a:cubicBezTo>
                  <a:pt x="513753" y="0"/>
                  <a:pt x="583406" y="69653"/>
                  <a:pt x="583406" y="155575"/>
                </a:cubicBezTo>
                <a:cubicBezTo>
                  <a:pt x="583406" y="241496"/>
                  <a:pt x="513753" y="311150"/>
                  <a:pt x="427831" y="311150"/>
                </a:cubicBezTo>
                <a:cubicBezTo>
                  <a:pt x="341910" y="311150"/>
                  <a:pt x="272256" y="241496"/>
                  <a:pt x="272256" y="155575"/>
                </a:cubicBezTo>
                <a:cubicBezTo>
                  <a:pt x="272256" y="69653"/>
                  <a:pt x="341910" y="0"/>
                  <a:pt x="427831" y="0"/>
                </a:cubicBezTo>
                <a:close/>
              </a:path>
            </a:pathLst>
          </a:custGeom>
          <a:solidFill>
            <a:srgbClr val="296DC0"/>
          </a:solidFill>
          <a:ln w="15081" cap="flat">
            <a:noFill/>
            <a:prstDash val="solid"/>
            <a:miter/>
          </a:ln>
        </p:spPr>
        <p:txBody>
          <a:bodyPr wrap="square" rtlCol="0" anchor="ctr">
            <a:noAutofit/>
          </a:bodyPr>
          <a:lstStyle/>
          <a:p>
            <a:endParaRPr lang="en-US" dirty="0"/>
          </a:p>
        </p:txBody>
      </p:sp>
      <p:sp>
        <p:nvSpPr>
          <p:cNvPr id="34" name="Freeform: Shape 46">
            <a:extLst>
              <a:ext uri="{FF2B5EF4-FFF2-40B4-BE49-F238E27FC236}">
                <a16:creationId xmlns:a16="http://schemas.microsoft.com/office/drawing/2014/main" id="{AD75CAF5-8C5F-D08F-D252-A21AB6CFBCC9}"/>
              </a:ext>
            </a:extLst>
          </p:cNvPr>
          <p:cNvSpPr/>
          <p:nvPr/>
        </p:nvSpPr>
        <p:spPr>
          <a:xfrm>
            <a:off x="677502" y="3429498"/>
            <a:ext cx="301374" cy="622841"/>
          </a:xfrm>
          <a:custGeom>
            <a:avLst/>
            <a:gdLst>
              <a:gd name="connsiteX0" fmla="*/ 427832 w 855663"/>
              <a:gd name="connsiteY0" fmla="*/ 350043 h 1750218"/>
              <a:gd name="connsiteX1" fmla="*/ 556181 w 855663"/>
              <a:gd name="connsiteY1" fmla="*/ 365601 h 1750218"/>
              <a:gd name="connsiteX2" fmla="*/ 719535 w 855663"/>
              <a:gd name="connsiteY2" fmla="*/ 451168 h 1750218"/>
              <a:gd name="connsiteX3" fmla="*/ 742872 w 855663"/>
              <a:gd name="connsiteY3" fmla="*/ 493950 h 1750218"/>
              <a:gd name="connsiteX4" fmla="*/ 851774 w 855663"/>
              <a:gd name="connsiteY4" fmla="*/ 956786 h 1750218"/>
              <a:gd name="connsiteX5" fmla="*/ 855663 w 855663"/>
              <a:gd name="connsiteY5" fmla="*/ 976232 h 1750218"/>
              <a:gd name="connsiteX6" fmla="*/ 777876 w 855663"/>
              <a:gd name="connsiteY6" fmla="*/ 1054020 h 1750218"/>
              <a:gd name="connsiteX7" fmla="*/ 703977 w 855663"/>
              <a:gd name="connsiteY7" fmla="*/ 995680 h 1750218"/>
              <a:gd name="connsiteX8" fmla="*/ 622301 w 855663"/>
              <a:gd name="connsiteY8" fmla="*/ 657304 h 1750218"/>
              <a:gd name="connsiteX9" fmla="*/ 622301 w 855663"/>
              <a:gd name="connsiteY9" fmla="*/ 1750218 h 1750218"/>
              <a:gd name="connsiteX10" fmla="*/ 466726 w 855663"/>
              <a:gd name="connsiteY10" fmla="*/ 1750218 h 1750218"/>
              <a:gd name="connsiteX11" fmla="*/ 466726 w 855663"/>
              <a:gd name="connsiteY11" fmla="*/ 1050131 h 1750218"/>
              <a:gd name="connsiteX12" fmla="*/ 388938 w 855663"/>
              <a:gd name="connsiteY12" fmla="*/ 1050131 h 1750218"/>
              <a:gd name="connsiteX13" fmla="*/ 388938 w 855663"/>
              <a:gd name="connsiteY13" fmla="*/ 1750218 h 1750218"/>
              <a:gd name="connsiteX14" fmla="*/ 233363 w 855663"/>
              <a:gd name="connsiteY14" fmla="*/ 1750218 h 1750218"/>
              <a:gd name="connsiteX15" fmla="*/ 233363 w 855663"/>
              <a:gd name="connsiteY15" fmla="*/ 661193 h 1750218"/>
              <a:gd name="connsiteX16" fmla="*/ 151686 w 855663"/>
              <a:gd name="connsiteY16" fmla="*/ 999569 h 1750218"/>
              <a:gd name="connsiteX17" fmla="*/ 77788 w 855663"/>
              <a:gd name="connsiteY17" fmla="*/ 1057910 h 1750218"/>
              <a:gd name="connsiteX18" fmla="*/ 0 w 855663"/>
              <a:gd name="connsiteY18" fmla="*/ 980123 h 1750218"/>
              <a:gd name="connsiteX19" fmla="*/ 3889 w 855663"/>
              <a:gd name="connsiteY19" fmla="*/ 960675 h 1750218"/>
              <a:gd name="connsiteX20" fmla="*/ 112792 w 855663"/>
              <a:gd name="connsiteY20" fmla="*/ 497840 h 1750218"/>
              <a:gd name="connsiteX21" fmla="*/ 136129 w 855663"/>
              <a:gd name="connsiteY21" fmla="*/ 455057 h 1750218"/>
              <a:gd name="connsiteX22" fmla="*/ 299482 w 855663"/>
              <a:gd name="connsiteY22" fmla="*/ 369490 h 1750218"/>
              <a:gd name="connsiteX23" fmla="*/ 427832 w 855663"/>
              <a:gd name="connsiteY23" fmla="*/ 350043 h 1750218"/>
              <a:gd name="connsiteX24" fmla="*/ 427831 w 855663"/>
              <a:gd name="connsiteY24" fmla="*/ 0 h 1750218"/>
              <a:gd name="connsiteX25" fmla="*/ 583406 w 855663"/>
              <a:gd name="connsiteY25" fmla="*/ 155575 h 1750218"/>
              <a:gd name="connsiteX26" fmla="*/ 427831 w 855663"/>
              <a:gd name="connsiteY26" fmla="*/ 311150 h 1750218"/>
              <a:gd name="connsiteX27" fmla="*/ 272256 w 855663"/>
              <a:gd name="connsiteY27" fmla="*/ 155575 h 1750218"/>
              <a:gd name="connsiteX28" fmla="*/ 427831 w 855663"/>
              <a:gd name="connsiteY28" fmla="*/ 0 h 1750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55663" h="1750218">
                <a:moveTo>
                  <a:pt x="427832" y="350043"/>
                </a:moveTo>
                <a:cubicBezTo>
                  <a:pt x="470615" y="350043"/>
                  <a:pt x="513398" y="357821"/>
                  <a:pt x="556181" y="365601"/>
                </a:cubicBezTo>
                <a:cubicBezTo>
                  <a:pt x="618412" y="385047"/>
                  <a:pt x="672862" y="412273"/>
                  <a:pt x="719535" y="451168"/>
                </a:cubicBezTo>
                <a:cubicBezTo>
                  <a:pt x="731203" y="462835"/>
                  <a:pt x="738983" y="478392"/>
                  <a:pt x="742872" y="493950"/>
                </a:cubicBezTo>
                <a:lnTo>
                  <a:pt x="851774" y="956786"/>
                </a:lnTo>
                <a:cubicBezTo>
                  <a:pt x="851774" y="960675"/>
                  <a:pt x="855663" y="968454"/>
                  <a:pt x="855663" y="976232"/>
                </a:cubicBezTo>
                <a:cubicBezTo>
                  <a:pt x="855663" y="1019016"/>
                  <a:pt x="820659" y="1054020"/>
                  <a:pt x="777876" y="1054020"/>
                </a:cubicBezTo>
                <a:cubicBezTo>
                  <a:pt x="742872" y="1054020"/>
                  <a:pt x="711757" y="1026795"/>
                  <a:pt x="703977" y="995680"/>
                </a:cubicBezTo>
                <a:lnTo>
                  <a:pt x="622301" y="657304"/>
                </a:lnTo>
                <a:lnTo>
                  <a:pt x="622301" y="1750218"/>
                </a:lnTo>
                <a:lnTo>
                  <a:pt x="466726" y="1750218"/>
                </a:lnTo>
                <a:lnTo>
                  <a:pt x="466726" y="1050131"/>
                </a:lnTo>
                <a:lnTo>
                  <a:pt x="388938" y="1050131"/>
                </a:lnTo>
                <a:lnTo>
                  <a:pt x="388938" y="1750218"/>
                </a:lnTo>
                <a:lnTo>
                  <a:pt x="233363" y="1750218"/>
                </a:lnTo>
                <a:lnTo>
                  <a:pt x="233363" y="661193"/>
                </a:lnTo>
                <a:lnTo>
                  <a:pt x="151686" y="999569"/>
                </a:lnTo>
                <a:cubicBezTo>
                  <a:pt x="143907" y="1030684"/>
                  <a:pt x="112792" y="1057910"/>
                  <a:pt x="77788" y="1057910"/>
                </a:cubicBezTo>
                <a:cubicBezTo>
                  <a:pt x="35004" y="1057910"/>
                  <a:pt x="0" y="1022905"/>
                  <a:pt x="0" y="980123"/>
                </a:cubicBezTo>
                <a:cubicBezTo>
                  <a:pt x="0" y="972343"/>
                  <a:pt x="3889" y="964564"/>
                  <a:pt x="3889" y="960675"/>
                </a:cubicBezTo>
                <a:lnTo>
                  <a:pt x="112792" y="497840"/>
                </a:lnTo>
                <a:cubicBezTo>
                  <a:pt x="116682" y="482281"/>
                  <a:pt x="124460" y="466725"/>
                  <a:pt x="136129" y="455057"/>
                </a:cubicBezTo>
                <a:cubicBezTo>
                  <a:pt x="182801" y="416162"/>
                  <a:pt x="237252" y="385047"/>
                  <a:pt x="299482" y="369490"/>
                </a:cubicBezTo>
                <a:cubicBezTo>
                  <a:pt x="342265" y="357821"/>
                  <a:pt x="385049" y="350043"/>
                  <a:pt x="427832" y="350043"/>
                </a:cubicBezTo>
                <a:close/>
                <a:moveTo>
                  <a:pt x="427831" y="0"/>
                </a:moveTo>
                <a:cubicBezTo>
                  <a:pt x="513753" y="0"/>
                  <a:pt x="583406" y="69653"/>
                  <a:pt x="583406" y="155575"/>
                </a:cubicBezTo>
                <a:cubicBezTo>
                  <a:pt x="583406" y="241496"/>
                  <a:pt x="513753" y="311150"/>
                  <a:pt x="427831" y="311150"/>
                </a:cubicBezTo>
                <a:cubicBezTo>
                  <a:pt x="341910" y="311150"/>
                  <a:pt x="272256" y="241496"/>
                  <a:pt x="272256" y="155575"/>
                </a:cubicBezTo>
                <a:cubicBezTo>
                  <a:pt x="272256" y="69653"/>
                  <a:pt x="341910" y="0"/>
                  <a:pt x="427831" y="0"/>
                </a:cubicBezTo>
                <a:close/>
              </a:path>
            </a:pathLst>
          </a:custGeom>
          <a:solidFill>
            <a:srgbClr val="00437A"/>
          </a:solidFill>
          <a:ln w="15081" cap="flat">
            <a:noFill/>
            <a:prstDash val="solid"/>
            <a:miter/>
          </a:ln>
        </p:spPr>
        <p:txBody>
          <a:bodyPr wrap="square" rtlCol="0" anchor="ctr">
            <a:noAutofit/>
          </a:bodyPr>
          <a:lstStyle/>
          <a:p>
            <a:endParaRPr lang="en-US" dirty="0"/>
          </a:p>
        </p:txBody>
      </p:sp>
      <p:sp>
        <p:nvSpPr>
          <p:cNvPr id="36" name="Freeform: Shape 46">
            <a:extLst>
              <a:ext uri="{FF2B5EF4-FFF2-40B4-BE49-F238E27FC236}">
                <a16:creationId xmlns:a16="http://schemas.microsoft.com/office/drawing/2014/main" id="{6DA165DB-8216-EA4A-8185-DEBE334EC767}"/>
              </a:ext>
            </a:extLst>
          </p:cNvPr>
          <p:cNvSpPr/>
          <p:nvPr/>
        </p:nvSpPr>
        <p:spPr>
          <a:xfrm>
            <a:off x="879703" y="3298542"/>
            <a:ext cx="301374" cy="622841"/>
          </a:xfrm>
          <a:custGeom>
            <a:avLst/>
            <a:gdLst>
              <a:gd name="connsiteX0" fmla="*/ 427832 w 855663"/>
              <a:gd name="connsiteY0" fmla="*/ 350043 h 1750218"/>
              <a:gd name="connsiteX1" fmla="*/ 556181 w 855663"/>
              <a:gd name="connsiteY1" fmla="*/ 365601 h 1750218"/>
              <a:gd name="connsiteX2" fmla="*/ 719535 w 855663"/>
              <a:gd name="connsiteY2" fmla="*/ 451168 h 1750218"/>
              <a:gd name="connsiteX3" fmla="*/ 742872 w 855663"/>
              <a:gd name="connsiteY3" fmla="*/ 493950 h 1750218"/>
              <a:gd name="connsiteX4" fmla="*/ 851774 w 855663"/>
              <a:gd name="connsiteY4" fmla="*/ 956786 h 1750218"/>
              <a:gd name="connsiteX5" fmla="*/ 855663 w 855663"/>
              <a:gd name="connsiteY5" fmla="*/ 976232 h 1750218"/>
              <a:gd name="connsiteX6" fmla="*/ 777876 w 855663"/>
              <a:gd name="connsiteY6" fmla="*/ 1054020 h 1750218"/>
              <a:gd name="connsiteX7" fmla="*/ 703977 w 855663"/>
              <a:gd name="connsiteY7" fmla="*/ 995680 h 1750218"/>
              <a:gd name="connsiteX8" fmla="*/ 622301 w 855663"/>
              <a:gd name="connsiteY8" fmla="*/ 657304 h 1750218"/>
              <a:gd name="connsiteX9" fmla="*/ 622301 w 855663"/>
              <a:gd name="connsiteY9" fmla="*/ 1750218 h 1750218"/>
              <a:gd name="connsiteX10" fmla="*/ 466726 w 855663"/>
              <a:gd name="connsiteY10" fmla="*/ 1750218 h 1750218"/>
              <a:gd name="connsiteX11" fmla="*/ 466726 w 855663"/>
              <a:gd name="connsiteY11" fmla="*/ 1050131 h 1750218"/>
              <a:gd name="connsiteX12" fmla="*/ 388938 w 855663"/>
              <a:gd name="connsiteY12" fmla="*/ 1050131 h 1750218"/>
              <a:gd name="connsiteX13" fmla="*/ 388938 w 855663"/>
              <a:gd name="connsiteY13" fmla="*/ 1750218 h 1750218"/>
              <a:gd name="connsiteX14" fmla="*/ 233363 w 855663"/>
              <a:gd name="connsiteY14" fmla="*/ 1750218 h 1750218"/>
              <a:gd name="connsiteX15" fmla="*/ 233363 w 855663"/>
              <a:gd name="connsiteY15" fmla="*/ 661193 h 1750218"/>
              <a:gd name="connsiteX16" fmla="*/ 151686 w 855663"/>
              <a:gd name="connsiteY16" fmla="*/ 999569 h 1750218"/>
              <a:gd name="connsiteX17" fmla="*/ 77788 w 855663"/>
              <a:gd name="connsiteY17" fmla="*/ 1057910 h 1750218"/>
              <a:gd name="connsiteX18" fmla="*/ 0 w 855663"/>
              <a:gd name="connsiteY18" fmla="*/ 980123 h 1750218"/>
              <a:gd name="connsiteX19" fmla="*/ 3889 w 855663"/>
              <a:gd name="connsiteY19" fmla="*/ 960675 h 1750218"/>
              <a:gd name="connsiteX20" fmla="*/ 112792 w 855663"/>
              <a:gd name="connsiteY20" fmla="*/ 497840 h 1750218"/>
              <a:gd name="connsiteX21" fmla="*/ 136129 w 855663"/>
              <a:gd name="connsiteY21" fmla="*/ 455057 h 1750218"/>
              <a:gd name="connsiteX22" fmla="*/ 299482 w 855663"/>
              <a:gd name="connsiteY22" fmla="*/ 369490 h 1750218"/>
              <a:gd name="connsiteX23" fmla="*/ 427832 w 855663"/>
              <a:gd name="connsiteY23" fmla="*/ 350043 h 1750218"/>
              <a:gd name="connsiteX24" fmla="*/ 427831 w 855663"/>
              <a:gd name="connsiteY24" fmla="*/ 0 h 1750218"/>
              <a:gd name="connsiteX25" fmla="*/ 583406 w 855663"/>
              <a:gd name="connsiteY25" fmla="*/ 155575 h 1750218"/>
              <a:gd name="connsiteX26" fmla="*/ 427831 w 855663"/>
              <a:gd name="connsiteY26" fmla="*/ 311150 h 1750218"/>
              <a:gd name="connsiteX27" fmla="*/ 272256 w 855663"/>
              <a:gd name="connsiteY27" fmla="*/ 155575 h 1750218"/>
              <a:gd name="connsiteX28" fmla="*/ 427831 w 855663"/>
              <a:gd name="connsiteY28" fmla="*/ 0 h 1750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55663" h="1750218">
                <a:moveTo>
                  <a:pt x="427832" y="350043"/>
                </a:moveTo>
                <a:cubicBezTo>
                  <a:pt x="470615" y="350043"/>
                  <a:pt x="513398" y="357821"/>
                  <a:pt x="556181" y="365601"/>
                </a:cubicBezTo>
                <a:cubicBezTo>
                  <a:pt x="618412" y="385047"/>
                  <a:pt x="672862" y="412273"/>
                  <a:pt x="719535" y="451168"/>
                </a:cubicBezTo>
                <a:cubicBezTo>
                  <a:pt x="731203" y="462835"/>
                  <a:pt x="738983" y="478392"/>
                  <a:pt x="742872" y="493950"/>
                </a:cubicBezTo>
                <a:lnTo>
                  <a:pt x="851774" y="956786"/>
                </a:lnTo>
                <a:cubicBezTo>
                  <a:pt x="851774" y="960675"/>
                  <a:pt x="855663" y="968454"/>
                  <a:pt x="855663" y="976232"/>
                </a:cubicBezTo>
                <a:cubicBezTo>
                  <a:pt x="855663" y="1019016"/>
                  <a:pt x="820659" y="1054020"/>
                  <a:pt x="777876" y="1054020"/>
                </a:cubicBezTo>
                <a:cubicBezTo>
                  <a:pt x="742872" y="1054020"/>
                  <a:pt x="711757" y="1026795"/>
                  <a:pt x="703977" y="995680"/>
                </a:cubicBezTo>
                <a:lnTo>
                  <a:pt x="622301" y="657304"/>
                </a:lnTo>
                <a:lnTo>
                  <a:pt x="622301" y="1750218"/>
                </a:lnTo>
                <a:lnTo>
                  <a:pt x="466726" y="1750218"/>
                </a:lnTo>
                <a:lnTo>
                  <a:pt x="466726" y="1050131"/>
                </a:lnTo>
                <a:lnTo>
                  <a:pt x="388938" y="1050131"/>
                </a:lnTo>
                <a:lnTo>
                  <a:pt x="388938" y="1750218"/>
                </a:lnTo>
                <a:lnTo>
                  <a:pt x="233363" y="1750218"/>
                </a:lnTo>
                <a:lnTo>
                  <a:pt x="233363" y="661193"/>
                </a:lnTo>
                <a:lnTo>
                  <a:pt x="151686" y="999569"/>
                </a:lnTo>
                <a:cubicBezTo>
                  <a:pt x="143907" y="1030684"/>
                  <a:pt x="112792" y="1057910"/>
                  <a:pt x="77788" y="1057910"/>
                </a:cubicBezTo>
                <a:cubicBezTo>
                  <a:pt x="35004" y="1057910"/>
                  <a:pt x="0" y="1022905"/>
                  <a:pt x="0" y="980123"/>
                </a:cubicBezTo>
                <a:cubicBezTo>
                  <a:pt x="0" y="972343"/>
                  <a:pt x="3889" y="964564"/>
                  <a:pt x="3889" y="960675"/>
                </a:cubicBezTo>
                <a:lnTo>
                  <a:pt x="112792" y="497840"/>
                </a:lnTo>
                <a:cubicBezTo>
                  <a:pt x="116682" y="482281"/>
                  <a:pt x="124460" y="466725"/>
                  <a:pt x="136129" y="455057"/>
                </a:cubicBezTo>
                <a:cubicBezTo>
                  <a:pt x="182801" y="416162"/>
                  <a:pt x="237252" y="385047"/>
                  <a:pt x="299482" y="369490"/>
                </a:cubicBezTo>
                <a:cubicBezTo>
                  <a:pt x="342265" y="357821"/>
                  <a:pt x="385049" y="350043"/>
                  <a:pt x="427832" y="350043"/>
                </a:cubicBezTo>
                <a:close/>
                <a:moveTo>
                  <a:pt x="427831" y="0"/>
                </a:moveTo>
                <a:cubicBezTo>
                  <a:pt x="513753" y="0"/>
                  <a:pt x="583406" y="69653"/>
                  <a:pt x="583406" y="155575"/>
                </a:cubicBezTo>
                <a:cubicBezTo>
                  <a:pt x="583406" y="241496"/>
                  <a:pt x="513753" y="311150"/>
                  <a:pt x="427831" y="311150"/>
                </a:cubicBezTo>
                <a:cubicBezTo>
                  <a:pt x="341910" y="311150"/>
                  <a:pt x="272256" y="241496"/>
                  <a:pt x="272256" y="155575"/>
                </a:cubicBezTo>
                <a:cubicBezTo>
                  <a:pt x="272256" y="69653"/>
                  <a:pt x="341910" y="0"/>
                  <a:pt x="427831" y="0"/>
                </a:cubicBezTo>
                <a:close/>
              </a:path>
            </a:pathLst>
          </a:custGeom>
          <a:solidFill>
            <a:srgbClr val="AA0065"/>
          </a:solidFill>
          <a:ln w="15081" cap="flat">
            <a:noFill/>
            <a:prstDash val="solid"/>
            <a:miter/>
          </a:ln>
        </p:spPr>
        <p:txBody>
          <a:bodyPr wrap="square" rtlCol="0" anchor="ctr">
            <a:noAutofit/>
          </a:bodyPr>
          <a:lstStyle/>
          <a:p>
            <a:endParaRPr lang="en-US" dirty="0"/>
          </a:p>
        </p:txBody>
      </p:sp>
      <p:grpSp>
        <p:nvGrpSpPr>
          <p:cNvPr id="49" name="Gruppo 48">
            <a:extLst>
              <a:ext uri="{FF2B5EF4-FFF2-40B4-BE49-F238E27FC236}">
                <a16:creationId xmlns:a16="http://schemas.microsoft.com/office/drawing/2014/main" id="{6617FF28-581B-21A0-E0F9-E32242B39D30}"/>
              </a:ext>
            </a:extLst>
          </p:cNvPr>
          <p:cNvGrpSpPr/>
          <p:nvPr/>
        </p:nvGrpSpPr>
        <p:grpSpPr>
          <a:xfrm>
            <a:off x="8710498" y="1768624"/>
            <a:ext cx="3100529" cy="3737638"/>
            <a:chOff x="8981849" y="1930603"/>
            <a:chExt cx="3100529" cy="3737638"/>
          </a:xfrm>
        </p:grpSpPr>
        <p:pic>
          <p:nvPicPr>
            <p:cNvPr id="42" name="Immagine 41" descr="Immagine che contiene testo, schermata, diagramma, Carattere&#10;&#10;Il contenuto generato dall'IA potrebbe non essere corretto.">
              <a:extLst>
                <a:ext uri="{FF2B5EF4-FFF2-40B4-BE49-F238E27FC236}">
                  <a16:creationId xmlns:a16="http://schemas.microsoft.com/office/drawing/2014/main" id="{3A213ACA-0295-0ABF-0BC0-8CAE3EEE23B3}"/>
                </a:ext>
              </a:extLst>
            </p:cNvPr>
            <p:cNvPicPr>
              <a:picLocks noChangeAspect="1"/>
            </p:cNvPicPr>
            <p:nvPr/>
          </p:nvPicPr>
          <p:blipFill>
            <a:blip r:embed="rId2" cstate="print">
              <a:extLst>
                <a:ext uri="{28A0092B-C50C-407E-A947-70E740481C1C}">
                  <a14:useLocalDpi xmlns:a14="http://schemas.microsoft.com/office/drawing/2010/main" val="0"/>
                </a:ext>
              </a:extLst>
            </a:blip>
            <a:srcRect l="2134" t="16260" r="51941" b="12926"/>
            <a:stretch>
              <a:fillRect/>
            </a:stretch>
          </p:blipFill>
          <p:spPr>
            <a:xfrm>
              <a:off x="8981849" y="1930603"/>
              <a:ext cx="3100529" cy="1861845"/>
            </a:xfrm>
            <a:prstGeom prst="rect">
              <a:avLst/>
            </a:prstGeom>
          </p:spPr>
        </p:pic>
        <p:pic>
          <p:nvPicPr>
            <p:cNvPr id="43" name="Immagine 42" descr="Immagine che contiene testo, schermata, diagramma, Carattere&#10;&#10;Il contenuto generato dall'IA potrebbe non essere corretto.">
              <a:extLst>
                <a:ext uri="{FF2B5EF4-FFF2-40B4-BE49-F238E27FC236}">
                  <a16:creationId xmlns:a16="http://schemas.microsoft.com/office/drawing/2014/main" id="{081EF49A-CCB9-04F5-872A-A07AE3F1E4E7}"/>
                </a:ext>
              </a:extLst>
            </p:cNvPr>
            <p:cNvPicPr>
              <a:picLocks noChangeAspect="1"/>
            </p:cNvPicPr>
            <p:nvPr/>
          </p:nvPicPr>
          <p:blipFill>
            <a:blip r:embed="rId2" cstate="print">
              <a:extLst>
                <a:ext uri="{28A0092B-C50C-407E-A947-70E740481C1C}">
                  <a14:useLocalDpi xmlns:a14="http://schemas.microsoft.com/office/drawing/2010/main" val="0"/>
                </a:ext>
              </a:extLst>
            </a:blip>
            <a:srcRect l="47203" t="17545" r="7169" b="9968"/>
            <a:stretch>
              <a:fillRect/>
            </a:stretch>
          </p:blipFill>
          <p:spPr>
            <a:xfrm>
              <a:off x="9001915" y="3762446"/>
              <a:ext cx="3080463" cy="1905795"/>
            </a:xfrm>
            <a:prstGeom prst="rect">
              <a:avLst/>
            </a:prstGeom>
          </p:spPr>
        </p:pic>
        <p:pic>
          <p:nvPicPr>
            <p:cNvPr id="46" name="Immagine 45">
              <a:extLst>
                <a:ext uri="{FF2B5EF4-FFF2-40B4-BE49-F238E27FC236}">
                  <a16:creationId xmlns:a16="http://schemas.microsoft.com/office/drawing/2014/main" id="{09B3B700-5200-907D-AE6C-C2AB9430B266}"/>
                </a:ext>
              </a:extLst>
            </p:cNvPr>
            <p:cNvPicPr>
              <a:picLocks noChangeAspect="1"/>
            </p:cNvPicPr>
            <p:nvPr/>
          </p:nvPicPr>
          <p:blipFill>
            <a:blip r:embed="rId3"/>
            <a:stretch>
              <a:fillRect/>
            </a:stretch>
          </p:blipFill>
          <p:spPr>
            <a:xfrm>
              <a:off x="9103760" y="1961130"/>
              <a:ext cx="569319" cy="197680"/>
            </a:xfrm>
            <a:prstGeom prst="rect">
              <a:avLst/>
            </a:prstGeom>
          </p:spPr>
        </p:pic>
        <p:pic>
          <p:nvPicPr>
            <p:cNvPr id="48" name="Immagine 47">
              <a:extLst>
                <a:ext uri="{FF2B5EF4-FFF2-40B4-BE49-F238E27FC236}">
                  <a16:creationId xmlns:a16="http://schemas.microsoft.com/office/drawing/2014/main" id="{E88B20C4-61DD-CCC9-13FB-962869ACBF11}"/>
                </a:ext>
              </a:extLst>
            </p:cNvPr>
            <p:cNvPicPr>
              <a:picLocks noChangeAspect="1"/>
            </p:cNvPicPr>
            <p:nvPr/>
          </p:nvPicPr>
          <p:blipFill>
            <a:blip r:embed="rId4"/>
            <a:stretch>
              <a:fillRect/>
            </a:stretch>
          </p:blipFill>
          <p:spPr>
            <a:xfrm>
              <a:off x="9103760" y="3824483"/>
              <a:ext cx="562132" cy="206666"/>
            </a:xfrm>
            <a:prstGeom prst="rect">
              <a:avLst/>
            </a:prstGeom>
          </p:spPr>
        </p:pic>
      </p:grpSp>
      <p:sp>
        <p:nvSpPr>
          <p:cNvPr id="51" name="Rettangolo 50">
            <a:extLst>
              <a:ext uri="{FF2B5EF4-FFF2-40B4-BE49-F238E27FC236}">
                <a16:creationId xmlns:a16="http://schemas.microsoft.com/office/drawing/2014/main" id="{0AFC9986-1B5C-C13D-437D-7F781C8A5083}"/>
              </a:ext>
            </a:extLst>
          </p:cNvPr>
          <p:cNvSpPr/>
          <p:nvPr/>
        </p:nvSpPr>
        <p:spPr>
          <a:xfrm>
            <a:off x="8720530" y="1768624"/>
            <a:ext cx="3100529" cy="3747311"/>
          </a:xfrm>
          <a:prstGeom prst="rect">
            <a:avLst/>
          </a:prstGeom>
          <a:noFill/>
          <a:ln w="38100">
            <a:solidFill>
              <a:srgbClr val="296D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53" name="Straight Arrow Connector 17">
            <a:extLst>
              <a:ext uri="{FF2B5EF4-FFF2-40B4-BE49-F238E27FC236}">
                <a16:creationId xmlns:a16="http://schemas.microsoft.com/office/drawing/2014/main" id="{5C8F1EC6-FF4E-F3E4-6F41-12203A83F6C4}"/>
              </a:ext>
            </a:extLst>
          </p:cNvPr>
          <p:cNvCxnSpPr>
            <a:cxnSpLocks/>
          </p:cNvCxnSpPr>
          <p:nvPr/>
        </p:nvCxnSpPr>
        <p:spPr>
          <a:xfrm>
            <a:off x="8206202" y="3552966"/>
            <a:ext cx="410459" cy="0"/>
          </a:xfrm>
          <a:prstGeom prst="straightConnector1">
            <a:avLst/>
          </a:prstGeom>
          <a:ln w="31750">
            <a:solidFill>
              <a:srgbClr val="296DC0"/>
            </a:solidFill>
            <a:headEnd w="lg" len="med"/>
            <a:tailEnd type="arrow"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74288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dNeph_VisualAbstract_Template_NoText.potx" id="{B1C48F58-D1E0-4C98-814B-D3979964E517}" vid="{3276ECFE-687C-499A-B544-1DE21692DD62}"/>
    </a:ext>
  </a:extLst>
</a:theme>
</file>

<file path=docProps/app.xml><?xml version="1.0" encoding="utf-8"?>
<Properties xmlns="http://schemas.openxmlformats.org/officeDocument/2006/extended-properties" xmlns:vt="http://schemas.openxmlformats.org/officeDocument/2006/docPropsVTypes">
  <Template/>
  <TotalTime>3093</TotalTime>
  <Words>156</Words>
  <Application>Microsoft Office PowerPoint</Application>
  <PresentationFormat>Widescreen</PresentationFormat>
  <Paragraphs>21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University College London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DRAFT IDEAS  initially using a combination of    monochromatic and triadic colours</dc:title>
  <dc:creator>Joseph Laycock</dc:creator>
  <cp:lastModifiedBy>Bob Thompson</cp:lastModifiedBy>
  <cp:revision>64</cp:revision>
  <dcterms:created xsi:type="dcterms:W3CDTF">2019-06-13T12:30:18Z</dcterms:created>
  <dcterms:modified xsi:type="dcterms:W3CDTF">2026-01-16T01:19:28Z</dcterms:modified>
</cp:coreProperties>
</file>