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5AA00"/>
    <a:srgbClr val="003969"/>
    <a:srgbClr val="0092F7"/>
    <a:srgbClr val="AA0065"/>
    <a:srgbClr val="960059"/>
    <a:srgbClr val="860050"/>
    <a:srgbClr val="DA0082"/>
    <a:srgbClr val="920057"/>
    <a:srgbClr val="8A0052"/>
    <a:srgbClr val="0042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49" autoAdjust="0"/>
    <p:restoredTop sz="94660"/>
  </p:normalViewPr>
  <p:slideViewPr>
    <p:cSldViewPr snapToGrid="0">
      <p:cViewPr varScale="1">
        <p:scale>
          <a:sx n="82" d="100"/>
          <a:sy n="82" d="100"/>
        </p:scale>
        <p:origin x="691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ginal Arti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8230" y="-4790379"/>
            <a:ext cx="1614236" cy="12203777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89445" y="5672093"/>
            <a:ext cx="47085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65756" y="-25248"/>
            <a:ext cx="1935480" cy="1116814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507067" y="138710"/>
            <a:ext cx="1613769" cy="780217"/>
            <a:chOff x="10446107" y="176810"/>
            <a:chExt cx="1613769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Article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446107" y="176810"/>
              <a:ext cx="15930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Original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85446" y="2269341"/>
            <a:ext cx="1695596" cy="751240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51 w 10051"/>
              <a:gd name="connsiteY0" fmla="*/ 3 h 10028"/>
              <a:gd name="connsiteX1" fmla="*/ 7109 w 10051"/>
              <a:gd name="connsiteY1" fmla="*/ 0 h 10028"/>
              <a:gd name="connsiteX2" fmla="*/ 7128 w 10051"/>
              <a:gd name="connsiteY2" fmla="*/ 9416 h 10028"/>
              <a:gd name="connsiteX3" fmla="*/ 10051 w 10051"/>
              <a:gd name="connsiteY3" fmla="*/ 10000 h 10028"/>
              <a:gd name="connsiteX4" fmla="*/ 0 w 10051"/>
              <a:gd name="connsiteY4" fmla="*/ 10028 h 10028"/>
              <a:gd name="connsiteX5" fmla="*/ 51 w 10051"/>
              <a:gd name="connsiteY5" fmla="*/ 3 h 10028"/>
              <a:gd name="connsiteX0" fmla="*/ 0 w 10065"/>
              <a:gd name="connsiteY0" fmla="*/ 3 h 10028"/>
              <a:gd name="connsiteX1" fmla="*/ 7123 w 10065"/>
              <a:gd name="connsiteY1" fmla="*/ 0 h 10028"/>
              <a:gd name="connsiteX2" fmla="*/ 7142 w 10065"/>
              <a:gd name="connsiteY2" fmla="*/ 9416 h 10028"/>
              <a:gd name="connsiteX3" fmla="*/ 10065 w 10065"/>
              <a:gd name="connsiteY3" fmla="*/ 10000 h 10028"/>
              <a:gd name="connsiteX4" fmla="*/ 14 w 10065"/>
              <a:gd name="connsiteY4" fmla="*/ 10028 h 10028"/>
              <a:gd name="connsiteX5" fmla="*/ 0 w 10065"/>
              <a:gd name="connsiteY5" fmla="*/ 3 h 10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28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14" y="10028"/>
                </a:lnTo>
                <a:cubicBezTo>
                  <a:pt x="7" y="7430"/>
                  <a:pt x="15" y="1749"/>
                  <a:pt x="0" y="3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09747" y="-31269"/>
            <a:ext cx="1992085" cy="1120316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TextBox 18"/>
          <p:cNvSpPr txBox="1"/>
          <p:nvPr/>
        </p:nvSpPr>
        <p:spPr>
          <a:xfrm>
            <a:off x="10624932" y="241626"/>
            <a:ext cx="1441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6109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ucational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99915" y="-25248"/>
            <a:ext cx="2002971" cy="1115452"/>
          </a:xfrm>
          <a:prstGeom prst="rect">
            <a:avLst/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273494" y="138710"/>
            <a:ext cx="1935480" cy="780217"/>
            <a:chOff x="10212534" y="176810"/>
            <a:chExt cx="1935480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Review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212534" y="176810"/>
              <a:ext cx="19354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Educational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95934" y="2279828"/>
            <a:ext cx="169559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18 w 10018"/>
              <a:gd name="connsiteY0" fmla="*/ 3 h 10000"/>
              <a:gd name="connsiteX1" fmla="*/ 7076 w 10018"/>
              <a:gd name="connsiteY1" fmla="*/ 0 h 10000"/>
              <a:gd name="connsiteX2" fmla="*/ 7095 w 10018"/>
              <a:gd name="connsiteY2" fmla="*/ 9416 h 10000"/>
              <a:gd name="connsiteX3" fmla="*/ 10018 w 10018"/>
              <a:gd name="connsiteY3" fmla="*/ 10000 h 10000"/>
              <a:gd name="connsiteX4" fmla="*/ 32 w 10018"/>
              <a:gd name="connsiteY4" fmla="*/ 9999 h 10000"/>
              <a:gd name="connsiteX5" fmla="*/ 18 w 10018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00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79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</p:spTree>
    <p:extLst>
      <p:ext uri="{BB962C8B-B14F-4D97-AF65-F5344CB8AC3E}">
        <p14:creationId xmlns:p14="http://schemas.microsoft.com/office/powerpoint/2010/main" val="1752252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tematic Review / Meta-analy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4491" y="-4795876"/>
            <a:ext cx="1614236" cy="1221477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860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34600" y="-28393"/>
            <a:ext cx="2068286" cy="1119323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TextBox 18"/>
          <p:cNvSpPr txBox="1"/>
          <p:nvPr/>
        </p:nvSpPr>
        <p:spPr>
          <a:xfrm>
            <a:off x="10626853" y="297104"/>
            <a:ext cx="144147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Review/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61243" y="16591"/>
            <a:ext cx="174780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Systematic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AD86AC-4C87-1793-B8DA-143F6DFB4B75}"/>
              </a:ext>
            </a:extLst>
          </p:cNvPr>
          <p:cNvSpPr txBox="1"/>
          <p:nvPr userDrawn="1"/>
        </p:nvSpPr>
        <p:spPr>
          <a:xfrm>
            <a:off x="10246589" y="585744"/>
            <a:ext cx="222572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Meta-analysis</a:t>
            </a:r>
          </a:p>
        </p:txBody>
      </p:sp>
    </p:spTree>
    <p:extLst>
      <p:ext uri="{BB962C8B-B14F-4D97-AF65-F5344CB8AC3E}">
        <p14:creationId xmlns:p14="http://schemas.microsoft.com/office/powerpoint/2010/main" val="2059782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20/01/2026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2" r:id="rId3"/>
    <p:sldLayoutId id="214748365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948A3A-29D4-44D6-0EB0-CE2B69BB640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023366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GB" sz="2800" b="1" dirty="0">
                <a:solidFill>
                  <a:schemeClr val="bg1"/>
                </a:solidFill>
              </a:rPr>
              <a:t>Infection prophylaxis following anti-CD20 monoclonal antibodies in childhood kidney diseases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8172A3-B575-316A-64DF-267B75C4D920}"/>
              </a:ext>
            </a:extLst>
          </p:cNvPr>
          <p:cNvSpPr txBox="1"/>
          <p:nvPr/>
        </p:nvSpPr>
        <p:spPr>
          <a:xfrm>
            <a:off x="7679856" y="567891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+mj-lt"/>
              </a:rPr>
              <a:t>Zhou et al. 2026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681059-5890-5822-ECFE-A91B61BC57D3}"/>
              </a:ext>
            </a:extLst>
          </p:cNvPr>
          <p:cNvSpPr txBox="1"/>
          <p:nvPr/>
        </p:nvSpPr>
        <p:spPr>
          <a:xfrm>
            <a:off x="173448" y="5719172"/>
            <a:ext cx="71418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TAKE HOME MESSAGE</a:t>
            </a:r>
            <a:r>
              <a:rPr lang="en-GB" dirty="0">
                <a:solidFill>
                  <a:schemeClr val="bg1"/>
                </a:solidFill>
              </a:rPr>
              <a:t>: Effective infection prophylaxis in children receiving anti-CD20 mAbs requires infection risk awareness, timely vaccination and prophylaxis guided by B-cell status.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CBD21B-2D76-A9F5-ECF6-56BF9ABDA480}"/>
              </a:ext>
            </a:extLst>
          </p:cNvPr>
          <p:cNvSpPr txBox="1"/>
          <p:nvPr/>
        </p:nvSpPr>
        <p:spPr>
          <a:xfrm>
            <a:off x="95582" y="1203715"/>
            <a:ext cx="7584275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GB" b="1" dirty="0">
                <a:solidFill>
                  <a:srgbClr val="003969"/>
                </a:solidFill>
              </a:rPr>
              <a:t>Key points</a:t>
            </a:r>
            <a:r>
              <a:rPr lang="en-GB" dirty="0">
                <a:solidFill>
                  <a:srgbClr val="003969"/>
                </a:solidFill>
              </a:rPr>
              <a:t>: 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GB" dirty="0">
                <a:solidFill>
                  <a:srgbClr val="003969"/>
                </a:solidFill>
              </a:rPr>
              <a:t>Anti-CD20 mAbs are increasingly used in the management of childhood kidney diseases, yet there are concerns about their side effects, especially infection.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GB" dirty="0">
                <a:solidFill>
                  <a:srgbClr val="003969"/>
                </a:solidFill>
              </a:rPr>
              <a:t>A structured approach should be adopted to assess and mitigate infection risk in children receiving anti-CD20 mAbs.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GB" dirty="0">
                <a:solidFill>
                  <a:srgbClr val="003969"/>
                </a:solidFill>
              </a:rPr>
              <a:t>In addition, monitoring for neutropenia and hypogammaglobulinaemia, antimicrobial prophylaxis, immunisation, and the modification of risk factors should be considered to optimise safety in children receiving anti-CD20 mAbs.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GB" dirty="0">
                <a:solidFill>
                  <a:srgbClr val="003969"/>
                </a:solidFill>
              </a:rPr>
              <a:t>Further prospective, large cohort paediatric studies, particularly for new generations of anti-CD20 mAbs, are warranted to explore their infection risks and refine prophylaxis strategies.</a:t>
            </a:r>
          </a:p>
        </p:txBody>
      </p:sp>
      <p:pic>
        <p:nvPicPr>
          <p:cNvPr id="42" name="Picture 41" descr="A diagram of a practice points&#10;&#10;AI-generated content may be incorrect.">
            <a:extLst>
              <a:ext uri="{FF2B5EF4-FFF2-40B4-BE49-F238E27FC236}">
                <a16:creationId xmlns:a16="http://schemas.microsoft.com/office/drawing/2014/main" id="{AD992165-E019-8BCA-CB11-609303CBC5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861" y="1203715"/>
            <a:ext cx="4663557" cy="4239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8072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3169</TotalTime>
  <Words>147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Bob Thompson</cp:lastModifiedBy>
  <cp:revision>67</cp:revision>
  <dcterms:created xsi:type="dcterms:W3CDTF">2019-06-13T12:30:18Z</dcterms:created>
  <dcterms:modified xsi:type="dcterms:W3CDTF">2026-01-20T22:48:20Z</dcterms:modified>
</cp:coreProperties>
</file>