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22/01/2026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27EDAF1-7831-6434-E4A2-E1969092C1E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Coexistence of acute post-streptococcal glomerulonephritis and acute rheumatic fever: case report and systematic review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FA724-9B9A-DE10-6A5E-E77658A46A35}"/>
              </a:ext>
            </a:extLst>
          </p:cNvPr>
          <p:cNvSpPr txBox="1"/>
          <p:nvPr/>
        </p:nvSpPr>
        <p:spPr>
          <a:xfrm>
            <a:off x="155490" y="968417"/>
            <a:ext cx="1056095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sz="1600" dirty="0">
                <a:solidFill>
                  <a:schemeClr val="bg1"/>
                </a:solidFill>
              </a:rPr>
              <a:t>To assess cardiac and kidney outcomes in patients with concurrent APSGN and ARF using a systematic review complemented by an index case. 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FD3264-49C8-F3C0-72CA-226741457876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  <a:latin typeface="+mj-lt"/>
              </a:rPr>
              <a:t>Kasap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C9205C-A86F-9C77-8D11-CED5F158EC7B}"/>
              </a:ext>
            </a:extLst>
          </p:cNvPr>
          <p:cNvSpPr txBox="1"/>
          <p:nvPr/>
        </p:nvSpPr>
        <p:spPr>
          <a:xfrm>
            <a:off x="155490" y="5709695"/>
            <a:ext cx="71418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ARF–APSGN coexistence is rare but clinically important, requiring multidisciplinary care. Kidney outcomes are usually excellent, yet the risk of permanent valvular damage mandates long-term cardiology follow-up. Prospective studies should clarify pathogenesis and refine therapy to improve outcomes.</a:t>
            </a:r>
            <a:r>
              <a:rPr lang="tr-TR" sz="1600" dirty="0">
                <a:solidFill>
                  <a:schemeClr val="bg1"/>
                </a:solidFill>
              </a:rPr>
              <a:t> 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Freeform: Shape 46">
            <a:extLst>
              <a:ext uri="{FF2B5EF4-FFF2-40B4-BE49-F238E27FC236}">
                <a16:creationId xmlns:a16="http://schemas.microsoft.com/office/drawing/2014/main" id="{228E0C3B-7A49-5EB7-9B2C-A358B817D1C9}"/>
              </a:ext>
            </a:extLst>
          </p:cNvPr>
          <p:cNvSpPr/>
          <p:nvPr/>
        </p:nvSpPr>
        <p:spPr>
          <a:xfrm>
            <a:off x="779071" y="3127764"/>
            <a:ext cx="302110" cy="584892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TextBox 32">
            <a:extLst>
              <a:ext uri="{FF2B5EF4-FFF2-40B4-BE49-F238E27FC236}">
                <a16:creationId xmlns:a16="http://schemas.microsoft.com/office/drawing/2014/main" id="{4BF18752-C638-753A-0613-62EBCDCAE5A5}"/>
              </a:ext>
            </a:extLst>
          </p:cNvPr>
          <p:cNvSpPr txBox="1"/>
          <p:nvPr/>
        </p:nvSpPr>
        <p:spPr>
          <a:xfrm>
            <a:off x="155491" y="2351113"/>
            <a:ext cx="176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296DC0"/>
                </a:solidFill>
              </a:rPr>
              <a:t>32 </a:t>
            </a:r>
            <a:r>
              <a:rPr lang="tr-TR" sz="2000" dirty="0" err="1">
                <a:solidFill>
                  <a:srgbClr val="296DC0"/>
                </a:solidFill>
              </a:rPr>
              <a:t>articles</a:t>
            </a:r>
            <a:endParaRPr lang="en-GB" sz="2000" dirty="0">
              <a:solidFill>
                <a:srgbClr val="296DC0"/>
              </a:solidFill>
            </a:endParaRPr>
          </a:p>
        </p:txBody>
      </p:sp>
      <p:sp>
        <p:nvSpPr>
          <p:cNvPr id="5" name="TextBox 59">
            <a:extLst>
              <a:ext uri="{FF2B5EF4-FFF2-40B4-BE49-F238E27FC236}">
                <a16:creationId xmlns:a16="http://schemas.microsoft.com/office/drawing/2014/main" id="{3C2E7588-B0FD-259D-B975-A6B1AA608F25}"/>
              </a:ext>
            </a:extLst>
          </p:cNvPr>
          <p:cNvSpPr txBox="1"/>
          <p:nvPr/>
        </p:nvSpPr>
        <p:spPr>
          <a:xfrm>
            <a:off x="155490" y="3820368"/>
            <a:ext cx="1762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AA0065"/>
                </a:solidFill>
              </a:rPr>
              <a:t>36 </a:t>
            </a:r>
            <a:r>
              <a:rPr lang="tr-TR" sz="2000" dirty="0" err="1">
                <a:solidFill>
                  <a:srgbClr val="AA0065"/>
                </a:solidFill>
              </a:rPr>
              <a:t>cases</a:t>
            </a:r>
            <a:r>
              <a:rPr lang="tr-TR" sz="2000" dirty="0">
                <a:solidFill>
                  <a:srgbClr val="AA0065"/>
                </a:solidFill>
              </a:rPr>
              <a:t> </a:t>
            </a:r>
            <a:r>
              <a:rPr lang="tr-TR" sz="2000" dirty="0" err="1">
                <a:solidFill>
                  <a:srgbClr val="AA0065"/>
                </a:solidFill>
              </a:rPr>
              <a:t>with</a:t>
            </a:r>
            <a:r>
              <a:rPr lang="tr-TR" sz="2000" dirty="0">
                <a:solidFill>
                  <a:srgbClr val="AA0065"/>
                </a:solidFill>
              </a:rPr>
              <a:t> ARF </a:t>
            </a:r>
            <a:r>
              <a:rPr lang="tr-TR" sz="2000" dirty="0" err="1">
                <a:solidFill>
                  <a:srgbClr val="AA0065"/>
                </a:solidFill>
              </a:rPr>
              <a:t>and</a:t>
            </a:r>
            <a:r>
              <a:rPr lang="tr-TR" sz="2000" dirty="0">
                <a:solidFill>
                  <a:srgbClr val="AA0065"/>
                </a:solidFill>
              </a:rPr>
              <a:t> APSG </a:t>
            </a:r>
            <a:r>
              <a:rPr lang="tr-TR" sz="2000" dirty="0" err="1">
                <a:solidFill>
                  <a:srgbClr val="AA0065"/>
                </a:solidFill>
              </a:rPr>
              <a:t>coexistence</a:t>
            </a:r>
            <a:r>
              <a:rPr lang="tr-TR" sz="2000" dirty="0">
                <a:solidFill>
                  <a:srgbClr val="AA0065"/>
                </a:solidFill>
              </a:rPr>
              <a:t> </a:t>
            </a:r>
            <a:endParaRPr lang="en-GB" sz="2000" dirty="0">
              <a:solidFill>
                <a:srgbClr val="AA0065"/>
              </a:solidFill>
            </a:endParaRPr>
          </a:p>
        </p:txBody>
      </p:sp>
      <p:sp>
        <p:nvSpPr>
          <p:cNvPr id="12" name="Freeform: Shape 46">
            <a:extLst>
              <a:ext uri="{FF2B5EF4-FFF2-40B4-BE49-F238E27FC236}">
                <a16:creationId xmlns:a16="http://schemas.microsoft.com/office/drawing/2014/main" id="{0F335752-B91F-7037-B5D2-4F61E3C2FEEE}"/>
              </a:ext>
            </a:extLst>
          </p:cNvPr>
          <p:cNvSpPr/>
          <p:nvPr/>
        </p:nvSpPr>
        <p:spPr>
          <a:xfrm>
            <a:off x="1242333" y="2938750"/>
            <a:ext cx="280167" cy="786043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3" name="Rectangle 55">
            <a:extLst>
              <a:ext uri="{FF2B5EF4-FFF2-40B4-BE49-F238E27FC236}">
                <a16:creationId xmlns:a16="http://schemas.microsoft.com/office/drawing/2014/main" id="{79CE6E4B-FD40-7F45-C7BA-86D306C57DB5}"/>
              </a:ext>
            </a:extLst>
          </p:cNvPr>
          <p:cNvSpPr/>
          <p:nvPr/>
        </p:nvSpPr>
        <p:spPr>
          <a:xfrm>
            <a:off x="2418548" y="2097838"/>
            <a:ext cx="1775459" cy="622841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presentation</a:t>
            </a:r>
            <a:endParaRPr lang="en-GB" dirty="0"/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6B52380A-1671-80E5-5633-483B3835FA71}"/>
              </a:ext>
            </a:extLst>
          </p:cNvPr>
          <p:cNvSpPr/>
          <p:nvPr/>
        </p:nvSpPr>
        <p:spPr>
          <a:xfrm>
            <a:off x="2418548" y="4533807"/>
            <a:ext cx="1735313" cy="622841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Treatment</a:t>
            </a:r>
            <a:endParaRPr lang="en-GB" dirty="0"/>
          </a:p>
        </p:txBody>
      </p:sp>
      <p:sp>
        <p:nvSpPr>
          <p:cNvPr id="15" name="Freeform: Shape 46">
            <a:extLst>
              <a:ext uri="{FF2B5EF4-FFF2-40B4-BE49-F238E27FC236}">
                <a16:creationId xmlns:a16="http://schemas.microsoft.com/office/drawing/2014/main" id="{34F44423-34BF-E07A-671A-1E9DFF7C3148}"/>
              </a:ext>
            </a:extLst>
          </p:cNvPr>
          <p:cNvSpPr/>
          <p:nvPr/>
        </p:nvSpPr>
        <p:spPr>
          <a:xfrm>
            <a:off x="446703" y="3304417"/>
            <a:ext cx="173448" cy="408239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cxnSp>
        <p:nvCxnSpPr>
          <p:cNvPr id="16" name="Straight Arrow Connector 56">
            <a:extLst>
              <a:ext uri="{FF2B5EF4-FFF2-40B4-BE49-F238E27FC236}">
                <a16:creationId xmlns:a16="http://schemas.microsoft.com/office/drawing/2014/main" id="{C19BB2E7-CDE0-6B06-0023-CBDB946069F9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1684674" y="2409259"/>
            <a:ext cx="733874" cy="1090490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40">
            <a:extLst>
              <a:ext uri="{FF2B5EF4-FFF2-40B4-BE49-F238E27FC236}">
                <a16:creationId xmlns:a16="http://schemas.microsoft.com/office/drawing/2014/main" id="{979584D7-BDBC-C47C-6248-5296075E9E60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1682273" y="3490856"/>
            <a:ext cx="736275" cy="1354372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6">
            <a:extLst>
              <a:ext uri="{FF2B5EF4-FFF2-40B4-BE49-F238E27FC236}">
                <a16:creationId xmlns:a16="http://schemas.microsoft.com/office/drawing/2014/main" id="{0DC39CB4-58DE-49B7-6134-E05EDDF466B9}"/>
              </a:ext>
            </a:extLst>
          </p:cNvPr>
          <p:cNvSpPr/>
          <p:nvPr/>
        </p:nvSpPr>
        <p:spPr>
          <a:xfrm>
            <a:off x="2379600" y="3329600"/>
            <a:ext cx="1728385" cy="619063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Laboratory</a:t>
            </a:r>
            <a:r>
              <a:rPr lang="tr-TR" dirty="0"/>
              <a:t> </a:t>
            </a:r>
            <a:r>
              <a:rPr lang="tr-TR" dirty="0" err="1"/>
              <a:t>findings</a:t>
            </a:r>
            <a:endParaRPr lang="en-GB" dirty="0"/>
          </a:p>
        </p:txBody>
      </p:sp>
      <p:cxnSp>
        <p:nvCxnSpPr>
          <p:cNvPr id="47" name="Straight Arrow Connector 9">
            <a:extLst>
              <a:ext uri="{FF2B5EF4-FFF2-40B4-BE49-F238E27FC236}">
                <a16:creationId xmlns:a16="http://schemas.microsoft.com/office/drawing/2014/main" id="{DEB06CCD-2AB6-A7B6-C3F5-40FCD5B0252F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1701747" y="3499749"/>
            <a:ext cx="677853" cy="139383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58">
            <a:extLst>
              <a:ext uri="{FF2B5EF4-FFF2-40B4-BE49-F238E27FC236}">
                <a16:creationId xmlns:a16="http://schemas.microsoft.com/office/drawing/2014/main" id="{CEF04DC1-4612-5E33-2827-53571B48B9BC}"/>
              </a:ext>
            </a:extLst>
          </p:cNvPr>
          <p:cNvSpPr/>
          <p:nvPr/>
        </p:nvSpPr>
        <p:spPr>
          <a:xfrm>
            <a:off x="4694639" y="1791483"/>
            <a:ext cx="2985217" cy="1182572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rgbClr val="AA0065"/>
                </a:solidFill>
              </a:rPr>
              <a:t>E</a:t>
            </a:r>
            <a:r>
              <a:rPr lang="en-GB" sz="1400" b="1" dirty="0">
                <a:solidFill>
                  <a:srgbClr val="AA0065"/>
                </a:solidFill>
              </a:rPr>
              <a:t>dema (63.8%)</a:t>
            </a:r>
            <a:endParaRPr lang="tr-TR" sz="1400" b="1" dirty="0">
              <a:solidFill>
                <a:srgbClr val="AA0065"/>
              </a:solidFill>
            </a:endParaRPr>
          </a:p>
          <a:p>
            <a:pPr algn="ctr"/>
            <a:r>
              <a:rPr lang="tr-TR" sz="1400" b="1" dirty="0">
                <a:solidFill>
                  <a:srgbClr val="AA0065"/>
                </a:solidFill>
              </a:rPr>
              <a:t>F</a:t>
            </a:r>
            <a:r>
              <a:rPr lang="en-GB" sz="1400" b="1" dirty="0">
                <a:solidFill>
                  <a:srgbClr val="AA0065"/>
                </a:solidFill>
              </a:rPr>
              <a:t>ever (55.5%)</a:t>
            </a:r>
            <a:endParaRPr lang="tr-TR" sz="1400" b="1" dirty="0">
              <a:solidFill>
                <a:srgbClr val="AA0065"/>
              </a:solidFill>
            </a:endParaRPr>
          </a:p>
          <a:p>
            <a:pPr algn="ctr"/>
            <a:r>
              <a:rPr lang="tr-TR" sz="1400" b="1" dirty="0">
                <a:solidFill>
                  <a:srgbClr val="AA0065"/>
                </a:solidFill>
              </a:rPr>
              <a:t>H</a:t>
            </a:r>
            <a:r>
              <a:rPr lang="en-GB" sz="1400" b="1" dirty="0">
                <a:solidFill>
                  <a:srgbClr val="AA0065"/>
                </a:solidFill>
              </a:rPr>
              <a:t>ypertension (55.5%)</a:t>
            </a:r>
          </a:p>
          <a:p>
            <a:pPr algn="ctr"/>
            <a:r>
              <a:rPr lang="tr-TR" sz="1400" b="1" dirty="0">
                <a:solidFill>
                  <a:srgbClr val="AA0065"/>
                </a:solidFill>
              </a:rPr>
              <a:t>A</a:t>
            </a:r>
            <a:r>
              <a:rPr lang="en-GB" sz="1400" b="1" dirty="0">
                <a:solidFill>
                  <a:srgbClr val="AA0065"/>
                </a:solidFill>
              </a:rPr>
              <a:t>rthritis/arthralgia (47.2</a:t>
            </a:r>
            <a:r>
              <a:rPr lang="tr-TR" sz="1400" b="1" dirty="0">
                <a:solidFill>
                  <a:srgbClr val="AA0065"/>
                </a:solidFill>
              </a:rPr>
              <a:t>%)</a:t>
            </a:r>
            <a:endParaRPr lang="en-GB" sz="1400" b="1" dirty="0">
              <a:solidFill>
                <a:srgbClr val="AA0065"/>
              </a:solidFill>
            </a:endParaRPr>
          </a:p>
          <a:p>
            <a:pPr algn="ctr"/>
            <a:r>
              <a:rPr lang="tr-TR" sz="1400" b="1" dirty="0">
                <a:solidFill>
                  <a:srgbClr val="AA0065"/>
                </a:solidFill>
              </a:rPr>
              <a:t>H</a:t>
            </a:r>
            <a:r>
              <a:rPr lang="en-GB" sz="1400" b="1" dirty="0">
                <a:solidFill>
                  <a:srgbClr val="AA0065"/>
                </a:solidFill>
              </a:rPr>
              <a:t>ematuria (38.8%)</a:t>
            </a:r>
            <a:endParaRPr lang="tr-TR" sz="1400" b="1" dirty="0">
              <a:solidFill>
                <a:srgbClr val="AA0065"/>
              </a:solidFill>
            </a:endParaRPr>
          </a:p>
        </p:txBody>
      </p:sp>
      <p:sp>
        <p:nvSpPr>
          <p:cNvPr id="27" name="Up Arrow 10">
            <a:extLst>
              <a:ext uri="{FF2B5EF4-FFF2-40B4-BE49-F238E27FC236}">
                <a16:creationId xmlns:a16="http://schemas.microsoft.com/office/drawing/2014/main" id="{A38A2D74-DFF8-059F-C1B7-C9A0969C03E1}"/>
              </a:ext>
            </a:extLst>
          </p:cNvPr>
          <p:cNvSpPr/>
          <p:nvPr/>
        </p:nvSpPr>
        <p:spPr>
          <a:xfrm rot="5400000">
            <a:off x="4238118" y="2120542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39">
            <a:extLst>
              <a:ext uri="{FF2B5EF4-FFF2-40B4-BE49-F238E27FC236}">
                <a16:creationId xmlns:a16="http://schemas.microsoft.com/office/drawing/2014/main" id="{F8948CF1-2538-D108-A793-A6B92966C005}"/>
              </a:ext>
            </a:extLst>
          </p:cNvPr>
          <p:cNvSpPr/>
          <p:nvPr/>
        </p:nvSpPr>
        <p:spPr>
          <a:xfrm>
            <a:off x="4694639" y="3127764"/>
            <a:ext cx="2985217" cy="1021360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65AA00"/>
                </a:solidFill>
              </a:rPr>
              <a:t>Serum creatinine</a:t>
            </a:r>
            <a:r>
              <a:rPr lang="tr-TR" sz="1400" dirty="0">
                <a:solidFill>
                  <a:srgbClr val="65AA00"/>
                </a:solidFill>
              </a:rPr>
              <a:t> </a:t>
            </a:r>
            <a:r>
              <a:rPr lang="en-US" sz="1400" dirty="0">
                <a:solidFill>
                  <a:srgbClr val="65AA00"/>
                </a:solidFill>
              </a:rPr>
              <a:t>median of 1.3 mg/dL </a:t>
            </a:r>
            <a:endParaRPr lang="tr-TR" sz="1400" dirty="0">
              <a:solidFill>
                <a:srgbClr val="65AA00"/>
              </a:solidFill>
            </a:endParaRPr>
          </a:p>
          <a:p>
            <a:pPr algn="ctr"/>
            <a:r>
              <a:rPr lang="en-US" sz="1400" dirty="0">
                <a:solidFill>
                  <a:srgbClr val="65AA00"/>
                </a:solidFill>
              </a:rPr>
              <a:t>(Mean±ss: 1.82±1.28, IQR 0.9-2.2)</a:t>
            </a:r>
            <a:endParaRPr lang="tr-TR" sz="1400" dirty="0">
              <a:solidFill>
                <a:srgbClr val="65AA00"/>
              </a:solidFill>
            </a:endParaRPr>
          </a:p>
          <a:p>
            <a:pPr algn="ctr"/>
            <a:r>
              <a:rPr lang="en-US" sz="1400" dirty="0">
                <a:solidFill>
                  <a:srgbClr val="65AA00"/>
                </a:solidFill>
              </a:rPr>
              <a:t>C3 levels </a:t>
            </a:r>
            <a:r>
              <a:rPr lang="tr-TR" sz="1400" dirty="0">
                <a:solidFill>
                  <a:srgbClr val="65AA00"/>
                </a:solidFill>
              </a:rPr>
              <a:t> </a:t>
            </a:r>
            <a:r>
              <a:rPr lang="tr-TR" sz="1400" dirty="0" err="1">
                <a:solidFill>
                  <a:srgbClr val="65AA00"/>
                </a:solidFill>
              </a:rPr>
              <a:t>median</a:t>
            </a:r>
            <a:r>
              <a:rPr lang="tr-TR" sz="1400" dirty="0">
                <a:solidFill>
                  <a:srgbClr val="65AA00"/>
                </a:solidFill>
              </a:rPr>
              <a:t> of </a:t>
            </a:r>
            <a:r>
              <a:rPr lang="en-US" sz="1400" dirty="0">
                <a:solidFill>
                  <a:srgbClr val="65AA00"/>
                </a:solidFill>
              </a:rPr>
              <a:t>0.17 g/L </a:t>
            </a:r>
            <a:endParaRPr lang="tr-TR" sz="1400" dirty="0">
              <a:solidFill>
                <a:srgbClr val="65AA00"/>
              </a:solidFill>
            </a:endParaRPr>
          </a:p>
          <a:p>
            <a:pPr algn="ctr"/>
            <a:r>
              <a:rPr lang="en-US" sz="1400" dirty="0">
                <a:solidFill>
                  <a:srgbClr val="65AA00"/>
                </a:solidFill>
              </a:rPr>
              <a:t>(Mean±ss: 0.30±0.22, IQR 0.11-0.51)</a:t>
            </a:r>
            <a:endParaRPr lang="en-GB" sz="1400" dirty="0">
              <a:solidFill>
                <a:srgbClr val="65AA00"/>
              </a:solidFill>
            </a:endParaRPr>
          </a:p>
        </p:txBody>
      </p:sp>
      <p:sp>
        <p:nvSpPr>
          <p:cNvPr id="31" name="Up Arrow 69">
            <a:extLst>
              <a:ext uri="{FF2B5EF4-FFF2-40B4-BE49-F238E27FC236}">
                <a16:creationId xmlns:a16="http://schemas.microsoft.com/office/drawing/2014/main" id="{4BA1DC7E-C0F1-F413-B8C2-5D4D922A0B33}"/>
              </a:ext>
            </a:extLst>
          </p:cNvPr>
          <p:cNvSpPr/>
          <p:nvPr/>
        </p:nvSpPr>
        <p:spPr>
          <a:xfrm rot="5400000">
            <a:off x="4261957" y="3388855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8">
            <a:extLst>
              <a:ext uri="{FF2B5EF4-FFF2-40B4-BE49-F238E27FC236}">
                <a16:creationId xmlns:a16="http://schemas.microsoft.com/office/drawing/2014/main" id="{794B6009-F19F-638B-E40B-6811080B22F4}"/>
              </a:ext>
            </a:extLst>
          </p:cNvPr>
          <p:cNvSpPr/>
          <p:nvPr/>
        </p:nvSpPr>
        <p:spPr>
          <a:xfrm>
            <a:off x="4694639" y="4368775"/>
            <a:ext cx="2985216" cy="1090490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err="1">
                <a:solidFill>
                  <a:srgbClr val="00437A"/>
                </a:solidFill>
              </a:rPr>
              <a:t>Penicilin</a:t>
            </a:r>
            <a:r>
              <a:rPr lang="tr-TR" sz="1400" dirty="0">
                <a:solidFill>
                  <a:srgbClr val="00437A"/>
                </a:solidFill>
              </a:rPr>
              <a:t> </a:t>
            </a:r>
            <a:r>
              <a:rPr lang="en-US" sz="1400" dirty="0">
                <a:solidFill>
                  <a:srgbClr val="00437A"/>
                </a:solidFill>
              </a:rPr>
              <a:t>prophylaxis (91.6%) </a:t>
            </a:r>
            <a:endParaRPr lang="tr-TR" sz="1400" dirty="0">
              <a:solidFill>
                <a:srgbClr val="00437A"/>
              </a:solidFill>
            </a:endParaRPr>
          </a:p>
          <a:p>
            <a:pPr algn="ctr"/>
            <a:r>
              <a:rPr lang="tr-TR" sz="1400" dirty="0">
                <a:solidFill>
                  <a:srgbClr val="00437A"/>
                </a:solidFill>
              </a:rPr>
              <a:t>D</a:t>
            </a:r>
            <a:r>
              <a:rPr lang="en-GB" sz="1400" dirty="0">
                <a:solidFill>
                  <a:srgbClr val="00437A"/>
                </a:solidFill>
              </a:rPr>
              <a:t>iuretics (77.7%)</a:t>
            </a:r>
            <a:endParaRPr lang="tr-TR" sz="1400" dirty="0">
              <a:solidFill>
                <a:srgbClr val="00437A"/>
              </a:solidFill>
            </a:endParaRPr>
          </a:p>
          <a:p>
            <a:pPr algn="ctr"/>
            <a:r>
              <a:rPr lang="tr-TR" sz="1400" dirty="0">
                <a:solidFill>
                  <a:srgbClr val="00437A"/>
                </a:solidFill>
              </a:rPr>
              <a:t>A</a:t>
            </a:r>
            <a:r>
              <a:rPr lang="en-GB" sz="1400" dirty="0">
                <a:solidFill>
                  <a:srgbClr val="00437A"/>
                </a:solidFill>
              </a:rPr>
              <a:t>spirin (69.4%)</a:t>
            </a:r>
            <a:endParaRPr lang="tr-TR" sz="1400" dirty="0">
              <a:solidFill>
                <a:srgbClr val="00437A"/>
              </a:solidFill>
            </a:endParaRPr>
          </a:p>
          <a:p>
            <a:pPr algn="ctr"/>
            <a:r>
              <a:rPr lang="tr-TR" sz="1400" dirty="0">
                <a:solidFill>
                  <a:srgbClr val="00437A"/>
                </a:solidFill>
              </a:rPr>
              <a:t>C</a:t>
            </a:r>
            <a:r>
              <a:rPr lang="en-GB" sz="1400" dirty="0">
                <a:solidFill>
                  <a:srgbClr val="00437A"/>
                </a:solidFill>
              </a:rPr>
              <a:t>orticosteroids </a:t>
            </a:r>
            <a:r>
              <a:rPr lang="tr-TR" sz="1400" dirty="0">
                <a:solidFill>
                  <a:srgbClr val="00437A"/>
                </a:solidFill>
              </a:rPr>
              <a:t>(</a:t>
            </a:r>
            <a:r>
              <a:rPr lang="en-GB" sz="1400" dirty="0">
                <a:solidFill>
                  <a:srgbClr val="00437A"/>
                </a:solidFill>
              </a:rPr>
              <a:t>44.4%) </a:t>
            </a:r>
            <a:endParaRPr lang="tr-TR" sz="1400" dirty="0">
              <a:solidFill>
                <a:srgbClr val="00437A"/>
              </a:solidFill>
            </a:endParaRPr>
          </a:p>
          <a:p>
            <a:pPr algn="ctr"/>
            <a:r>
              <a:rPr lang="tr-TR" sz="1400" dirty="0">
                <a:solidFill>
                  <a:srgbClr val="00437A"/>
                </a:solidFill>
              </a:rPr>
              <a:t>ACE </a:t>
            </a:r>
            <a:r>
              <a:rPr lang="tr-TR" sz="1400" dirty="0" err="1">
                <a:solidFill>
                  <a:srgbClr val="00437A"/>
                </a:solidFill>
              </a:rPr>
              <a:t>inhibitors</a:t>
            </a:r>
            <a:r>
              <a:rPr lang="tr-TR" sz="1400" dirty="0">
                <a:solidFill>
                  <a:srgbClr val="00437A"/>
                </a:solidFill>
              </a:rPr>
              <a:t> (30.5%)</a:t>
            </a:r>
            <a:endParaRPr lang="en-GB" sz="1400" dirty="0">
              <a:solidFill>
                <a:srgbClr val="00437A"/>
              </a:solidFill>
            </a:endParaRPr>
          </a:p>
        </p:txBody>
      </p:sp>
      <p:sp>
        <p:nvSpPr>
          <p:cNvPr id="35" name="Up Arrow 22">
            <a:extLst>
              <a:ext uri="{FF2B5EF4-FFF2-40B4-BE49-F238E27FC236}">
                <a16:creationId xmlns:a16="http://schemas.microsoft.com/office/drawing/2014/main" id="{9B08B45A-20CD-6665-870D-D4C60750E5CD}"/>
              </a:ext>
            </a:extLst>
          </p:cNvPr>
          <p:cNvSpPr/>
          <p:nvPr/>
        </p:nvSpPr>
        <p:spPr>
          <a:xfrm rot="16200000" flipH="1" flipV="1">
            <a:off x="4313654" y="4685690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Up Arrow 69">
            <a:extLst>
              <a:ext uri="{FF2B5EF4-FFF2-40B4-BE49-F238E27FC236}">
                <a16:creationId xmlns:a16="http://schemas.microsoft.com/office/drawing/2014/main" id="{CD5B35FF-57AF-73E7-A301-271846B688BC}"/>
              </a:ext>
            </a:extLst>
          </p:cNvPr>
          <p:cNvSpPr/>
          <p:nvPr/>
        </p:nvSpPr>
        <p:spPr>
          <a:xfrm rot="5400000">
            <a:off x="7792610" y="3431293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Up Arrow 12">
            <a:extLst>
              <a:ext uri="{FF2B5EF4-FFF2-40B4-BE49-F238E27FC236}">
                <a16:creationId xmlns:a16="http://schemas.microsoft.com/office/drawing/2014/main" id="{486D30C1-E5D3-2EC9-5447-F198C351345C}"/>
              </a:ext>
            </a:extLst>
          </p:cNvPr>
          <p:cNvSpPr/>
          <p:nvPr/>
        </p:nvSpPr>
        <p:spPr>
          <a:xfrm rot="5400000">
            <a:off x="7767574" y="2748061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Up Arrow 11">
            <a:extLst>
              <a:ext uri="{FF2B5EF4-FFF2-40B4-BE49-F238E27FC236}">
                <a16:creationId xmlns:a16="http://schemas.microsoft.com/office/drawing/2014/main" id="{9D6CE7A5-0086-47D8-C7BB-23EFE56DCA41}"/>
              </a:ext>
            </a:extLst>
          </p:cNvPr>
          <p:cNvSpPr/>
          <p:nvPr/>
        </p:nvSpPr>
        <p:spPr>
          <a:xfrm rot="5400000">
            <a:off x="7806504" y="4160420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Rectangle 48">
            <a:extLst>
              <a:ext uri="{FF2B5EF4-FFF2-40B4-BE49-F238E27FC236}">
                <a16:creationId xmlns:a16="http://schemas.microsoft.com/office/drawing/2014/main" id="{A3D65D95-F2F1-EFB2-5706-4FCF976B4633}"/>
              </a:ext>
            </a:extLst>
          </p:cNvPr>
          <p:cNvSpPr/>
          <p:nvPr/>
        </p:nvSpPr>
        <p:spPr>
          <a:xfrm>
            <a:off x="8234527" y="2613465"/>
            <a:ext cx="3789131" cy="2198382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296DC0"/>
                </a:solidFill>
              </a:rPr>
              <a:t>The median follow-up period of 11 months (Mean±ss: 14.5±16.88, IQR 6-12)</a:t>
            </a:r>
          </a:p>
          <a:p>
            <a:pPr algn="ctr"/>
            <a:r>
              <a:rPr lang="en-US" sz="1600" dirty="0">
                <a:solidFill>
                  <a:srgbClr val="296DC0"/>
                </a:solidFill>
              </a:rPr>
              <a:t>Kidney recovery (96.2%, one patient continued to have microscopic hematuria)</a:t>
            </a:r>
          </a:p>
          <a:p>
            <a:pPr algn="ctr"/>
            <a:r>
              <a:rPr lang="en-US" sz="1600" dirty="0">
                <a:solidFill>
                  <a:srgbClr val="296DC0"/>
                </a:solidFill>
              </a:rPr>
              <a:t>Cardiac sequelae persisted (70.3%) </a:t>
            </a:r>
          </a:p>
          <a:p>
            <a:pPr algn="ctr"/>
            <a:r>
              <a:rPr lang="en-US" sz="1600" dirty="0">
                <a:solidFill>
                  <a:srgbClr val="296DC0"/>
                </a:solidFill>
              </a:rPr>
              <a:t>Mitral regurgitation being the most frequent finding (59.2%)</a:t>
            </a:r>
          </a:p>
        </p:txBody>
      </p:sp>
    </p:spTree>
    <p:extLst>
      <p:ext uri="{BB962C8B-B14F-4D97-AF65-F5344CB8AC3E}">
        <p14:creationId xmlns:p14="http://schemas.microsoft.com/office/powerpoint/2010/main" val="1305034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3123</TotalTime>
  <Words>239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72</cp:revision>
  <dcterms:created xsi:type="dcterms:W3CDTF">2019-06-13T12:30:18Z</dcterms:created>
  <dcterms:modified xsi:type="dcterms:W3CDTF">2026-01-22T22:49:30Z</dcterms:modified>
</cp:coreProperties>
</file>