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7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69"/>
    <a:srgbClr val="65AA00"/>
    <a:srgbClr val="0092F7"/>
    <a:srgbClr val="AA0065"/>
    <a:srgbClr val="960059"/>
    <a:srgbClr val="860050"/>
    <a:srgbClr val="DA0082"/>
    <a:srgbClr val="920057"/>
    <a:srgbClr val="8A0052"/>
    <a:srgbClr val="0042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B286BC-D990-4199-8EC7-2358BBF6738A}" v="1" dt="2026-01-28T12:42:41.9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36" autoAdjust="0"/>
    <p:restoredTop sz="94660"/>
  </p:normalViewPr>
  <p:slideViewPr>
    <p:cSldViewPr snapToGrid="0">
      <p:cViewPr varScale="1">
        <p:scale>
          <a:sx n="104" d="100"/>
          <a:sy n="104" d="100"/>
        </p:scale>
        <p:origin x="534" y="12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riginal Article">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8230" y="-4790379"/>
            <a:ext cx="1614236" cy="12203777"/>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89445" y="5672093"/>
            <a:ext cx="4708523" cy="421061"/>
          </a:xfrm>
          <a:prstGeom prst="rect">
            <a:avLst/>
          </a:prstGeom>
          <a:gradFill flip="none" rotWithShape="1">
            <a:gsLst>
              <a:gs pos="0">
                <a:srgbClr val="AA0065">
                  <a:shade val="30000"/>
                  <a:satMod val="115000"/>
                </a:srgbClr>
              </a:gs>
              <a:gs pos="50000">
                <a:srgbClr val="AA0065">
                  <a:shade val="67500"/>
                  <a:satMod val="115000"/>
                </a:srgbClr>
              </a:gs>
              <a:gs pos="100000">
                <a:srgbClr val="AA0065">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65756" y="-25248"/>
            <a:ext cx="1935480" cy="1116814"/>
          </a:xfrm>
          <a:prstGeom prst="rect">
            <a:avLst/>
          </a:pr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507067" y="138710"/>
            <a:ext cx="1613769" cy="780217"/>
            <a:chOff x="10446107" y="176810"/>
            <a:chExt cx="1613769"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Article</a:t>
              </a:r>
            </a:p>
          </p:txBody>
        </p:sp>
        <p:sp>
          <p:nvSpPr>
            <p:cNvPr id="18" name="TextBox 17"/>
            <p:cNvSpPr txBox="1"/>
            <p:nvPr/>
          </p:nvSpPr>
          <p:spPr>
            <a:xfrm>
              <a:off x="10446107" y="176810"/>
              <a:ext cx="1593052" cy="523220"/>
            </a:xfrm>
            <a:prstGeom prst="rect">
              <a:avLst/>
            </a:prstGeom>
            <a:noFill/>
          </p:spPr>
          <p:txBody>
            <a:bodyPr wrap="square" rtlCol="0">
              <a:spAutoFit/>
            </a:bodyPr>
            <a:lstStyle/>
            <a:p>
              <a:r>
                <a:rPr lang="en-GB" sz="2800" dirty="0">
                  <a:solidFill>
                    <a:schemeClr val="bg1"/>
                  </a:solidFill>
                </a:rPr>
                <a:t>Original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85446" y="2269341"/>
            <a:ext cx="1695596" cy="75124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51 w 10051"/>
              <a:gd name="connsiteY0" fmla="*/ 3 h 10028"/>
              <a:gd name="connsiteX1" fmla="*/ 7109 w 10051"/>
              <a:gd name="connsiteY1" fmla="*/ 0 h 10028"/>
              <a:gd name="connsiteX2" fmla="*/ 7128 w 10051"/>
              <a:gd name="connsiteY2" fmla="*/ 9416 h 10028"/>
              <a:gd name="connsiteX3" fmla="*/ 10051 w 10051"/>
              <a:gd name="connsiteY3" fmla="*/ 10000 h 10028"/>
              <a:gd name="connsiteX4" fmla="*/ 0 w 10051"/>
              <a:gd name="connsiteY4" fmla="*/ 10028 h 10028"/>
              <a:gd name="connsiteX5" fmla="*/ 51 w 10051"/>
              <a:gd name="connsiteY5" fmla="*/ 3 h 10028"/>
              <a:gd name="connsiteX0" fmla="*/ 0 w 10065"/>
              <a:gd name="connsiteY0" fmla="*/ 3 h 10028"/>
              <a:gd name="connsiteX1" fmla="*/ 7123 w 10065"/>
              <a:gd name="connsiteY1" fmla="*/ 0 h 10028"/>
              <a:gd name="connsiteX2" fmla="*/ 7142 w 10065"/>
              <a:gd name="connsiteY2" fmla="*/ 9416 h 10028"/>
              <a:gd name="connsiteX3" fmla="*/ 10065 w 10065"/>
              <a:gd name="connsiteY3" fmla="*/ 10000 h 10028"/>
              <a:gd name="connsiteX4" fmla="*/ 14 w 10065"/>
              <a:gd name="connsiteY4" fmla="*/ 10028 h 10028"/>
              <a:gd name="connsiteX5" fmla="*/ 0 w 10065"/>
              <a:gd name="connsiteY5" fmla="*/ 3 h 10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28">
                <a:moveTo>
                  <a:pt x="0" y="3"/>
                </a:moveTo>
                <a:lnTo>
                  <a:pt x="7123" y="0"/>
                </a:lnTo>
                <a:cubicBezTo>
                  <a:pt x="7114" y="2528"/>
                  <a:pt x="7133" y="8825"/>
                  <a:pt x="7142" y="9416"/>
                </a:cubicBezTo>
                <a:cubicBezTo>
                  <a:pt x="7117" y="9743"/>
                  <a:pt x="8449" y="10000"/>
                  <a:pt x="10065" y="10000"/>
                </a:cubicBezTo>
                <a:lnTo>
                  <a:pt x="14" y="10028"/>
                </a:lnTo>
                <a:cubicBezTo>
                  <a:pt x="7" y="7430"/>
                  <a:pt x="15" y="1749"/>
                  <a:pt x="0" y="3"/>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spTree>
    <p:extLst>
      <p:ext uri="{BB962C8B-B14F-4D97-AF65-F5344CB8AC3E}">
        <p14:creationId xmlns:p14="http://schemas.microsoft.com/office/powerpoint/2010/main" val="365508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09747" y="-31269"/>
            <a:ext cx="1992085" cy="1120316"/>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10624932" y="241626"/>
            <a:ext cx="1441475" cy="523220"/>
          </a:xfrm>
          <a:prstGeom prst="rect">
            <a:avLst/>
          </a:prstGeom>
          <a:noFill/>
        </p:spPr>
        <p:txBody>
          <a:bodyPr wrap="square" rtlCol="0">
            <a:spAutoFit/>
          </a:bodyPr>
          <a:lstStyle/>
          <a:p>
            <a:r>
              <a:rPr lang="en-GB" sz="2800" dirty="0">
                <a:solidFill>
                  <a:schemeClr val="bg1"/>
                </a:solidFill>
              </a:rPr>
              <a:t>Review</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06109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ducational 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3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99915" y="-25248"/>
            <a:ext cx="2002971" cy="1115452"/>
          </a:xfrm>
          <a:prstGeom prst="rect">
            <a:avLst/>
          </a:pr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273494" y="138710"/>
            <a:ext cx="1935480" cy="780217"/>
            <a:chOff x="10212534" y="176810"/>
            <a:chExt cx="1935480"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Review</a:t>
              </a:r>
            </a:p>
          </p:txBody>
        </p:sp>
        <p:sp>
          <p:nvSpPr>
            <p:cNvPr id="18" name="TextBox 17"/>
            <p:cNvSpPr txBox="1"/>
            <p:nvPr/>
          </p:nvSpPr>
          <p:spPr>
            <a:xfrm>
              <a:off x="10212534" y="176810"/>
              <a:ext cx="1935480" cy="523220"/>
            </a:xfrm>
            <a:prstGeom prst="rect">
              <a:avLst/>
            </a:prstGeom>
            <a:noFill/>
          </p:spPr>
          <p:txBody>
            <a:bodyPr wrap="square" rtlCol="0">
              <a:spAutoFit/>
            </a:bodyPr>
            <a:lstStyle/>
            <a:p>
              <a:r>
                <a:rPr lang="en-GB" sz="2800" dirty="0">
                  <a:solidFill>
                    <a:schemeClr val="bg1"/>
                  </a:solidFill>
                </a:rPr>
                <a:t>Educational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95934" y="2279828"/>
            <a:ext cx="169559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18 w 10018"/>
              <a:gd name="connsiteY0" fmla="*/ 3 h 10000"/>
              <a:gd name="connsiteX1" fmla="*/ 7076 w 10018"/>
              <a:gd name="connsiteY1" fmla="*/ 0 h 10000"/>
              <a:gd name="connsiteX2" fmla="*/ 7095 w 10018"/>
              <a:gd name="connsiteY2" fmla="*/ 9416 h 10000"/>
              <a:gd name="connsiteX3" fmla="*/ 10018 w 10018"/>
              <a:gd name="connsiteY3" fmla="*/ 10000 h 10000"/>
              <a:gd name="connsiteX4" fmla="*/ 32 w 10018"/>
              <a:gd name="connsiteY4" fmla="*/ 9999 h 10000"/>
              <a:gd name="connsiteX5" fmla="*/ 18 w 10018"/>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00">
                <a:moveTo>
                  <a:pt x="0" y="3"/>
                </a:moveTo>
                <a:lnTo>
                  <a:pt x="7123" y="0"/>
                </a:lnTo>
                <a:cubicBezTo>
                  <a:pt x="7114" y="2528"/>
                  <a:pt x="7133" y="8825"/>
                  <a:pt x="7142" y="9416"/>
                </a:cubicBezTo>
                <a:cubicBezTo>
                  <a:pt x="7117" y="9743"/>
                  <a:pt x="8449" y="10000"/>
                  <a:pt x="10065" y="10000"/>
                </a:cubicBezTo>
                <a:lnTo>
                  <a:pt x="79"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spTree>
    <p:extLst>
      <p:ext uri="{BB962C8B-B14F-4D97-AF65-F5344CB8AC3E}">
        <p14:creationId xmlns:p14="http://schemas.microsoft.com/office/powerpoint/2010/main" val="1752252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ystematic Review / Meta-analysis">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4491" y="-4795876"/>
            <a:ext cx="1614236" cy="1221477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860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65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34600" y="-28393"/>
            <a:ext cx="2068286" cy="1119323"/>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10626853" y="297104"/>
            <a:ext cx="1441475" cy="419695"/>
          </a:xfrm>
          <a:prstGeom prst="rect">
            <a:avLst/>
          </a:prstGeom>
          <a:noFill/>
        </p:spPr>
        <p:txBody>
          <a:bodyPr wrap="square" rtlCol="0">
            <a:spAutoFit/>
          </a:bodyPr>
          <a:lstStyle/>
          <a:p>
            <a:r>
              <a:rPr lang="en-GB" sz="2400" dirty="0">
                <a:solidFill>
                  <a:schemeClr val="bg1"/>
                </a:solidFill>
              </a:rPr>
              <a:t>Review/</a:t>
            </a:r>
          </a:p>
        </p:txBody>
      </p:sp>
      <p:sp>
        <p:nvSpPr>
          <p:cNvPr id="18" name="TextBox 17"/>
          <p:cNvSpPr txBox="1"/>
          <p:nvPr/>
        </p:nvSpPr>
        <p:spPr>
          <a:xfrm>
            <a:off x="10361243" y="16591"/>
            <a:ext cx="1747805" cy="419695"/>
          </a:xfrm>
          <a:prstGeom prst="rect">
            <a:avLst/>
          </a:prstGeom>
          <a:noFill/>
        </p:spPr>
        <p:txBody>
          <a:bodyPr wrap="square" rtlCol="0">
            <a:spAutoFit/>
          </a:bodyPr>
          <a:lstStyle/>
          <a:p>
            <a:r>
              <a:rPr lang="en-GB" sz="2400" dirty="0">
                <a:solidFill>
                  <a:schemeClr val="bg1"/>
                </a:solidFill>
              </a:rPr>
              <a:t>Systematic</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FAD86AC-4C87-1793-B8DA-143F6DFB4B75}"/>
              </a:ext>
            </a:extLst>
          </p:cNvPr>
          <p:cNvSpPr txBox="1"/>
          <p:nvPr userDrawn="1"/>
        </p:nvSpPr>
        <p:spPr>
          <a:xfrm>
            <a:off x="10246589" y="585744"/>
            <a:ext cx="2225725" cy="419695"/>
          </a:xfrm>
          <a:prstGeom prst="rect">
            <a:avLst/>
          </a:prstGeom>
          <a:noFill/>
        </p:spPr>
        <p:txBody>
          <a:bodyPr wrap="square" rtlCol="0">
            <a:spAutoFit/>
          </a:bodyPr>
          <a:lstStyle/>
          <a:p>
            <a:r>
              <a:rPr lang="en-GB" sz="2400" dirty="0">
                <a:solidFill>
                  <a:schemeClr val="bg1"/>
                </a:solidFill>
              </a:rPr>
              <a:t>Meta-analysis</a:t>
            </a:r>
          </a:p>
        </p:txBody>
      </p:sp>
    </p:spTree>
    <p:extLst>
      <p:ext uri="{BB962C8B-B14F-4D97-AF65-F5344CB8AC3E}">
        <p14:creationId xmlns:p14="http://schemas.microsoft.com/office/powerpoint/2010/main" val="20597822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4BA06-560F-4272-BD1D-D3D251BC0A82}" type="datetimeFigureOut">
              <a:rPr lang="en-GB" smtClean="0"/>
              <a:t>28/01/2026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2DF36B-8F18-4F81-92A8-26E2BC629512}" type="slidenum">
              <a:rPr lang="en-GB" smtClean="0"/>
              <a:t>‹#›</a:t>
            </a:fld>
            <a:endParaRPr lang="en-GB"/>
          </a:p>
        </p:txBody>
      </p:sp>
    </p:spTree>
    <p:extLst>
      <p:ext uri="{BB962C8B-B14F-4D97-AF65-F5344CB8AC3E}">
        <p14:creationId xmlns:p14="http://schemas.microsoft.com/office/powerpoint/2010/main" val="690031264"/>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3074A-3CDC-A8C7-3846-9C3168BA6FCE}"/>
              </a:ext>
            </a:extLst>
          </p:cNvPr>
          <p:cNvSpPr txBox="1">
            <a:spLocks/>
          </p:cNvSpPr>
          <p:nvPr/>
        </p:nvSpPr>
        <p:spPr>
          <a:xfrm>
            <a:off x="0" y="0"/>
            <a:ext cx="10233660" cy="1085673"/>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solidFill>
                  <a:schemeClr val="bg1"/>
                </a:solidFill>
              </a:rPr>
              <a:t>Terlipressin in paediatric </a:t>
            </a:r>
          </a:p>
          <a:p>
            <a:r>
              <a:rPr lang="en-GB" sz="3200" b="1" dirty="0">
                <a:solidFill>
                  <a:schemeClr val="bg1"/>
                </a:solidFill>
              </a:rPr>
              <a:t>hepatorenal syndrome-acute kidney injury (HRS-AKI) </a:t>
            </a:r>
            <a:endParaRPr lang="en-GB" sz="3200" dirty="0">
              <a:solidFill>
                <a:schemeClr val="bg1"/>
              </a:solidFill>
            </a:endParaRPr>
          </a:p>
        </p:txBody>
      </p:sp>
      <p:sp>
        <p:nvSpPr>
          <p:cNvPr id="4" name="TextBox 3">
            <a:extLst>
              <a:ext uri="{FF2B5EF4-FFF2-40B4-BE49-F238E27FC236}">
                <a16:creationId xmlns:a16="http://schemas.microsoft.com/office/drawing/2014/main" id="{767110FE-CFDF-BF93-A923-3253F9E75B29}"/>
              </a:ext>
            </a:extLst>
          </p:cNvPr>
          <p:cNvSpPr txBox="1"/>
          <p:nvPr/>
        </p:nvSpPr>
        <p:spPr>
          <a:xfrm>
            <a:off x="317222" y="1085673"/>
            <a:ext cx="6314483" cy="4524315"/>
          </a:xfrm>
          <a:prstGeom prst="rect">
            <a:avLst/>
          </a:prstGeom>
          <a:noFill/>
        </p:spPr>
        <p:txBody>
          <a:bodyPr wrap="square" rtlCol="0">
            <a:spAutoFit/>
          </a:bodyPr>
          <a:lstStyle/>
          <a:p>
            <a:r>
              <a:rPr lang="en-GB" b="1" dirty="0">
                <a:solidFill>
                  <a:srgbClr val="003969"/>
                </a:solidFill>
              </a:rPr>
              <a:t>Key points</a:t>
            </a:r>
            <a:r>
              <a:rPr lang="en-GB" dirty="0">
                <a:solidFill>
                  <a:srgbClr val="003969"/>
                </a:solidFill>
              </a:rPr>
              <a:t>:</a:t>
            </a:r>
          </a:p>
          <a:p>
            <a:r>
              <a:rPr lang="en-GB" dirty="0">
                <a:solidFill>
                  <a:srgbClr val="003969"/>
                </a:solidFill>
              </a:rPr>
              <a:t>1.</a:t>
            </a:r>
            <a:r>
              <a:rPr lang="en-GB" dirty="0"/>
              <a:t> 5</a:t>
            </a:r>
            <a:r>
              <a:rPr lang="en-GB" dirty="0">
                <a:latin typeface="Calibri" panose="020F0502020204030204" pitchFamily="34" charset="0"/>
                <a:cs typeface="Calibri" panose="020F0502020204030204" pitchFamily="34" charset="0"/>
              </a:rPr>
              <a:t>–</a:t>
            </a:r>
            <a:r>
              <a:rPr lang="en-GB" dirty="0"/>
              <a:t>10% of children with chronic liver disease develop HRS-AKI, placing them at high risk of morbidity and mortality. </a:t>
            </a:r>
            <a:endParaRPr lang="en-GB" dirty="0">
              <a:solidFill>
                <a:srgbClr val="003969"/>
              </a:solidFill>
            </a:endParaRPr>
          </a:p>
          <a:p>
            <a:endParaRPr lang="en-GB" dirty="0">
              <a:solidFill>
                <a:srgbClr val="003969"/>
              </a:solidFill>
            </a:endParaRPr>
          </a:p>
          <a:p>
            <a:r>
              <a:rPr lang="en-GB" dirty="0">
                <a:solidFill>
                  <a:srgbClr val="003969"/>
                </a:solidFill>
              </a:rPr>
              <a:t>2. </a:t>
            </a:r>
            <a:r>
              <a:rPr lang="en-GB" dirty="0"/>
              <a:t>Liver transplantation is the mainstay of treatment, but adult studies suggest that medical management with terlipressin can potentially reverse HRS-AKI.</a:t>
            </a:r>
          </a:p>
          <a:p>
            <a:endParaRPr lang="en-GB" dirty="0">
              <a:solidFill>
                <a:srgbClr val="003969"/>
              </a:solidFill>
            </a:endParaRPr>
          </a:p>
          <a:p>
            <a:r>
              <a:rPr lang="en-GB" dirty="0">
                <a:solidFill>
                  <a:srgbClr val="003969"/>
                </a:solidFill>
              </a:rPr>
              <a:t>3. </a:t>
            </a:r>
            <a:r>
              <a:rPr lang="en-GB" dirty="0"/>
              <a:t>Careful selection of patients to treat with </a:t>
            </a:r>
            <a:r>
              <a:rPr lang="en-GB" dirty="0" err="1"/>
              <a:t>terlipressin</a:t>
            </a:r>
            <a:r>
              <a:rPr lang="en-GB" dirty="0"/>
              <a:t> is mandatory, starting with a low escalating dose of terlipressin with frequent monitoring for adverse effects. </a:t>
            </a:r>
          </a:p>
          <a:p>
            <a:endParaRPr lang="en-GB" dirty="0">
              <a:solidFill>
                <a:srgbClr val="003969"/>
              </a:solidFill>
            </a:endParaRPr>
          </a:p>
          <a:p>
            <a:r>
              <a:rPr lang="en-GB" dirty="0">
                <a:solidFill>
                  <a:srgbClr val="003969"/>
                </a:solidFill>
              </a:rPr>
              <a:t>4. </a:t>
            </a:r>
            <a:r>
              <a:rPr lang="en-GB" dirty="0"/>
              <a:t>International collaborations and efforts to publish data in this cohort, supplemented by further research into the predictive role of biomarkers to diagnose the precise type of AKI, will improve outcomes for this high-risk group. </a:t>
            </a:r>
          </a:p>
        </p:txBody>
      </p:sp>
      <p:sp>
        <p:nvSpPr>
          <p:cNvPr id="5" name="TextBox 4">
            <a:extLst>
              <a:ext uri="{FF2B5EF4-FFF2-40B4-BE49-F238E27FC236}">
                <a16:creationId xmlns:a16="http://schemas.microsoft.com/office/drawing/2014/main" id="{A6418948-B141-D43D-69AA-F2059F8E9C4E}"/>
              </a:ext>
            </a:extLst>
          </p:cNvPr>
          <p:cNvSpPr txBox="1"/>
          <p:nvPr/>
        </p:nvSpPr>
        <p:spPr>
          <a:xfrm>
            <a:off x="7679856" y="5678917"/>
            <a:ext cx="4108032" cy="400110"/>
          </a:xfrm>
          <a:prstGeom prst="rect">
            <a:avLst/>
          </a:prstGeom>
          <a:noFill/>
        </p:spPr>
        <p:txBody>
          <a:bodyPr wrap="square" rtlCol="0">
            <a:spAutoFit/>
          </a:bodyPr>
          <a:lstStyle/>
          <a:p>
            <a:r>
              <a:rPr lang="en-GB" sz="2000" b="1" dirty="0">
                <a:solidFill>
                  <a:schemeClr val="bg1"/>
                </a:solidFill>
                <a:latin typeface="+mj-lt"/>
              </a:rPr>
              <a:t>Alexander et al. 2026</a:t>
            </a:r>
            <a:endParaRPr lang="en-GB" sz="1400" b="1" dirty="0">
              <a:solidFill>
                <a:schemeClr val="bg1"/>
              </a:solidFill>
              <a:latin typeface="+mj-lt"/>
            </a:endParaRPr>
          </a:p>
        </p:txBody>
      </p:sp>
      <p:sp>
        <p:nvSpPr>
          <p:cNvPr id="6" name="TextBox 5">
            <a:extLst>
              <a:ext uri="{FF2B5EF4-FFF2-40B4-BE49-F238E27FC236}">
                <a16:creationId xmlns:a16="http://schemas.microsoft.com/office/drawing/2014/main" id="{B8C3F199-12A1-FD9E-3F46-B336BCE4A5C9}"/>
              </a:ext>
            </a:extLst>
          </p:cNvPr>
          <p:cNvSpPr txBox="1"/>
          <p:nvPr/>
        </p:nvSpPr>
        <p:spPr>
          <a:xfrm>
            <a:off x="256572" y="5756116"/>
            <a:ext cx="7141846" cy="923330"/>
          </a:xfrm>
          <a:prstGeom prst="rect">
            <a:avLst/>
          </a:prstGeom>
          <a:noFill/>
        </p:spPr>
        <p:txBody>
          <a:bodyPr wrap="square" rtlCol="0">
            <a:spAutoFit/>
          </a:bodyPr>
          <a:lstStyle/>
          <a:p>
            <a:pPr lvl="0"/>
            <a:r>
              <a:rPr lang="en-GB" b="1" dirty="0">
                <a:solidFill>
                  <a:schemeClr val="bg1"/>
                </a:solidFill>
              </a:rPr>
              <a:t>TAKE HOME MESSAGE</a:t>
            </a:r>
            <a:r>
              <a:rPr lang="en-GB" dirty="0">
                <a:solidFill>
                  <a:schemeClr val="bg1"/>
                </a:solidFill>
              </a:rPr>
              <a:t>: Adult trials and limited paediatric data support a role for terlipressin in the management of paediatric HRS-AKI, but more research is urgently needed.</a:t>
            </a:r>
          </a:p>
        </p:txBody>
      </p:sp>
      <p:sp>
        <p:nvSpPr>
          <p:cNvPr id="9" name="TextBox 8">
            <a:extLst>
              <a:ext uri="{FF2B5EF4-FFF2-40B4-BE49-F238E27FC236}">
                <a16:creationId xmlns:a16="http://schemas.microsoft.com/office/drawing/2014/main" id="{A98F7292-943E-61DF-90B1-F1AE43FFE63C}"/>
              </a:ext>
            </a:extLst>
          </p:cNvPr>
          <p:cNvSpPr txBox="1"/>
          <p:nvPr/>
        </p:nvSpPr>
        <p:spPr>
          <a:xfrm>
            <a:off x="7057486" y="4160893"/>
            <a:ext cx="4628806" cy="584775"/>
          </a:xfrm>
          <a:prstGeom prst="rect">
            <a:avLst/>
          </a:prstGeom>
          <a:noFill/>
        </p:spPr>
        <p:txBody>
          <a:bodyPr wrap="square" rtlCol="0">
            <a:spAutoFit/>
          </a:bodyPr>
          <a:lstStyle/>
          <a:p>
            <a:pPr algn="ctr"/>
            <a:r>
              <a:rPr lang="en-GB" sz="1600" i="1" dirty="0"/>
              <a:t>Flow chart for presentation of child and investigation and treatment for HRS-AKI. Created in </a:t>
            </a:r>
            <a:r>
              <a:rPr lang="en-GB" sz="1600" i="1" dirty="0" err="1"/>
              <a:t>BioRender</a:t>
            </a:r>
            <a:r>
              <a:rPr lang="en-GB" sz="1600" i="1" dirty="0"/>
              <a:t>.</a:t>
            </a:r>
            <a:r>
              <a:rPr lang="en-GB" sz="1600" dirty="0"/>
              <a:t> </a:t>
            </a:r>
            <a:endParaRPr lang="en-US" sz="1600" dirty="0"/>
          </a:p>
        </p:txBody>
      </p:sp>
      <p:pic>
        <p:nvPicPr>
          <p:cNvPr id="7" name="Picture 6" descr="A diagram of a baby&#10;&#10;AI-generated content may be incorrect.">
            <a:extLst>
              <a:ext uri="{FF2B5EF4-FFF2-40B4-BE49-F238E27FC236}">
                <a16:creationId xmlns:a16="http://schemas.microsoft.com/office/drawing/2014/main" id="{3DF5CDCA-9FC6-CF16-189D-B7E449815FC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904" t="29279" r="4205" b="14317"/>
          <a:stretch>
            <a:fillRect/>
          </a:stretch>
        </p:blipFill>
        <p:spPr bwMode="auto">
          <a:xfrm>
            <a:off x="6853559" y="1812723"/>
            <a:ext cx="5157363" cy="229048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48924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dNeph_VisualAbstract_Template_NoText.potx" id="{B1C48F58-D1E0-4C98-814B-D3979964E517}" vid="{3276ECFE-687C-499A-B544-1DE21692DD62}"/>
    </a:ext>
  </a:extLst>
</a:theme>
</file>

<file path=docMetadata/LabelInfo.xml><?xml version="1.0" encoding="utf-8"?>
<clbl:labelList xmlns:clbl="http://schemas.microsoft.com/office/2020/mipLabelMetadata">
  <clbl:label id="{1faf88fe-a998-4c5b-93c9-210a11d9a5c2}" enabled="0" method="" siteId="{1faf88fe-a998-4c5b-93c9-210a11d9a5c2}" removed="1"/>
</clbl:labelList>
</file>

<file path=docProps/app.xml><?xml version="1.0" encoding="utf-8"?>
<Properties xmlns="http://schemas.openxmlformats.org/officeDocument/2006/extended-properties" xmlns:vt="http://schemas.openxmlformats.org/officeDocument/2006/docPropsVTypes">
  <Template/>
  <TotalTime>0</TotalTime>
  <Words>178</Words>
  <Application>Microsoft Office PowerPoint</Application>
  <PresentationFormat>Widescreen</PresentationFormat>
  <Paragraphs>13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IDEAS  initially using a combination of    monochromatic and triadic colours</dc:title>
  <dc:creator/>
  <cp:lastModifiedBy/>
  <cp:revision>60</cp:revision>
  <dcterms:created xsi:type="dcterms:W3CDTF">2019-06-13T12:30:18Z</dcterms:created>
  <dcterms:modified xsi:type="dcterms:W3CDTF">2026-01-28T12:44:34Z</dcterms:modified>
</cp:coreProperties>
</file>