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872A"/>
    <a:srgbClr val="ECBB91"/>
    <a:srgbClr val="F1E7E6"/>
    <a:srgbClr val="003969"/>
    <a:srgbClr val="65AA00"/>
    <a:srgbClr val="0092F7"/>
    <a:srgbClr val="AA0065"/>
    <a:srgbClr val="960059"/>
    <a:srgbClr val="860050"/>
    <a:srgbClr val="DA0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8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i="1" dirty="0">
                <a:solidFill>
                  <a:schemeClr val="bg1"/>
                </a:solidFill>
              </a:rPr>
              <a:t>Clinical relevance of urine cultures in low-risk febrile infants &lt;3 months with negative urine dipsticks</a:t>
            </a:r>
            <a:r>
              <a:rPr lang="sv-SE" sz="2800" dirty="0">
                <a:solidFill>
                  <a:schemeClr val="bg1"/>
                </a:solidFill>
              </a:rPr>
              <a:t> 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2011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To determine the prevalence of clinically relevant UTI in febrile infants &lt;3 months of age with negative dipstick tests</a:t>
            </a:r>
            <a:r>
              <a:rPr lang="sv-SE" dirty="0">
                <a:solidFill>
                  <a:schemeClr val="bg1"/>
                </a:solidFill>
              </a:rPr>
              <a:t>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  <a:latin typeface="+mj-lt"/>
              </a:rPr>
              <a:t>Sjöstedt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2026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7" y="5719172"/>
            <a:ext cx="718150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noProof="0" dirty="0">
                <a:solidFill>
                  <a:schemeClr val="bg1"/>
                </a:solidFill>
              </a:rPr>
              <a:t>Clinically relevant UTIs are </a:t>
            </a:r>
            <a:r>
              <a:rPr lang="en-US" b="1" noProof="0" dirty="0">
                <a:solidFill>
                  <a:schemeClr val="bg1"/>
                </a:solidFill>
              </a:rPr>
              <a:t>rare</a:t>
            </a:r>
            <a:r>
              <a:rPr lang="en-US" noProof="0" dirty="0">
                <a:solidFill>
                  <a:schemeClr val="bg1"/>
                </a:solidFill>
              </a:rPr>
              <a:t> in febrile infants &lt;3 months without risk factors and negative dipsticks. Routine urine cultures should be reserved for infants with indications of UTI or serious bacterial infection.</a:t>
            </a:r>
          </a:p>
          <a:p>
            <a:pPr>
              <a:spcAft>
                <a:spcPts val="600"/>
              </a:spcAft>
            </a:pP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489265E2-31F5-7680-F6E7-609109CBB5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029"/>
          <a:stretch>
            <a:fillRect/>
          </a:stretch>
        </p:blipFill>
        <p:spPr>
          <a:xfrm>
            <a:off x="7267994" y="1907526"/>
            <a:ext cx="4382812" cy="2821641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95DB5263-DA76-E4C5-D4E5-7F3C675417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9" t="32781" r="63700" b="53090"/>
          <a:stretch>
            <a:fillRect/>
          </a:stretch>
        </p:blipFill>
        <p:spPr>
          <a:xfrm>
            <a:off x="2233032" y="3450204"/>
            <a:ext cx="900932" cy="768714"/>
          </a:xfrm>
          <a:prstGeom prst="rect">
            <a:avLst/>
          </a:prstGeom>
        </p:spPr>
      </p:pic>
      <p:sp>
        <p:nvSpPr>
          <p:cNvPr id="22" name="Rektangel 21">
            <a:extLst>
              <a:ext uri="{FF2B5EF4-FFF2-40B4-BE49-F238E27FC236}">
                <a16:creationId xmlns:a16="http://schemas.microsoft.com/office/drawing/2014/main" id="{C97FC866-269C-B5B4-F429-9202A9BB5D23}"/>
              </a:ext>
            </a:extLst>
          </p:cNvPr>
          <p:cNvSpPr/>
          <p:nvPr/>
        </p:nvSpPr>
        <p:spPr>
          <a:xfrm>
            <a:off x="6723759" y="1847574"/>
            <a:ext cx="5064129" cy="2927235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TextBox 32">
            <a:extLst>
              <a:ext uri="{FF2B5EF4-FFF2-40B4-BE49-F238E27FC236}">
                <a16:creationId xmlns:a16="http://schemas.microsoft.com/office/drawing/2014/main" id="{F728AD52-947A-535F-2EB5-B73BD93CA82E}"/>
              </a:ext>
            </a:extLst>
          </p:cNvPr>
          <p:cNvSpPr txBox="1"/>
          <p:nvPr/>
        </p:nvSpPr>
        <p:spPr>
          <a:xfrm>
            <a:off x="25466" y="4078990"/>
            <a:ext cx="1762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296DC0"/>
                </a:solidFill>
              </a:rPr>
              <a:t>111 febrile infants with negative dipsticks</a:t>
            </a:r>
          </a:p>
        </p:txBody>
      </p:sp>
      <p:pic>
        <p:nvPicPr>
          <p:cNvPr id="46" name="Bildobjekt 45">
            <a:extLst>
              <a:ext uri="{FF2B5EF4-FFF2-40B4-BE49-F238E27FC236}">
                <a16:creationId xmlns:a16="http://schemas.microsoft.com/office/drawing/2014/main" id="{779B5014-A1BA-4E89-9562-337E6797AB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3" t="21140" r="55722" b="20950"/>
          <a:stretch>
            <a:fillRect/>
          </a:stretch>
        </p:blipFill>
        <p:spPr>
          <a:xfrm>
            <a:off x="301704" y="3009581"/>
            <a:ext cx="952080" cy="1067208"/>
          </a:xfrm>
          <a:prstGeom prst="rect">
            <a:avLst/>
          </a:prstGeom>
        </p:spPr>
      </p:pic>
      <p:sp>
        <p:nvSpPr>
          <p:cNvPr id="47" name="TextBox 32">
            <a:extLst>
              <a:ext uri="{FF2B5EF4-FFF2-40B4-BE49-F238E27FC236}">
                <a16:creationId xmlns:a16="http://schemas.microsoft.com/office/drawing/2014/main" id="{D2F29760-2B39-1732-00AE-30FE53ACA99C}"/>
              </a:ext>
            </a:extLst>
          </p:cNvPr>
          <p:cNvSpPr txBox="1"/>
          <p:nvPr/>
        </p:nvSpPr>
        <p:spPr>
          <a:xfrm>
            <a:off x="1802285" y="4118889"/>
            <a:ext cx="1762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296DC0"/>
                </a:solidFill>
              </a:rPr>
              <a:t>44 positive</a:t>
            </a:r>
            <a:br>
              <a:rPr lang="en-GB" sz="2000" dirty="0">
                <a:solidFill>
                  <a:srgbClr val="296DC0"/>
                </a:solidFill>
              </a:rPr>
            </a:br>
            <a:r>
              <a:rPr lang="en-GB" sz="2000" dirty="0">
                <a:solidFill>
                  <a:srgbClr val="296DC0"/>
                </a:solidFill>
              </a:rPr>
              <a:t>urine cultures</a:t>
            </a:r>
          </a:p>
        </p:txBody>
      </p:sp>
      <p:sp>
        <p:nvSpPr>
          <p:cNvPr id="48" name="Rectangle 6">
            <a:extLst>
              <a:ext uri="{FF2B5EF4-FFF2-40B4-BE49-F238E27FC236}">
                <a16:creationId xmlns:a16="http://schemas.microsoft.com/office/drawing/2014/main" id="{F42E0862-6650-1C64-6C1D-D68FAB70FE03}"/>
              </a:ext>
            </a:extLst>
          </p:cNvPr>
          <p:cNvSpPr/>
          <p:nvPr/>
        </p:nvSpPr>
        <p:spPr>
          <a:xfrm>
            <a:off x="4061006" y="3252276"/>
            <a:ext cx="1558705" cy="619063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20 isolated growth</a:t>
            </a:r>
          </a:p>
        </p:txBody>
      </p:sp>
      <p:sp>
        <p:nvSpPr>
          <p:cNvPr id="49" name="Rectangle 19">
            <a:extLst>
              <a:ext uri="{FF2B5EF4-FFF2-40B4-BE49-F238E27FC236}">
                <a16:creationId xmlns:a16="http://schemas.microsoft.com/office/drawing/2014/main" id="{DD889083-29C0-16F2-274B-8100D4C2CF9C}"/>
              </a:ext>
            </a:extLst>
          </p:cNvPr>
          <p:cNvSpPr/>
          <p:nvPr/>
        </p:nvSpPr>
        <p:spPr>
          <a:xfrm>
            <a:off x="4058503" y="3912665"/>
            <a:ext cx="1564342" cy="619200"/>
          </a:xfrm>
          <a:prstGeom prst="rect">
            <a:avLst/>
          </a:prstGeom>
          <a:solidFill>
            <a:srgbClr val="296DC0"/>
          </a:solidFill>
          <a:ln w="41275"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24 mixed growth</a:t>
            </a:r>
          </a:p>
        </p:txBody>
      </p:sp>
      <p:cxnSp>
        <p:nvCxnSpPr>
          <p:cNvPr id="50" name="Straight Arrow Connector 17">
            <a:extLst>
              <a:ext uri="{FF2B5EF4-FFF2-40B4-BE49-F238E27FC236}">
                <a16:creationId xmlns:a16="http://schemas.microsoft.com/office/drawing/2014/main" id="{8B74ABB1-CA48-24FD-C9EB-10CB7F9047CC}"/>
              </a:ext>
            </a:extLst>
          </p:cNvPr>
          <p:cNvCxnSpPr/>
          <p:nvPr/>
        </p:nvCxnSpPr>
        <p:spPr>
          <a:xfrm>
            <a:off x="1349043" y="3871339"/>
            <a:ext cx="715833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17">
            <a:extLst>
              <a:ext uri="{FF2B5EF4-FFF2-40B4-BE49-F238E27FC236}">
                <a16:creationId xmlns:a16="http://schemas.microsoft.com/office/drawing/2014/main" id="{D935B704-D713-D62D-0749-F8D1C122318E}"/>
              </a:ext>
            </a:extLst>
          </p:cNvPr>
          <p:cNvCxnSpPr/>
          <p:nvPr/>
        </p:nvCxnSpPr>
        <p:spPr>
          <a:xfrm>
            <a:off x="3188360" y="3871339"/>
            <a:ext cx="715833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44">
            <a:extLst>
              <a:ext uri="{FF2B5EF4-FFF2-40B4-BE49-F238E27FC236}">
                <a16:creationId xmlns:a16="http://schemas.microsoft.com/office/drawing/2014/main" id="{3E47B6AF-48AF-2857-1AC1-9CEA740AF055}"/>
              </a:ext>
            </a:extLst>
          </p:cNvPr>
          <p:cNvCxnSpPr/>
          <p:nvPr/>
        </p:nvCxnSpPr>
        <p:spPr>
          <a:xfrm flipV="1">
            <a:off x="5782571" y="3087115"/>
            <a:ext cx="628373" cy="468037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32">
            <a:extLst>
              <a:ext uri="{FF2B5EF4-FFF2-40B4-BE49-F238E27FC236}">
                <a16:creationId xmlns:a16="http://schemas.microsoft.com/office/drawing/2014/main" id="{FD7761C3-929E-712A-832C-BFA90AE81B30}"/>
              </a:ext>
            </a:extLst>
          </p:cNvPr>
          <p:cNvSpPr txBox="1"/>
          <p:nvPr/>
        </p:nvSpPr>
        <p:spPr>
          <a:xfrm>
            <a:off x="6825358" y="1661818"/>
            <a:ext cx="482544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296DC0"/>
                </a:solidFill>
              </a:rPr>
              <a:t>20 clinically irrelevant isolated urine cultures</a:t>
            </a:r>
          </a:p>
        </p:txBody>
      </p:sp>
      <p:sp>
        <p:nvSpPr>
          <p:cNvPr id="58" name="Up Arrow 12">
            <a:extLst>
              <a:ext uri="{FF2B5EF4-FFF2-40B4-BE49-F238E27FC236}">
                <a16:creationId xmlns:a16="http://schemas.microsoft.com/office/drawing/2014/main" id="{D6A16A94-C27A-04CE-C345-0E8736C1FB1C}"/>
              </a:ext>
            </a:extLst>
          </p:cNvPr>
          <p:cNvSpPr/>
          <p:nvPr/>
        </p:nvSpPr>
        <p:spPr>
          <a:xfrm rot="5400000">
            <a:off x="6664740" y="4973288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TextBox 59">
            <a:extLst>
              <a:ext uri="{FF2B5EF4-FFF2-40B4-BE49-F238E27FC236}">
                <a16:creationId xmlns:a16="http://schemas.microsoft.com/office/drawing/2014/main" id="{6AC4ADBA-1DF1-416E-104C-861FAA4D9B49}"/>
              </a:ext>
            </a:extLst>
          </p:cNvPr>
          <p:cNvSpPr txBox="1"/>
          <p:nvPr/>
        </p:nvSpPr>
        <p:spPr>
          <a:xfrm>
            <a:off x="7157253" y="5026809"/>
            <a:ext cx="4354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AA0065"/>
                </a:solidFill>
              </a:rPr>
              <a:t>No clinically relevant UTIs were found</a:t>
            </a:r>
          </a:p>
        </p:txBody>
      </p:sp>
      <p:sp>
        <p:nvSpPr>
          <p:cNvPr id="61" name="TextBox 29">
            <a:extLst>
              <a:ext uri="{FF2B5EF4-FFF2-40B4-BE49-F238E27FC236}">
                <a16:creationId xmlns:a16="http://schemas.microsoft.com/office/drawing/2014/main" id="{507C70EF-0DEB-053B-FFC2-BE5618BF9FE5}"/>
              </a:ext>
            </a:extLst>
          </p:cNvPr>
          <p:cNvSpPr txBox="1"/>
          <p:nvPr/>
        </p:nvSpPr>
        <p:spPr>
          <a:xfrm>
            <a:off x="6324" y="2134987"/>
            <a:ext cx="3791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296DC0"/>
                </a:solidFill>
              </a:rPr>
              <a:t>Prospective observational study</a:t>
            </a:r>
          </a:p>
        </p:txBody>
      </p:sp>
      <p:sp>
        <p:nvSpPr>
          <p:cNvPr id="62" name="TextBox 20">
            <a:extLst>
              <a:ext uri="{FF2B5EF4-FFF2-40B4-BE49-F238E27FC236}">
                <a16:creationId xmlns:a16="http://schemas.microsoft.com/office/drawing/2014/main" id="{903E7797-CCF1-275A-6CF9-89ACFE76B674}"/>
              </a:ext>
            </a:extLst>
          </p:cNvPr>
          <p:cNvSpPr txBox="1"/>
          <p:nvPr/>
        </p:nvSpPr>
        <p:spPr>
          <a:xfrm>
            <a:off x="855385" y="7572958"/>
            <a:ext cx="3791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437A"/>
                </a:solidFill>
              </a:rPr>
              <a:t>Prospective observational study</a:t>
            </a:r>
          </a:p>
        </p:txBody>
      </p:sp>
      <p:sp>
        <p:nvSpPr>
          <p:cNvPr id="4" name="TextBox 33">
            <a:extLst>
              <a:ext uri="{FF2B5EF4-FFF2-40B4-BE49-F238E27FC236}">
                <a16:creationId xmlns:a16="http://schemas.microsoft.com/office/drawing/2014/main" id="{7A087F9C-B3C0-461D-4476-3B3B684F4551}"/>
              </a:ext>
            </a:extLst>
          </p:cNvPr>
          <p:cNvSpPr txBox="1"/>
          <p:nvPr/>
        </p:nvSpPr>
        <p:spPr>
          <a:xfrm>
            <a:off x="134764" y="2499542"/>
            <a:ext cx="5693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65AA00"/>
                </a:solidFill>
              </a:rPr>
              <a:t>Out of 65,197 PED visits, 1</a:t>
            </a:r>
            <a:r>
              <a:rPr lang="en-GB" sz="2000" baseline="30000" dirty="0">
                <a:solidFill>
                  <a:srgbClr val="65AA00"/>
                </a:solidFill>
              </a:rPr>
              <a:t>st</a:t>
            </a:r>
            <a:r>
              <a:rPr lang="en-GB" sz="2000" dirty="0">
                <a:solidFill>
                  <a:srgbClr val="65AA00"/>
                </a:solidFill>
              </a:rPr>
              <a:t> Oct 2022 – 11</a:t>
            </a:r>
            <a:r>
              <a:rPr lang="en-GB" sz="2000" baseline="30000" dirty="0">
                <a:solidFill>
                  <a:srgbClr val="65AA00"/>
                </a:solidFill>
              </a:rPr>
              <a:t>th</a:t>
            </a:r>
            <a:r>
              <a:rPr lang="en-GB" sz="2000" dirty="0">
                <a:solidFill>
                  <a:srgbClr val="65AA00"/>
                </a:solidFill>
              </a:rPr>
              <a:t> Nov 2023 </a:t>
            </a:r>
          </a:p>
        </p:txBody>
      </p:sp>
      <p:cxnSp>
        <p:nvCxnSpPr>
          <p:cNvPr id="7" name="Straight Arrow Connector 17">
            <a:extLst>
              <a:ext uri="{FF2B5EF4-FFF2-40B4-BE49-F238E27FC236}">
                <a16:creationId xmlns:a16="http://schemas.microsoft.com/office/drawing/2014/main" id="{D0F6E094-02AC-3901-6FA6-774B0AB52C53}"/>
              </a:ext>
            </a:extLst>
          </p:cNvPr>
          <p:cNvCxnSpPr>
            <a:cxnSpLocks/>
          </p:cNvCxnSpPr>
          <p:nvPr/>
        </p:nvCxnSpPr>
        <p:spPr>
          <a:xfrm>
            <a:off x="4768978" y="4571045"/>
            <a:ext cx="0" cy="25200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>
            <a:extLst>
              <a:ext uri="{FF2B5EF4-FFF2-40B4-BE49-F238E27FC236}">
                <a16:creationId xmlns:a16="http://schemas.microsoft.com/office/drawing/2014/main" id="{04BF9AEE-BBB3-9B21-FE10-9BE1D40A8345}"/>
              </a:ext>
            </a:extLst>
          </p:cNvPr>
          <p:cNvSpPr/>
          <p:nvPr/>
        </p:nvSpPr>
        <p:spPr>
          <a:xfrm>
            <a:off x="4055999" y="4884775"/>
            <a:ext cx="1564343" cy="622841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/>
              <a:t>Contamination</a:t>
            </a:r>
          </a:p>
        </p:txBody>
      </p:sp>
      <p:sp>
        <p:nvSpPr>
          <p:cNvPr id="3" name="Båge 2">
            <a:extLst>
              <a:ext uri="{FF2B5EF4-FFF2-40B4-BE49-F238E27FC236}">
                <a16:creationId xmlns:a16="http://schemas.microsoft.com/office/drawing/2014/main" id="{A5A22F34-B869-69ED-381A-13F0FF28172C}"/>
              </a:ext>
            </a:extLst>
          </p:cNvPr>
          <p:cNvSpPr/>
          <p:nvPr/>
        </p:nvSpPr>
        <p:spPr>
          <a:xfrm rot="4909240">
            <a:off x="8165554" y="3106165"/>
            <a:ext cx="1427375" cy="1427375"/>
          </a:xfrm>
          <a:prstGeom prst="arc">
            <a:avLst>
              <a:gd name="adj1" fmla="val 10746995"/>
              <a:gd name="adj2" fmla="val 0"/>
            </a:avLst>
          </a:prstGeom>
          <a:ln w="12700">
            <a:solidFill>
              <a:srgbClr val="E78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ECBB91"/>
          </a:solidFill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11392</TotalTime>
  <Words>133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Joseph Laycock</cp:lastModifiedBy>
  <cp:revision>67</cp:revision>
  <dcterms:created xsi:type="dcterms:W3CDTF">2019-06-13T12:30:18Z</dcterms:created>
  <dcterms:modified xsi:type="dcterms:W3CDTF">2026-02-04T09:17:22Z</dcterms:modified>
</cp:coreProperties>
</file>