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9" autoAdjust="0"/>
    <p:restoredTop sz="94660"/>
  </p:normalViewPr>
  <p:slideViewPr>
    <p:cSldViewPr snapToGrid="0">
      <p:cViewPr>
        <p:scale>
          <a:sx n="87" d="100"/>
          <a:sy n="87" d="100"/>
        </p:scale>
        <p:origin x="56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09/02/2026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testo, schermata, Carattere, design&#10;&#10;Il contenuto generato dall'IA potrebbe non essere corretto.">
            <a:extLst>
              <a:ext uri="{FF2B5EF4-FFF2-40B4-BE49-F238E27FC236}">
                <a16:creationId xmlns:a16="http://schemas.microsoft.com/office/drawing/2014/main" id="{081F8703-516E-C587-F388-A91DB768891D}"/>
              </a:ext>
            </a:extLst>
          </p:cNvPr>
          <p:cNvPicPr>
            <a:picLocks noChangeAspect="1"/>
          </p:cNvPicPr>
          <p:nvPr/>
        </p:nvPicPr>
        <p:blipFill>
          <a:blip r:embed="rId2">
            <a:extLst>
              <a:ext uri="{28A0092B-C50C-407E-A947-70E740481C1C}">
                <a14:useLocalDpi xmlns:a14="http://schemas.microsoft.com/office/drawing/2010/main" val="0"/>
              </a:ext>
            </a:extLst>
          </a:blip>
          <a:srcRect l="14005" r="8121"/>
          <a:stretch>
            <a:fillRect/>
          </a:stretch>
        </p:blipFill>
        <p:spPr>
          <a:xfrm>
            <a:off x="7454095" y="1525072"/>
            <a:ext cx="4737905" cy="3422261"/>
          </a:xfrm>
          <a:prstGeom prst="rect">
            <a:avLst/>
          </a:prstGeom>
        </p:spPr>
      </p:pic>
      <p:sp>
        <p:nvSpPr>
          <p:cNvPr id="2" name="Title 1">
            <a:extLst>
              <a:ext uri="{FF2B5EF4-FFF2-40B4-BE49-F238E27FC236}">
                <a16:creationId xmlns:a16="http://schemas.microsoft.com/office/drawing/2014/main" id="{8973074A-3CDC-A8C7-3846-9C3168BA6FCE}"/>
              </a:ext>
            </a:extLst>
          </p:cNvPr>
          <p:cNvSpPr txBox="1">
            <a:spLocks/>
          </p:cNvSpPr>
          <p:nvPr/>
        </p:nvSpPr>
        <p:spPr>
          <a:xfrm>
            <a:off x="0" y="0"/>
            <a:ext cx="10233660" cy="1085673"/>
          </a:xfrm>
          <a:prstGeom prst="rect">
            <a:avLst/>
          </a:prstGeom>
          <a:noFill/>
        </p:spPr>
        <p:txBody>
          <a:bodyPr vert="horz" lIns="91440" tIns="45720" rIns="91440" bIns="45720" rtlCol="0" anchor="ctr">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chemeClr val="bg1"/>
                </a:solidFill>
              </a:rPr>
              <a:t>Artificial intelligence in pediatric nephrology: current applications and emerging frameworks for evidence generation</a:t>
            </a:r>
            <a:endParaRPr lang="it-IT" dirty="0">
              <a:solidFill>
                <a:schemeClr val="bg1"/>
              </a:solidFill>
            </a:endParaRPr>
          </a:p>
        </p:txBody>
      </p:sp>
      <p:sp>
        <p:nvSpPr>
          <p:cNvPr id="4" name="TextBox 3">
            <a:extLst>
              <a:ext uri="{FF2B5EF4-FFF2-40B4-BE49-F238E27FC236}">
                <a16:creationId xmlns:a16="http://schemas.microsoft.com/office/drawing/2014/main" id="{767110FE-CFDF-BF93-A923-3253F9E75B29}"/>
              </a:ext>
            </a:extLst>
          </p:cNvPr>
          <p:cNvSpPr txBox="1"/>
          <p:nvPr/>
        </p:nvSpPr>
        <p:spPr>
          <a:xfrm>
            <a:off x="173448" y="1085673"/>
            <a:ext cx="7429486" cy="4539704"/>
          </a:xfrm>
          <a:prstGeom prst="rect">
            <a:avLst/>
          </a:prstGeom>
          <a:noFill/>
        </p:spPr>
        <p:txBody>
          <a:bodyPr wrap="square" rtlCol="0">
            <a:spAutoFit/>
          </a:bodyPr>
          <a:lstStyle/>
          <a:p>
            <a:r>
              <a:rPr lang="en-GB" sz="1700" b="1" dirty="0">
                <a:solidFill>
                  <a:srgbClr val="003969"/>
                </a:solidFill>
              </a:rPr>
              <a:t>Key points</a:t>
            </a:r>
            <a:r>
              <a:rPr lang="en-GB" sz="1700" dirty="0">
                <a:solidFill>
                  <a:srgbClr val="003969"/>
                </a:solidFill>
              </a:rPr>
              <a:t>:</a:t>
            </a:r>
          </a:p>
          <a:p>
            <a:pPr lvl="0" eaLnBrk="0" fontAlgn="base" hangingPunct="0">
              <a:spcBef>
                <a:spcPct val="0"/>
              </a:spcBef>
              <a:spcAft>
                <a:spcPct val="0"/>
              </a:spcAft>
              <a:buFontTx/>
              <a:buChar char="•"/>
            </a:pPr>
            <a:r>
              <a:rPr lang="it-IT" altLang="it-IT" sz="1700" dirty="0">
                <a:solidFill>
                  <a:srgbClr val="003969"/>
                </a:solidFill>
              </a:rPr>
              <a:t>Artificial intelligence (AI) is increasingly applied in pediatric nephrology to support diagnosis, risk stratification, imaging and pathology interpretation, and outcome prediction across chronic kidney disease, dialysis, and transplantation, leveraging rich longitudinal and multimodal pediatric data. </a:t>
            </a:r>
          </a:p>
          <a:p>
            <a:pPr lvl="0" eaLnBrk="0" fontAlgn="base" hangingPunct="0">
              <a:spcBef>
                <a:spcPct val="0"/>
              </a:spcBef>
              <a:spcAft>
                <a:spcPct val="0"/>
              </a:spcAft>
              <a:buFontTx/>
              <a:buChar char="•"/>
            </a:pPr>
            <a:r>
              <a:rPr lang="it-IT" altLang="it-IT" sz="1700" dirty="0">
                <a:solidFill>
                  <a:srgbClr val="003969"/>
                </a:solidFill>
              </a:rPr>
              <a:t>AI should be viewed as an adjunct to, rather than a replacement for, clinical judgment and conventional research methods, enhancing prognostication, personalization of care, and management of uncertainty in rare and heterogeneous pediatric kidney diseases. </a:t>
            </a:r>
          </a:p>
          <a:p>
            <a:pPr lvl="0" eaLnBrk="0" fontAlgn="base" hangingPunct="0">
              <a:spcBef>
                <a:spcPct val="0"/>
              </a:spcBef>
              <a:spcAft>
                <a:spcPct val="0"/>
              </a:spcAft>
              <a:buFontTx/>
              <a:buChar char="•"/>
            </a:pPr>
            <a:r>
              <a:rPr lang="it-IT" altLang="it-IT" sz="1700" dirty="0">
                <a:solidFill>
                  <a:srgbClr val="003969"/>
                </a:solidFill>
              </a:rPr>
              <a:t>A major promise of AI lies in extending evidence generation in settings where randomized trials are difficult or unfeasible, including through analysis of real-world data, causal inference approaches, and emerging concepts such as digital twins and virtual trials. </a:t>
            </a:r>
          </a:p>
          <a:p>
            <a:pPr lvl="0" eaLnBrk="0" fontAlgn="base" hangingPunct="0">
              <a:spcBef>
                <a:spcPct val="0"/>
              </a:spcBef>
              <a:spcAft>
                <a:spcPct val="0"/>
              </a:spcAft>
              <a:buFontTx/>
              <a:buChar char="•"/>
            </a:pPr>
            <a:r>
              <a:rPr lang="it-IT" altLang="it-IT" sz="1700" dirty="0">
                <a:solidFill>
                  <a:srgbClr val="003969"/>
                </a:solidFill>
              </a:rPr>
              <a:t>Realizing the clinical and research potential of AI in pediatric nephrology requires methodological rigor, external validation, transparency, and robust ethical and regulatory governance, with particular attention to equity, consent, and long-term implications for children. </a:t>
            </a:r>
          </a:p>
        </p:txBody>
      </p:sp>
      <p:sp>
        <p:nvSpPr>
          <p:cNvPr id="5" name="TextBox 4">
            <a:extLst>
              <a:ext uri="{FF2B5EF4-FFF2-40B4-BE49-F238E27FC236}">
                <a16:creationId xmlns:a16="http://schemas.microsoft.com/office/drawing/2014/main" id="{A6418948-B141-D43D-69AA-F2059F8E9C4E}"/>
              </a:ext>
            </a:extLst>
          </p:cNvPr>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Pellegrino et al. 2026</a:t>
            </a:r>
            <a:endParaRPr lang="en-GB" sz="1400" b="1" dirty="0">
              <a:solidFill>
                <a:schemeClr val="bg1"/>
              </a:solidFill>
              <a:latin typeface="+mj-lt"/>
            </a:endParaRPr>
          </a:p>
        </p:txBody>
      </p:sp>
      <p:sp>
        <p:nvSpPr>
          <p:cNvPr id="6" name="TextBox 5">
            <a:extLst>
              <a:ext uri="{FF2B5EF4-FFF2-40B4-BE49-F238E27FC236}">
                <a16:creationId xmlns:a16="http://schemas.microsoft.com/office/drawing/2014/main" id="{B8C3F199-12A1-FD9E-3F46-B336BCE4A5C9}"/>
              </a:ext>
            </a:extLst>
          </p:cNvPr>
          <p:cNvSpPr txBox="1"/>
          <p:nvPr/>
        </p:nvSpPr>
        <p:spPr>
          <a:xfrm>
            <a:off x="173448" y="5678917"/>
            <a:ext cx="7141846" cy="1200329"/>
          </a:xfrm>
          <a:prstGeom prst="rect">
            <a:avLst/>
          </a:prstGeom>
          <a:noFill/>
        </p:spPr>
        <p:txBody>
          <a:bodyPr wrap="square" rtlCol="0">
            <a:spAutoFit/>
          </a:bodyPr>
          <a:lstStyle/>
          <a:p>
            <a:pPr>
              <a:spcAft>
                <a:spcPts val="600"/>
              </a:spcAft>
            </a:pPr>
            <a:r>
              <a:rPr lang="en-GB" b="1" dirty="0">
                <a:solidFill>
                  <a:schemeClr val="bg1"/>
                </a:solidFill>
              </a:rPr>
              <a:t>TAKE HOME MESSAGE</a:t>
            </a:r>
            <a:r>
              <a:rPr lang="en-GB" dirty="0">
                <a:solidFill>
                  <a:schemeClr val="bg1"/>
                </a:solidFill>
              </a:rPr>
              <a:t>: </a:t>
            </a:r>
            <a:r>
              <a:rPr lang="en-US" dirty="0">
                <a:solidFill>
                  <a:schemeClr val="bg1"/>
                </a:solidFill>
              </a:rPr>
              <a:t>Across pediatric nephrology, AI is emerging as a practical clinical and research adjunct that supports diagnosis, prognostication, and treatment personalization while also enabling novel approaches to evidence generation where traditional trials are limited.</a:t>
            </a:r>
            <a:endParaRPr lang="en-GB" dirty="0">
              <a:solidFill>
                <a:schemeClr val="bg1"/>
              </a:solidFill>
            </a:endParaRPr>
          </a:p>
        </p:txBody>
      </p:sp>
    </p:spTree>
    <p:extLst>
      <p:ext uri="{BB962C8B-B14F-4D97-AF65-F5344CB8AC3E}">
        <p14:creationId xmlns:p14="http://schemas.microsoft.com/office/powerpoint/2010/main" val="4048924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2</TotalTime>
  <Words>231</Words>
  <Application>Microsoft Office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Bob Thompson</dc:creator>
  <cp:lastModifiedBy>Bob Thompson</cp:lastModifiedBy>
  <cp:revision>64</cp:revision>
  <dcterms:created xsi:type="dcterms:W3CDTF">2019-06-13T12:30:18Z</dcterms:created>
  <dcterms:modified xsi:type="dcterms:W3CDTF">2026-02-09T20:41:05Z</dcterms:modified>
</cp:coreProperties>
</file>