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B0127A-C156-4F10-A1CC-9547B9AFCDD4}" v="1" dt="2026-02-17T10:36:21.2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44" autoAdjust="0"/>
    <p:restoredTop sz="96327"/>
  </p:normalViewPr>
  <p:slideViewPr>
    <p:cSldViewPr snapToGrid="0" snapToObjects="1">
      <p:cViewPr varScale="1">
        <p:scale>
          <a:sx n="82" d="100"/>
          <a:sy n="82" d="100"/>
        </p:scale>
        <p:origin x="9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0FE2A-B563-3F46-A58A-3D5E72ED4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98DF8F-4626-BA45-8F7E-7A1DF9045D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5138D-7EC6-C64F-90D0-4D94C4134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C008-BB56-F94E-BF8F-E76A063B93FB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96F11-486C-3648-9EA6-CACFDA67C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CF3C78-BFC3-154D-86A4-787959227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8DC6-82B6-524C-832B-CB886C58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428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34343-DDBD-E048-9BE5-EE0F22609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D17CC-6BDF-5942-959C-1F5F7A8811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94A36-F828-6D40-98D2-5EAD1726A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C008-BB56-F94E-BF8F-E76A063B93FB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7C927-20D9-E640-81AF-D6F82EDA8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1170C-7C4C-D943-A418-308229B43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8DC6-82B6-524C-832B-CB886C58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25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ADD8B1-659F-0A4C-979F-1AD28FEC3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1BBB99-169A-6D44-9FBC-BC668FEB93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8468D1-26B2-A046-BF4E-1DAC93968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C008-BB56-F94E-BF8F-E76A063B93FB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35B143-7A03-994A-BC7E-EDB2F7BF3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5EB8A-285B-984B-AB62-C991D1322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8DC6-82B6-524C-832B-CB886C58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69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534027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C1620-61FD-5F48-881B-B3C3619EB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FF73E-5B3D-7747-9A80-2F264A9F13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0CD0F-C7F5-0740-AD4B-B3C17E074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C008-BB56-F94E-BF8F-E76A063B93FB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383D9-7288-C940-9989-CEC0F862B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093F81-B5B9-904D-B51D-A9C34B94B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8DC6-82B6-524C-832B-CB886C58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01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33BE7-3E6E-CA44-81A3-32D5254B3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552DD0-C79B-7C44-B3D4-9EC8F1902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304D1-341B-D04D-9879-18FE74A62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C008-BB56-F94E-BF8F-E76A063B93FB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653A4C-115A-B940-BC5E-508E8128A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744CD-78E3-704F-97A8-BF416772E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8DC6-82B6-524C-832B-CB886C58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30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CD9F5-B276-8D49-BAB2-925F1FBC5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DE9D4-628A-5343-AD59-20F2FC2B0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DBF950-7349-A34E-938E-205E20523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0CD7A-E20E-B647-81F5-2ADCC9814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C008-BB56-F94E-BF8F-E76A063B93FB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0D474-5DD4-E240-A8EB-D3FDD6EBE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7BBDEE-1C10-6F41-8C74-472452085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8DC6-82B6-524C-832B-CB886C58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27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3F09D-DBAC-4E40-A7F0-38EB71EC6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BCAE0-F3E9-D44C-8399-AD4D5A72D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A86205-72F7-1642-B144-3B7F2024AE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0E930F-2EEA-B14F-8849-5F071C2836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772C07-0FCE-D24F-B75F-6A7466BB53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C1DA21-0527-9449-96A0-78736E482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C008-BB56-F94E-BF8F-E76A063B93FB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A39B46-D366-F943-A17C-C2415017A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2C1C8F-ED49-E24B-9348-5D13F537E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8DC6-82B6-524C-832B-CB886C58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185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6E9C4-C143-A746-A777-484FA6402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2C3F0D-0EEC-704C-B551-8034C1357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C008-BB56-F94E-BF8F-E76A063B93FB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4760D7-0A0A-EB4C-BCCE-94191383E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69CC77-5C91-BB46-9C34-44804A4C0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8DC6-82B6-524C-832B-CB886C58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448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709186-95F9-E14E-B110-CEB0812DF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C008-BB56-F94E-BF8F-E76A063B93FB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9126B5-D4C4-4D4D-995C-E9F1F51A2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2B5AA-3F44-6249-957F-08EBC7A7F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8DC6-82B6-524C-832B-CB886C58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18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5CC2A-EDC4-9D41-8F8F-969F6C231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5E56A-0727-4145-B8F0-991E2A69F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3BC57F-27C6-374C-8CD0-DE85B3F14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35631-01C6-024C-9D69-CA97AA26B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C008-BB56-F94E-BF8F-E76A063B93FB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BA4D66-4298-FC49-B12B-C049689AD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B6F0BD-38A6-0B44-B26A-102E84AEB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8DC6-82B6-524C-832B-CB886C58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747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AACB2-74AC-E74A-8724-FA25AF8EC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CF21B7-A4FD-E54A-9AF4-5E52E33225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6BC47-A574-B743-A0B0-1CB8A9C48B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BB2CA5-4C48-4748-A597-93845B278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4C008-BB56-F94E-BF8F-E76A063B93FB}" type="datetimeFigureOut">
              <a:rPr lang="en-US" smtClean="0"/>
              <a:t>2/17/2026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28CC14-E68D-BA4E-A5EE-BBB269EF5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46AB68-E8CD-8E4A-A21B-CC06B84BF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D8DC6-82B6-524C-832B-CB886C58FE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E93499-33CA-D644-A692-A46335DAB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2A715D-1AD1-CC42-9711-877D72643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DFDC8-94C8-9E43-809A-39FABD75B7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B64C008-BB56-F94E-BF8F-E76A063B93FB}" type="datetimeFigureOut">
              <a:rPr lang="en-US" smtClean="0"/>
              <a:pPr/>
              <a:t>2/17/2026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5941-78B7-9240-857E-3D1D20AB5C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BD076-8CD8-0942-9B72-7DAC32F7A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3AD8DC6-82B6-524C-832B-CB886C58FE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733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>
              <a:lnSpc>
                <a:spcPct val="120000"/>
              </a:lnSpc>
            </a:pPr>
            <a:r>
              <a:rPr lang="en-US" sz="5100" b="1" dirty="0">
                <a:solidFill>
                  <a:schemeClr val="bg1"/>
                </a:solidFill>
              </a:rPr>
              <a:t>Temporary mycophenolate discontinuation and reintroduction in pediatric kidney transplantation: predictors and long-term outcomes</a:t>
            </a:r>
          </a:p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5349" y="1085649"/>
            <a:ext cx="12011817" cy="54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To investigate the long-term outcomes, feasibility of reintroduction, and predictors of MMF discontinuation in pediatric kidney transplant recipients.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5349" y="1675468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</a:rPr>
              <a:t>Plonsky Toder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2544" y="5657014"/>
            <a:ext cx="73850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  <a:cs typeface="Arial" panose="020B0604020202020204" pitchFamily="34" charset="0"/>
              </a:rPr>
              <a:t>Temporary MMF discontinuation, when clinically indicated and followed by cautious reintroduction, was not associated with adverse long-term graft outcomes; Y</a:t>
            </a:r>
            <a:r>
              <a:rPr lang="en-US" dirty="0">
                <a:solidFill>
                  <a:schemeClr val="bg1"/>
                </a:solidFill>
              </a:rPr>
              <a:t>ounger age at transplantation was associated with an increased likelihood of MMF discontinuation.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4DC7DD-E746-4F73-9014-7CBE4FBFB73E}"/>
              </a:ext>
            </a:extLst>
          </p:cNvPr>
          <p:cNvSpPr txBox="1"/>
          <p:nvPr/>
        </p:nvSpPr>
        <p:spPr>
          <a:xfrm>
            <a:off x="110254" y="1982132"/>
            <a:ext cx="32336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Pediatric Kidney Transplant Cohort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F42252-2385-44EB-9552-62A86726F315}"/>
              </a:ext>
            </a:extLst>
          </p:cNvPr>
          <p:cNvSpPr txBox="1"/>
          <p:nvPr/>
        </p:nvSpPr>
        <p:spPr>
          <a:xfrm>
            <a:off x="319865" y="3352260"/>
            <a:ext cx="1754424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</a:rPr>
              <a:t>65 pediatric kidney</a:t>
            </a:r>
          </a:p>
          <a:p>
            <a:r>
              <a:rPr lang="en-US" sz="1400" b="1" dirty="0">
                <a:latin typeface="Arial" panose="020B0604020202020204" pitchFamily="34" charset="0"/>
              </a:rPr>
              <a:t>transplant recipients </a:t>
            </a:r>
          </a:p>
        </p:txBody>
      </p:sp>
      <p:pic>
        <p:nvPicPr>
          <p:cNvPr id="10" name="Picture 9" descr="cartoon-style icon showing a child silhouette next to a simplified kidney graft symbol, clean lines, minimalistic medical-graphic style, suitable for a graphical abstract">
            <a:extLst>
              <a:ext uri="{FF2B5EF4-FFF2-40B4-BE49-F238E27FC236}">
                <a16:creationId xmlns:a16="http://schemas.microsoft.com/office/drawing/2014/main" id="{7C3AA7E8-A771-4313-950B-5373A3D45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24" y="2233863"/>
            <a:ext cx="1243512" cy="124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artoon-style icon showing a mycophenolate mofetil (MMF) pill and syrup bottle crossed out with a red diagonal line, clean medical illustration style, minimalistic design suitable for graphical abstract">
            <a:extLst>
              <a:ext uri="{FF2B5EF4-FFF2-40B4-BE49-F238E27FC236}">
                <a16:creationId xmlns:a16="http://schemas.microsoft.com/office/drawing/2014/main" id="{816A28FD-6792-456E-B37C-B016606B1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869" y="2201229"/>
            <a:ext cx="1151031" cy="115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E90E471-6D81-4DC0-8711-6E11D58B5DDE}"/>
              </a:ext>
            </a:extLst>
          </p:cNvPr>
          <p:cNvSpPr txBox="1"/>
          <p:nvPr/>
        </p:nvSpPr>
        <p:spPr>
          <a:xfrm>
            <a:off x="1982771" y="3310411"/>
            <a:ext cx="1571225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</a:rPr>
              <a:t>33% required</a:t>
            </a:r>
          </a:p>
          <a:p>
            <a:r>
              <a:rPr lang="en-US" sz="1400" b="1" dirty="0">
                <a:latin typeface="Arial" panose="020B0604020202020204" pitchFamily="34" charset="0"/>
              </a:rPr>
              <a:t> temporary MMF </a:t>
            </a:r>
          </a:p>
          <a:p>
            <a:r>
              <a:rPr lang="en-US" sz="1400" b="1" dirty="0">
                <a:latin typeface="Arial" panose="020B0604020202020204" pitchFamily="34" charset="0"/>
              </a:rPr>
              <a:t>discontinuation</a:t>
            </a:r>
            <a:endParaRPr lang="he-IL" sz="1400" dirty="0">
              <a:latin typeface="Arial" panose="020B0604020202020204" pitchFamily="34" charset="0"/>
            </a:endParaRPr>
          </a:p>
        </p:txBody>
      </p:sp>
      <p:pic>
        <p:nvPicPr>
          <p:cNvPr id="13" name="Picture 7" descr="cartoon-style icon showing three virus symbols labeled EBV, CMV, and BK, with the BK virus emphasized using bold color or size, clean medical illustration style suitable for graphical abstract">
            <a:extLst>
              <a:ext uri="{FF2B5EF4-FFF2-40B4-BE49-F238E27FC236}">
                <a16:creationId xmlns:a16="http://schemas.microsoft.com/office/drawing/2014/main" id="{D92DDB93-8D80-4A6C-8C8A-DF00DC074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57" y="3572846"/>
            <a:ext cx="2152942" cy="215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FAA5216-27FF-48F4-86DE-327692869D8D}"/>
              </a:ext>
            </a:extLst>
          </p:cNvPr>
          <p:cNvSpPr txBox="1"/>
          <p:nvPr/>
        </p:nvSpPr>
        <p:spPr>
          <a:xfrm>
            <a:off x="395929" y="5100355"/>
            <a:ext cx="370628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</a:rPr>
              <a:t>MMF discontinuation was predominantly viral-driven (mostly BK virus)</a:t>
            </a:r>
            <a:endParaRPr lang="he-IL" sz="1400" b="1" dirty="0">
              <a:latin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177B52-47DD-4999-AB44-B46014E12C5B}"/>
              </a:ext>
            </a:extLst>
          </p:cNvPr>
          <p:cNvCxnSpPr>
            <a:cxnSpLocks/>
          </p:cNvCxnSpPr>
          <p:nvPr/>
        </p:nvCxnSpPr>
        <p:spPr>
          <a:xfrm>
            <a:off x="3984771" y="2201229"/>
            <a:ext cx="0" cy="34776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1E4D7F1-8A9B-4417-9C09-97ADDFC7CEF8}"/>
              </a:ext>
            </a:extLst>
          </p:cNvPr>
          <p:cNvSpPr txBox="1"/>
          <p:nvPr/>
        </p:nvSpPr>
        <p:spPr>
          <a:xfrm>
            <a:off x="4108969" y="1895057"/>
            <a:ext cx="61766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pic>
        <p:nvPicPr>
          <p:cNvPr id="20" name="Picture 9" descr="cartoon-style icon showing a simplified kidney symbol next to an equals sign, clean medical illustration style, minimalistic design suitable for graphical abstract, no text or labels">
            <a:extLst>
              <a:ext uri="{FF2B5EF4-FFF2-40B4-BE49-F238E27FC236}">
                <a16:creationId xmlns:a16="http://schemas.microsoft.com/office/drawing/2014/main" id="{69FE7B39-5A74-433F-8940-8F8071B97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983" y="1794943"/>
            <a:ext cx="1346918" cy="143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0F0DB66-AFDF-4D62-BB0C-561EDC525EDF}"/>
              </a:ext>
            </a:extLst>
          </p:cNvPr>
          <p:cNvSpPr txBox="1"/>
          <p:nvPr/>
        </p:nvSpPr>
        <p:spPr>
          <a:xfrm>
            <a:off x="7089964" y="2884179"/>
            <a:ext cx="12372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</a:rPr>
              <a:t>No difference</a:t>
            </a:r>
          </a:p>
          <a:p>
            <a:r>
              <a:rPr lang="en-US" sz="1200" b="1" dirty="0">
                <a:latin typeface="Arial" panose="020B0604020202020204" pitchFamily="34" charset="0"/>
              </a:rPr>
              <a:t> in eGFR trend</a:t>
            </a:r>
            <a:endParaRPr lang="he-IL" sz="1200" dirty="0">
              <a:latin typeface="Arial" panose="020B0604020202020204" pitchFamily="34" charset="0"/>
            </a:endParaRPr>
          </a:p>
        </p:txBody>
      </p:sp>
      <p:pic>
        <p:nvPicPr>
          <p:cNvPr id="22" name="Picture 11" descr="cartoon-style icon showing a medical shield symbol with a kidney inside and a check mark, representing no more rejections, clean pathology-related illustration suitable for graphical abstract">
            <a:extLst>
              <a:ext uri="{FF2B5EF4-FFF2-40B4-BE49-F238E27FC236}">
                <a16:creationId xmlns:a16="http://schemas.microsoft.com/office/drawing/2014/main" id="{0D7AF6DF-F749-4DE9-ACBB-4DC188D3A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9861" y="2007745"/>
            <a:ext cx="861464" cy="91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9A2718F-6AA8-47D0-B316-9C79959D7BE9}"/>
              </a:ext>
            </a:extLst>
          </p:cNvPr>
          <p:cNvSpPr txBox="1"/>
          <p:nvPr/>
        </p:nvSpPr>
        <p:spPr>
          <a:xfrm>
            <a:off x="8454179" y="2864550"/>
            <a:ext cx="148582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</a:rPr>
              <a:t>No increase in rejection rate</a:t>
            </a:r>
            <a:endParaRPr lang="he-IL" sz="1200" dirty="0">
              <a:latin typeface="Arial" panose="020B0604020202020204" pitchFamily="34" charset="0"/>
            </a:endParaRPr>
          </a:p>
        </p:txBody>
      </p:sp>
      <p:pic>
        <p:nvPicPr>
          <p:cNvPr id="29" name="Picture 13" descr="cartoon-style icon showing a simplified antibody symbol with a crossed-out overlay, representing no development of donor-specific antibodies, clean medical illustration style suitable for graphical abstract">
            <a:extLst>
              <a:ext uri="{FF2B5EF4-FFF2-40B4-BE49-F238E27FC236}">
                <a16:creationId xmlns:a16="http://schemas.microsoft.com/office/drawing/2014/main" id="{15BCCBDF-226C-4887-B9CD-E23961533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1163" y="2066001"/>
            <a:ext cx="827179" cy="84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514F969-C13A-487D-BDBC-EBE9255D1138}"/>
              </a:ext>
            </a:extLst>
          </p:cNvPr>
          <p:cNvSpPr txBox="1"/>
          <p:nvPr/>
        </p:nvSpPr>
        <p:spPr>
          <a:xfrm>
            <a:off x="9624272" y="2831401"/>
            <a:ext cx="12932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</a:rPr>
              <a:t>dnDSA: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</a:rPr>
              <a:t> no difference</a:t>
            </a:r>
            <a:endParaRPr lang="he-IL" sz="1200" dirty="0">
              <a:latin typeface="Arial" panose="020B0604020202020204" pitchFamily="34" charset="0"/>
            </a:endParaRPr>
          </a:p>
        </p:txBody>
      </p:sp>
      <p:pic>
        <p:nvPicPr>
          <p:cNvPr id="31" name="Picture 15" descr="cartoon-style icon showing a hospital building with a red crossed-out symbol over it, representing no more hospitalizations, clean medical illustration style suitable for graphical abstract">
            <a:extLst>
              <a:ext uri="{FF2B5EF4-FFF2-40B4-BE49-F238E27FC236}">
                <a16:creationId xmlns:a16="http://schemas.microsoft.com/office/drawing/2014/main" id="{AC6775CC-5C88-4D6C-94FC-4E236B0B8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0843" y="2052591"/>
            <a:ext cx="827179" cy="82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2661D4E-25B1-417D-A678-373299324E86}"/>
              </a:ext>
            </a:extLst>
          </p:cNvPr>
          <p:cNvSpPr txBox="1"/>
          <p:nvPr/>
        </p:nvSpPr>
        <p:spPr>
          <a:xfrm>
            <a:off x="10501721" y="2830607"/>
            <a:ext cx="187663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</a:rPr>
              <a:t>Hospitalizations: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</a:rPr>
              <a:t> no difference</a:t>
            </a:r>
            <a:endParaRPr lang="he-IL" sz="1200" dirty="0">
              <a:latin typeface="Arial" panose="020B0604020202020204" pitchFamily="34" charset="0"/>
            </a:endParaRPr>
          </a:p>
        </p:txBody>
      </p:sp>
      <p:pic>
        <p:nvPicPr>
          <p:cNvPr id="33" name="Picture 17" descr="cartoon-style icon showing a child figure with a single downward arrow next to it, representing decreasing age, clean medical illustration style suitable for graphical abstract">
            <a:extLst>
              <a:ext uri="{FF2B5EF4-FFF2-40B4-BE49-F238E27FC236}">
                <a16:creationId xmlns:a16="http://schemas.microsoft.com/office/drawing/2014/main" id="{A9F2BC64-ACEC-4635-987B-73E6B1E6F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5358" y="3476988"/>
            <a:ext cx="1805174" cy="1805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C32A3DF-3890-487E-9E9B-20D351475AF6}"/>
              </a:ext>
            </a:extLst>
          </p:cNvPr>
          <p:cNvSpPr txBox="1"/>
          <p:nvPr/>
        </p:nvSpPr>
        <p:spPr>
          <a:xfrm>
            <a:off x="9132233" y="5124060"/>
            <a:ext cx="299077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</a:rPr>
              <a:t>Younger age → higher likelihood of requiring MMF discontinuation</a:t>
            </a:r>
            <a:endParaRPr lang="he-IL" sz="1400" b="1" dirty="0">
              <a:latin typeface="Arial" panose="020B0604020202020204" pitchFamily="34" charset="0"/>
            </a:endParaRPr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FB0801CA-D12E-4B02-9DE5-1D34E5CB2050}"/>
              </a:ext>
            </a:extLst>
          </p:cNvPr>
          <p:cNvSpPr/>
          <p:nvPr/>
        </p:nvSpPr>
        <p:spPr>
          <a:xfrm>
            <a:off x="6452173" y="2552500"/>
            <a:ext cx="590704" cy="3110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D2352A1-09A3-4945-A72A-059F3A2777C6}"/>
              </a:ext>
            </a:extLst>
          </p:cNvPr>
          <p:cNvCxnSpPr/>
          <p:nvPr/>
        </p:nvCxnSpPr>
        <p:spPr>
          <a:xfrm>
            <a:off x="4207853" y="3440868"/>
            <a:ext cx="7899304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35759F0-BC44-4D48-8B60-D98F1F9C350B}"/>
              </a:ext>
            </a:extLst>
          </p:cNvPr>
          <p:cNvCxnSpPr/>
          <p:nvPr/>
        </p:nvCxnSpPr>
        <p:spPr>
          <a:xfrm>
            <a:off x="9098677" y="3429000"/>
            <a:ext cx="0" cy="237893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F3157DEB-0B80-4B26-9A73-9F27015F460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12895"/>
          <a:stretch/>
        </p:blipFill>
        <p:spPr>
          <a:xfrm>
            <a:off x="5021398" y="3568836"/>
            <a:ext cx="2837080" cy="164750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F69BE19-8C46-4D1A-B06E-34D4DDCA4AD0}"/>
              </a:ext>
            </a:extLst>
          </p:cNvPr>
          <p:cNvSpPr txBox="1"/>
          <p:nvPr/>
        </p:nvSpPr>
        <p:spPr>
          <a:xfrm>
            <a:off x="4650452" y="5269054"/>
            <a:ext cx="4324422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</a:rPr>
              <a:t>Reintroduction of MMF successful in most</a:t>
            </a:r>
            <a:endParaRPr lang="he-IL" sz="1400" b="1" dirty="0">
              <a:latin typeface="Arial" panose="020B0604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4CF39A96-44DD-43A5-B962-A31BBE46FC3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19104" b="18690"/>
          <a:stretch/>
        </p:blipFill>
        <p:spPr>
          <a:xfrm>
            <a:off x="4052006" y="2114011"/>
            <a:ext cx="2449364" cy="101577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518A401D-47C2-4123-BC00-0BCE2A5C8530}"/>
              </a:ext>
            </a:extLst>
          </p:cNvPr>
          <p:cNvSpPr txBox="1"/>
          <p:nvPr/>
        </p:nvSpPr>
        <p:spPr>
          <a:xfrm>
            <a:off x="4131521" y="3027152"/>
            <a:ext cx="12372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</a:rPr>
              <a:t>MMF discontinued</a:t>
            </a:r>
            <a:endParaRPr lang="he-IL" sz="1200" dirty="0">
              <a:latin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63731CD-5BAD-4C50-939D-C491C1A0058B}"/>
              </a:ext>
            </a:extLst>
          </p:cNvPr>
          <p:cNvSpPr txBox="1"/>
          <p:nvPr/>
        </p:nvSpPr>
        <p:spPr>
          <a:xfrm>
            <a:off x="5151188" y="3019295"/>
            <a:ext cx="12372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200" b="1" dirty="0">
                <a:latin typeface="Arial" panose="020B0604020202020204" pitchFamily="34" charset="0"/>
              </a:rPr>
              <a:t>MMF continued</a:t>
            </a:r>
            <a:endParaRPr lang="he-IL" sz="12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0FE1B42-EBBB-4539-B1F3-842F122E42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F2A560-A5DD-4B07-B75B-05FB6AAFAA0E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4ED7DAA-C734-4570-BA14-8D1737FA04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152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Debbie Maizels</dc:creator>
  <cp:lastModifiedBy>Joseph Laycock</cp:lastModifiedBy>
  <cp:revision>35</cp:revision>
  <dcterms:created xsi:type="dcterms:W3CDTF">2021-10-20T20:59:43Z</dcterms:created>
  <dcterms:modified xsi:type="dcterms:W3CDTF">2026-02-17T10:37:55Z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e5cb09a-2992-49d6-8ac9-5f63e7b1ad2f_Enabled">
    <vt:lpwstr>true</vt:lpwstr>
  </property>
  <property fmtid="{D5CDD505-2E9C-101B-9397-08002B2CF9AE}" pid="3" name="MSIP_Label_be5cb09a-2992-49d6-8ac9-5f63e7b1ad2f_SetDate">
    <vt:lpwstr>2021-11-08T11:54:58Z</vt:lpwstr>
  </property>
  <property fmtid="{D5CDD505-2E9C-101B-9397-08002B2CF9AE}" pid="4" name="MSIP_Label_be5cb09a-2992-49d6-8ac9-5f63e7b1ad2f_Method">
    <vt:lpwstr>Standard</vt:lpwstr>
  </property>
  <property fmtid="{D5CDD505-2E9C-101B-9397-08002B2CF9AE}" pid="5" name="MSIP_Label_be5cb09a-2992-49d6-8ac9-5f63e7b1ad2f_Name">
    <vt:lpwstr>Controlled</vt:lpwstr>
  </property>
  <property fmtid="{D5CDD505-2E9C-101B-9397-08002B2CF9AE}" pid="6" name="MSIP_Label_be5cb09a-2992-49d6-8ac9-5f63e7b1ad2f_SiteId">
    <vt:lpwstr>91761b62-4c45-43f5-9f0e-be8ad9b551ff</vt:lpwstr>
  </property>
  <property fmtid="{D5CDD505-2E9C-101B-9397-08002B2CF9AE}" pid="7" name="MSIP_Label_be5cb09a-2992-49d6-8ac9-5f63e7b1ad2f_ActionId">
    <vt:lpwstr>4265a67b-2154-4d89-8a7c-550e30ea6092</vt:lpwstr>
  </property>
  <property fmtid="{D5CDD505-2E9C-101B-9397-08002B2CF9AE}" pid="8" name="MSIP_Label_be5cb09a-2992-49d6-8ac9-5f63e7b1ad2f_ContentBits">
    <vt:lpwstr>0</vt:lpwstr>
  </property>
</Properties>
</file>