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65"/>
    <a:srgbClr val="004277"/>
    <a:srgbClr val="003969"/>
    <a:srgbClr val="65AA00"/>
    <a:srgbClr val="0092F7"/>
    <a:srgbClr val="960059"/>
    <a:srgbClr val="860050"/>
    <a:srgbClr val="DA0082"/>
    <a:srgbClr val="920057"/>
    <a:srgbClr val="8A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78" d="100"/>
          <a:sy n="78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53756A-6825-4417-83D2-224779EDBE31}" type="doc">
      <dgm:prSet loTypeId="urn:microsoft.com/office/officeart/2005/8/layout/matrix1" loCatId="matrix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5EAD44FC-F139-4A28-BB97-B1961A478148}">
      <dgm:prSet phldrT="[Texto]" custT="1"/>
      <dgm:spPr/>
      <dgm:t>
        <a:bodyPr/>
        <a:lstStyle/>
        <a:p>
          <a:r>
            <a:rPr lang="es-ES" sz="1800" b="1" kern="1200" dirty="0">
              <a:latin typeface="+mn-lt"/>
              <a:ea typeface="+mn-ea"/>
              <a:cs typeface="+mn-cs"/>
            </a:rPr>
            <a:t>DGF12.5%</a:t>
          </a:r>
        </a:p>
      </dgm:t>
    </dgm:pt>
    <dgm:pt modelId="{D2A4D74D-FA35-498E-A904-C572F3A2BEDD}" type="parTrans" cxnId="{55DD4FE1-8683-4BAE-A4F8-908A02F457D1}">
      <dgm:prSet/>
      <dgm:spPr/>
      <dgm:t>
        <a:bodyPr/>
        <a:lstStyle/>
        <a:p>
          <a:endParaRPr lang="es-ES" sz="1800"/>
        </a:p>
      </dgm:t>
    </dgm:pt>
    <dgm:pt modelId="{98691769-3017-4AF3-92D8-4A76476B2A69}" type="sibTrans" cxnId="{55DD4FE1-8683-4BAE-A4F8-908A02F457D1}">
      <dgm:prSet/>
      <dgm:spPr/>
      <dgm:t>
        <a:bodyPr/>
        <a:lstStyle/>
        <a:p>
          <a:endParaRPr lang="es-ES" sz="1800"/>
        </a:p>
      </dgm:t>
    </dgm:pt>
    <dgm:pt modelId="{F793207B-595E-4C84-95EA-844FB3176FC3}">
      <dgm:prSet phldrT="[Texto]" custT="1"/>
      <dgm:spPr/>
      <dgm:t>
        <a:bodyPr anchor="b"/>
        <a:lstStyle/>
        <a:p>
          <a:r>
            <a:rPr lang="es-ES" sz="1800" b="0" kern="1200" dirty="0">
              <a:latin typeface="+mn-lt"/>
              <a:ea typeface="+mn-ea"/>
              <a:cs typeface="+mn-cs"/>
            </a:rPr>
            <a:t>Donor age &lt;5y &amp; &gt;40y</a:t>
          </a:r>
        </a:p>
      </dgm:t>
    </dgm:pt>
    <dgm:pt modelId="{0434DD1A-3D01-48AB-8A10-F86CA0202CDD}" type="parTrans" cxnId="{1FB4A541-E68A-4501-9B63-5489F0DF8DFE}">
      <dgm:prSet/>
      <dgm:spPr/>
      <dgm:t>
        <a:bodyPr/>
        <a:lstStyle/>
        <a:p>
          <a:endParaRPr lang="es-ES" sz="1800"/>
        </a:p>
      </dgm:t>
    </dgm:pt>
    <dgm:pt modelId="{88926282-1B78-445C-BC22-CED73C5C6520}" type="sibTrans" cxnId="{1FB4A541-E68A-4501-9B63-5489F0DF8DFE}">
      <dgm:prSet/>
      <dgm:spPr/>
      <dgm:t>
        <a:bodyPr/>
        <a:lstStyle/>
        <a:p>
          <a:endParaRPr lang="es-ES" sz="1800"/>
        </a:p>
      </dgm:t>
    </dgm:pt>
    <dgm:pt modelId="{04FADAFC-1041-4F60-A53C-C15327B1EFD6}">
      <dgm:prSet phldrT="[Texto]" custT="1"/>
      <dgm:spPr/>
      <dgm:t>
        <a:bodyPr anchor="b"/>
        <a:lstStyle/>
        <a:p>
          <a:r>
            <a:rPr lang="es-ES" sz="1800" b="0" kern="1200" dirty="0">
              <a:latin typeface="+mn-lt"/>
              <a:ea typeface="+mn-ea"/>
              <a:cs typeface="+mn-cs"/>
            </a:rPr>
            <a:t>fWIT</a:t>
          </a:r>
        </a:p>
      </dgm:t>
    </dgm:pt>
    <dgm:pt modelId="{3E6E3232-26CB-4CB6-BBF4-D9205EEC5D93}" type="parTrans" cxnId="{56457B69-AE7B-4699-8E52-9BAEAD21E09C}">
      <dgm:prSet/>
      <dgm:spPr/>
      <dgm:t>
        <a:bodyPr/>
        <a:lstStyle/>
        <a:p>
          <a:endParaRPr lang="es-ES" sz="1800"/>
        </a:p>
      </dgm:t>
    </dgm:pt>
    <dgm:pt modelId="{1BCBDBDB-3CD4-42BF-89F3-68AACA7B63D3}" type="sibTrans" cxnId="{56457B69-AE7B-4699-8E52-9BAEAD21E09C}">
      <dgm:prSet/>
      <dgm:spPr/>
      <dgm:t>
        <a:bodyPr/>
        <a:lstStyle/>
        <a:p>
          <a:endParaRPr lang="es-ES" sz="1800"/>
        </a:p>
      </dgm:t>
    </dgm:pt>
    <dgm:pt modelId="{5FED6646-127B-4614-9AD7-2BF2D9C0EFBF}">
      <dgm:prSet phldrT="[Texto]" custT="1"/>
      <dgm:spPr/>
      <dgm:t>
        <a:bodyPr anchor="t"/>
        <a:lstStyle/>
        <a:p>
          <a:r>
            <a:rPr lang="es-ES" sz="1800" b="0" kern="1200" dirty="0">
              <a:latin typeface="+mn-lt"/>
              <a:ea typeface="+mn-ea"/>
              <a:cs typeface="+mn-cs"/>
            </a:rPr>
            <a:t>CIT &gt;15h</a:t>
          </a:r>
        </a:p>
      </dgm:t>
    </dgm:pt>
    <dgm:pt modelId="{61AC7568-B89F-4661-811F-9343A1C6DBD3}" type="parTrans" cxnId="{E06C0EB4-6FEE-4DFB-8329-651E1B1C0AAE}">
      <dgm:prSet/>
      <dgm:spPr/>
      <dgm:t>
        <a:bodyPr/>
        <a:lstStyle/>
        <a:p>
          <a:endParaRPr lang="es-ES" sz="1800"/>
        </a:p>
      </dgm:t>
    </dgm:pt>
    <dgm:pt modelId="{0486D77A-89A4-4D1A-9E04-AAF6F6DA8E8B}" type="sibTrans" cxnId="{E06C0EB4-6FEE-4DFB-8329-651E1B1C0AAE}">
      <dgm:prSet/>
      <dgm:spPr/>
      <dgm:t>
        <a:bodyPr/>
        <a:lstStyle/>
        <a:p>
          <a:endParaRPr lang="es-ES" sz="1800"/>
        </a:p>
      </dgm:t>
    </dgm:pt>
    <dgm:pt modelId="{50520601-CF56-45EE-B460-FD0F1CFDEA2C}">
      <dgm:prSet phldrT="[Texto]" custT="1"/>
      <dgm:spPr/>
      <dgm:t>
        <a:bodyPr anchor="ctr"/>
        <a:lstStyle/>
        <a:p>
          <a:r>
            <a:rPr lang="es-ES" sz="1800" b="0" kern="1200" dirty="0">
              <a:latin typeface="+mn-lt"/>
              <a:ea typeface="+mn-ea"/>
              <a:cs typeface="+mn-cs"/>
            </a:rPr>
            <a:t>Rapid recovery (</a:t>
          </a:r>
          <a:r>
            <a:rPr lang="es-ES" sz="1800" b="0" i="1" kern="1200" dirty="0">
              <a:latin typeface="+mn-lt"/>
              <a:ea typeface="+mn-ea"/>
              <a:cs typeface="+mn-cs"/>
            </a:rPr>
            <a:t>p</a:t>
          </a:r>
          <a:r>
            <a:rPr lang="es-ES" sz="1800" b="0" kern="1200" dirty="0">
              <a:latin typeface="+mn-lt"/>
              <a:ea typeface="+mn-ea"/>
              <a:cs typeface="+mn-cs"/>
            </a:rPr>
            <a:t>&lt;0.05)</a:t>
          </a:r>
        </a:p>
      </dgm:t>
    </dgm:pt>
    <dgm:pt modelId="{4E656752-DE12-46FD-8F37-CD57D4738621}" type="parTrans" cxnId="{5B68EE4A-E991-4210-94B0-4AC5CE774C91}">
      <dgm:prSet/>
      <dgm:spPr/>
      <dgm:t>
        <a:bodyPr/>
        <a:lstStyle/>
        <a:p>
          <a:endParaRPr lang="es-ES" sz="1800"/>
        </a:p>
      </dgm:t>
    </dgm:pt>
    <dgm:pt modelId="{21E2740E-835A-4B87-8D89-C2B1F46531B6}" type="sibTrans" cxnId="{5B68EE4A-E991-4210-94B0-4AC5CE774C91}">
      <dgm:prSet/>
      <dgm:spPr/>
      <dgm:t>
        <a:bodyPr/>
        <a:lstStyle/>
        <a:p>
          <a:endParaRPr lang="es-ES" sz="1800"/>
        </a:p>
      </dgm:t>
    </dgm:pt>
    <dgm:pt modelId="{401005D6-8083-4E79-9091-69F0F74CD270}" type="pres">
      <dgm:prSet presAssocID="{3853756A-6825-4417-83D2-224779EDBE31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CA6F041-F609-4F5B-90EF-8EE9DDA69634}" type="pres">
      <dgm:prSet presAssocID="{3853756A-6825-4417-83D2-224779EDBE31}" presName="matrix" presStyleCnt="0"/>
      <dgm:spPr/>
    </dgm:pt>
    <dgm:pt modelId="{3653F9A3-12F8-43AE-9E01-CEA85D7CF5E4}" type="pres">
      <dgm:prSet presAssocID="{3853756A-6825-4417-83D2-224779EDBE31}" presName="tile1" presStyleLbl="node1" presStyleIdx="0" presStyleCnt="4"/>
      <dgm:spPr/>
    </dgm:pt>
    <dgm:pt modelId="{1C8B2B23-8668-4B07-AD98-9DB8894B7C5E}" type="pres">
      <dgm:prSet presAssocID="{3853756A-6825-4417-83D2-224779EDBE3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A199869-0C60-439E-B3A2-1583FF59E330}" type="pres">
      <dgm:prSet presAssocID="{3853756A-6825-4417-83D2-224779EDBE31}" presName="tile2" presStyleLbl="node1" presStyleIdx="1" presStyleCnt="4"/>
      <dgm:spPr/>
    </dgm:pt>
    <dgm:pt modelId="{FF5C0DA6-B85A-46A6-A9AB-9B2CEF8640B0}" type="pres">
      <dgm:prSet presAssocID="{3853756A-6825-4417-83D2-224779EDBE3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2E937CD-2432-4974-9C51-029C5CACBE51}" type="pres">
      <dgm:prSet presAssocID="{3853756A-6825-4417-83D2-224779EDBE31}" presName="tile3" presStyleLbl="node1" presStyleIdx="2" presStyleCnt="4"/>
      <dgm:spPr/>
    </dgm:pt>
    <dgm:pt modelId="{1C2C7605-E21D-4A0E-A4D2-28FD8016E68C}" type="pres">
      <dgm:prSet presAssocID="{3853756A-6825-4417-83D2-224779EDBE3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85C9B10-4E28-4597-AB0B-094A2B097150}" type="pres">
      <dgm:prSet presAssocID="{3853756A-6825-4417-83D2-224779EDBE31}" presName="tile4" presStyleLbl="node1" presStyleIdx="3" presStyleCnt="4" custLinFactNeighborX="2620" custLinFactNeighborY="11428"/>
      <dgm:spPr/>
    </dgm:pt>
    <dgm:pt modelId="{09489217-3F53-481C-B0DC-3015FE459C8D}" type="pres">
      <dgm:prSet presAssocID="{3853756A-6825-4417-83D2-224779EDBE3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4363F649-303B-4584-9E71-E9C4EEB33AD1}" type="pres">
      <dgm:prSet presAssocID="{3853756A-6825-4417-83D2-224779EDBE31}" presName="centerTile" presStyleLbl="fgShp" presStyleIdx="0" presStyleCnt="1" custScaleX="166357">
        <dgm:presLayoutVars>
          <dgm:chMax val="0"/>
          <dgm:chPref val="0"/>
        </dgm:presLayoutVars>
      </dgm:prSet>
      <dgm:spPr/>
    </dgm:pt>
  </dgm:ptLst>
  <dgm:cxnLst>
    <dgm:cxn modelId="{612B4838-25CA-43C0-94E7-4D65306B0887}" type="presOf" srcId="{04FADAFC-1041-4F60-A53C-C15327B1EFD6}" destId="{FF5C0DA6-B85A-46A6-A9AB-9B2CEF8640B0}" srcOrd="1" destOrd="0" presId="urn:microsoft.com/office/officeart/2005/8/layout/matrix1"/>
    <dgm:cxn modelId="{1FB4A541-E68A-4501-9B63-5489F0DF8DFE}" srcId="{5EAD44FC-F139-4A28-BB97-B1961A478148}" destId="{F793207B-595E-4C84-95EA-844FB3176FC3}" srcOrd="0" destOrd="0" parTransId="{0434DD1A-3D01-48AB-8A10-F86CA0202CDD}" sibTransId="{88926282-1B78-445C-BC22-CED73C5C6520}"/>
    <dgm:cxn modelId="{15708E48-234F-4F63-85DD-8EDD727DD07F}" type="presOf" srcId="{5FED6646-127B-4614-9AD7-2BF2D9C0EFBF}" destId="{82E937CD-2432-4974-9C51-029C5CACBE51}" srcOrd="0" destOrd="0" presId="urn:microsoft.com/office/officeart/2005/8/layout/matrix1"/>
    <dgm:cxn modelId="{56457B69-AE7B-4699-8E52-9BAEAD21E09C}" srcId="{5EAD44FC-F139-4A28-BB97-B1961A478148}" destId="{04FADAFC-1041-4F60-A53C-C15327B1EFD6}" srcOrd="1" destOrd="0" parTransId="{3E6E3232-26CB-4CB6-BBF4-D9205EEC5D93}" sibTransId="{1BCBDBDB-3CD4-42BF-89F3-68AACA7B63D3}"/>
    <dgm:cxn modelId="{5B68EE4A-E991-4210-94B0-4AC5CE774C91}" srcId="{5EAD44FC-F139-4A28-BB97-B1961A478148}" destId="{50520601-CF56-45EE-B460-FD0F1CFDEA2C}" srcOrd="3" destOrd="0" parTransId="{4E656752-DE12-46FD-8F37-CD57D4738621}" sibTransId="{21E2740E-835A-4B87-8D89-C2B1F46531B6}"/>
    <dgm:cxn modelId="{1367C86D-9352-41FD-BC01-83EC532BF745}" type="presOf" srcId="{5FED6646-127B-4614-9AD7-2BF2D9C0EFBF}" destId="{1C2C7605-E21D-4A0E-A4D2-28FD8016E68C}" srcOrd="1" destOrd="0" presId="urn:microsoft.com/office/officeart/2005/8/layout/matrix1"/>
    <dgm:cxn modelId="{3A828050-45A6-4806-B8DB-696AE7212DC4}" type="presOf" srcId="{04FADAFC-1041-4F60-A53C-C15327B1EFD6}" destId="{8A199869-0C60-439E-B3A2-1583FF59E330}" srcOrd="0" destOrd="0" presId="urn:microsoft.com/office/officeart/2005/8/layout/matrix1"/>
    <dgm:cxn modelId="{3CBDA086-918E-4019-B4AE-F2DCEC26343E}" type="presOf" srcId="{3853756A-6825-4417-83D2-224779EDBE31}" destId="{401005D6-8083-4E79-9091-69F0F74CD270}" srcOrd="0" destOrd="0" presId="urn:microsoft.com/office/officeart/2005/8/layout/matrix1"/>
    <dgm:cxn modelId="{B112E08C-4FBE-48C6-A0E2-3E742E0ED542}" type="presOf" srcId="{F793207B-595E-4C84-95EA-844FB3176FC3}" destId="{3653F9A3-12F8-43AE-9E01-CEA85D7CF5E4}" srcOrd="0" destOrd="0" presId="urn:microsoft.com/office/officeart/2005/8/layout/matrix1"/>
    <dgm:cxn modelId="{0C88C7AB-B7AD-4F34-A8DA-9C196DDEA25F}" type="presOf" srcId="{50520601-CF56-45EE-B460-FD0F1CFDEA2C}" destId="{09489217-3F53-481C-B0DC-3015FE459C8D}" srcOrd="1" destOrd="0" presId="urn:microsoft.com/office/officeart/2005/8/layout/matrix1"/>
    <dgm:cxn modelId="{EEF4FEAE-8F1E-4948-B37C-4CA1BB9819AB}" type="presOf" srcId="{50520601-CF56-45EE-B460-FD0F1CFDEA2C}" destId="{885C9B10-4E28-4597-AB0B-094A2B097150}" srcOrd="0" destOrd="0" presId="urn:microsoft.com/office/officeart/2005/8/layout/matrix1"/>
    <dgm:cxn modelId="{E06C0EB4-6FEE-4DFB-8329-651E1B1C0AAE}" srcId="{5EAD44FC-F139-4A28-BB97-B1961A478148}" destId="{5FED6646-127B-4614-9AD7-2BF2D9C0EFBF}" srcOrd="2" destOrd="0" parTransId="{61AC7568-B89F-4661-811F-9343A1C6DBD3}" sibTransId="{0486D77A-89A4-4D1A-9E04-AAF6F6DA8E8B}"/>
    <dgm:cxn modelId="{6E1DADC2-2582-4234-B43D-0D5D416044F2}" type="presOf" srcId="{5EAD44FC-F139-4A28-BB97-B1961A478148}" destId="{4363F649-303B-4584-9E71-E9C4EEB33AD1}" srcOrd="0" destOrd="0" presId="urn:microsoft.com/office/officeart/2005/8/layout/matrix1"/>
    <dgm:cxn modelId="{55DD4FE1-8683-4BAE-A4F8-908A02F457D1}" srcId="{3853756A-6825-4417-83D2-224779EDBE31}" destId="{5EAD44FC-F139-4A28-BB97-B1961A478148}" srcOrd="0" destOrd="0" parTransId="{D2A4D74D-FA35-498E-A904-C572F3A2BEDD}" sibTransId="{98691769-3017-4AF3-92D8-4A76476B2A69}"/>
    <dgm:cxn modelId="{F48F87FB-04EB-4D00-ADDF-CF7DEFEC3353}" type="presOf" srcId="{F793207B-595E-4C84-95EA-844FB3176FC3}" destId="{1C8B2B23-8668-4B07-AD98-9DB8894B7C5E}" srcOrd="1" destOrd="0" presId="urn:microsoft.com/office/officeart/2005/8/layout/matrix1"/>
    <dgm:cxn modelId="{826C6E9A-4916-4191-A198-BE5656D29137}" type="presParOf" srcId="{401005D6-8083-4E79-9091-69F0F74CD270}" destId="{9CA6F041-F609-4F5B-90EF-8EE9DDA69634}" srcOrd="0" destOrd="0" presId="urn:microsoft.com/office/officeart/2005/8/layout/matrix1"/>
    <dgm:cxn modelId="{3FAF956C-0668-494C-96C4-2B61C9C4CCED}" type="presParOf" srcId="{9CA6F041-F609-4F5B-90EF-8EE9DDA69634}" destId="{3653F9A3-12F8-43AE-9E01-CEA85D7CF5E4}" srcOrd="0" destOrd="0" presId="urn:microsoft.com/office/officeart/2005/8/layout/matrix1"/>
    <dgm:cxn modelId="{EB85D310-04ED-424F-94CB-7103B6470A43}" type="presParOf" srcId="{9CA6F041-F609-4F5B-90EF-8EE9DDA69634}" destId="{1C8B2B23-8668-4B07-AD98-9DB8894B7C5E}" srcOrd="1" destOrd="0" presId="urn:microsoft.com/office/officeart/2005/8/layout/matrix1"/>
    <dgm:cxn modelId="{BB28160C-DC11-44FF-80DB-FA299B603288}" type="presParOf" srcId="{9CA6F041-F609-4F5B-90EF-8EE9DDA69634}" destId="{8A199869-0C60-439E-B3A2-1583FF59E330}" srcOrd="2" destOrd="0" presId="urn:microsoft.com/office/officeart/2005/8/layout/matrix1"/>
    <dgm:cxn modelId="{86250566-D3D9-4CC6-8327-458B3EBF8420}" type="presParOf" srcId="{9CA6F041-F609-4F5B-90EF-8EE9DDA69634}" destId="{FF5C0DA6-B85A-46A6-A9AB-9B2CEF8640B0}" srcOrd="3" destOrd="0" presId="urn:microsoft.com/office/officeart/2005/8/layout/matrix1"/>
    <dgm:cxn modelId="{AA6F7821-1C49-433B-82FE-E3E189CDA32E}" type="presParOf" srcId="{9CA6F041-F609-4F5B-90EF-8EE9DDA69634}" destId="{82E937CD-2432-4974-9C51-029C5CACBE51}" srcOrd="4" destOrd="0" presId="urn:microsoft.com/office/officeart/2005/8/layout/matrix1"/>
    <dgm:cxn modelId="{50308655-1DC1-4D5F-AF19-78084F403CAC}" type="presParOf" srcId="{9CA6F041-F609-4F5B-90EF-8EE9DDA69634}" destId="{1C2C7605-E21D-4A0E-A4D2-28FD8016E68C}" srcOrd="5" destOrd="0" presId="urn:microsoft.com/office/officeart/2005/8/layout/matrix1"/>
    <dgm:cxn modelId="{32B81401-EB9E-4FB1-A5FB-79490CE5A7BA}" type="presParOf" srcId="{9CA6F041-F609-4F5B-90EF-8EE9DDA69634}" destId="{885C9B10-4E28-4597-AB0B-094A2B097150}" srcOrd="6" destOrd="0" presId="urn:microsoft.com/office/officeart/2005/8/layout/matrix1"/>
    <dgm:cxn modelId="{FD7B072A-FC57-435F-A9D0-2033A62F38BF}" type="presParOf" srcId="{9CA6F041-F609-4F5B-90EF-8EE9DDA69634}" destId="{09489217-3F53-481C-B0DC-3015FE459C8D}" srcOrd="7" destOrd="0" presId="urn:microsoft.com/office/officeart/2005/8/layout/matrix1"/>
    <dgm:cxn modelId="{9D83FDF5-9DC2-458D-9594-B10FE54ABD9B}" type="presParOf" srcId="{401005D6-8083-4E79-9091-69F0F74CD270}" destId="{4363F649-303B-4584-9E71-E9C4EEB33AD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3F9A3-12F8-43AE-9E01-CEA85D7CF5E4}">
      <dsp:nvSpPr>
        <dsp:cNvPr id="0" name=""/>
        <dsp:cNvSpPr/>
      </dsp:nvSpPr>
      <dsp:spPr>
        <a:xfrm rot="16200000">
          <a:off x="252904" y="-252904"/>
          <a:ext cx="1019365" cy="1525174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 dirty="0">
              <a:latin typeface="+mn-lt"/>
              <a:ea typeface="+mn-ea"/>
              <a:cs typeface="+mn-cs"/>
            </a:rPr>
            <a:t>Donor age &lt;5y &amp; &gt;40y</a:t>
          </a:r>
        </a:p>
      </dsp:txBody>
      <dsp:txXfrm rot="5400000">
        <a:off x="0" y="0"/>
        <a:ext cx="1525174" cy="764524"/>
      </dsp:txXfrm>
    </dsp:sp>
    <dsp:sp modelId="{8A199869-0C60-439E-B3A2-1583FF59E330}">
      <dsp:nvSpPr>
        <dsp:cNvPr id="0" name=""/>
        <dsp:cNvSpPr/>
      </dsp:nvSpPr>
      <dsp:spPr>
        <a:xfrm>
          <a:off x="1525174" y="0"/>
          <a:ext cx="1525174" cy="1019365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 dirty="0">
              <a:latin typeface="+mn-lt"/>
              <a:ea typeface="+mn-ea"/>
              <a:cs typeface="+mn-cs"/>
            </a:rPr>
            <a:t>fWIT</a:t>
          </a:r>
        </a:p>
      </dsp:txBody>
      <dsp:txXfrm>
        <a:off x="1525174" y="0"/>
        <a:ext cx="1525174" cy="764524"/>
      </dsp:txXfrm>
    </dsp:sp>
    <dsp:sp modelId="{82E937CD-2432-4974-9C51-029C5CACBE51}">
      <dsp:nvSpPr>
        <dsp:cNvPr id="0" name=""/>
        <dsp:cNvSpPr/>
      </dsp:nvSpPr>
      <dsp:spPr>
        <a:xfrm rot="10800000">
          <a:off x="0" y="1019365"/>
          <a:ext cx="1525174" cy="1019365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 dirty="0">
              <a:latin typeface="+mn-lt"/>
              <a:ea typeface="+mn-ea"/>
              <a:cs typeface="+mn-cs"/>
            </a:rPr>
            <a:t>CIT &gt;15h</a:t>
          </a:r>
        </a:p>
      </dsp:txBody>
      <dsp:txXfrm rot="10800000">
        <a:off x="0" y="1274206"/>
        <a:ext cx="1525174" cy="764524"/>
      </dsp:txXfrm>
    </dsp:sp>
    <dsp:sp modelId="{885C9B10-4E28-4597-AB0B-094A2B097150}">
      <dsp:nvSpPr>
        <dsp:cNvPr id="0" name=""/>
        <dsp:cNvSpPr/>
      </dsp:nvSpPr>
      <dsp:spPr>
        <a:xfrm rot="5400000">
          <a:off x="1778078" y="766461"/>
          <a:ext cx="1019365" cy="1525174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 dirty="0">
              <a:latin typeface="+mn-lt"/>
              <a:ea typeface="+mn-ea"/>
              <a:cs typeface="+mn-cs"/>
            </a:rPr>
            <a:t>Rapid recovery (</a:t>
          </a:r>
          <a:r>
            <a:rPr lang="es-ES" sz="1800" b="0" i="1" kern="1200" dirty="0">
              <a:latin typeface="+mn-lt"/>
              <a:ea typeface="+mn-ea"/>
              <a:cs typeface="+mn-cs"/>
            </a:rPr>
            <a:t>p</a:t>
          </a:r>
          <a:r>
            <a:rPr lang="es-ES" sz="1800" b="0" kern="1200" dirty="0">
              <a:latin typeface="+mn-lt"/>
              <a:ea typeface="+mn-ea"/>
              <a:cs typeface="+mn-cs"/>
            </a:rPr>
            <a:t>&lt;0.05)</a:t>
          </a:r>
        </a:p>
      </dsp:txBody>
      <dsp:txXfrm rot="-5400000">
        <a:off x="1525174" y="1274206"/>
        <a:ext cx="1525174" cy="764524"/>
      </dsp:txXfrm>
    </dsp:sp>
    <dsp:sp modelId="{4363F649-303B-4584-9E71-E9C4EEB33AD1}">
      <dsp:nvSpPr>
        <dsp:cNvPr id="0" name=""/>
        <dsp:cNvSpPr/>
      </dsp:nvSpPr>
      <dsp:spPr>
        <a:xfrm>
          <a:off x="764004" y="764524"/>
          <a:ext cx="1522340" cy="509682"/>
        </a:xfrm>
        <a:prstGeom prst="roundRect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+mn-lt"/>
              <a:ea typeface="+mn-ea"/>
              <a:cs typeface="+mn-cs"/>
            </a:rPr>
            <a:t>DGF12.5%</a:t>
          </a:r>
        </a:p>
      </dsp:txBody>
      <dsp:txXfrm>
        <a:off x="788885" y="789405"/>
        <a:ext cx="1472578" cy="459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Arrow Connector 17"/>
          <p:cNvCxnSpPr/>
          <p:nvPr/>
        </p:nvCxnSpPr>
        <p:spPr>
          <a:xfrm>
            <a:off x="3337501" y="4677370"/>
            <a:ext cx="835447" cy="0"/>
          </a:xfrm>
          <a:prstGeom prst="straightConnector1">
            <a:avLst/>
          </a:prstGeom>
          <a:ln w="3175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7"/>
          <p:cNvCxnSpPr/>
          <p:nvPr/>
        </p:nvCxnSpPr>
        <p:spPr>
          <a:xfrm>
            <a:off x="3649288" y="3169850"/>
            <a:ext cx="835447" cy="0"/>
          </a:xfrm>
          <a:prstGeom prst="straightConnector1">
            <a:avLst/>
          </a:prstGeom>
          <a:ln w="3175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55"/>
          <p:cNvSpPr/>
          <p:nvPr/>
        </p:nvSpPr>
        <p:spPr>
          <a:xfrm>
            <a:off x="4197877" y="4677370"/>
            <a:ext cx="3948591" cy="782855"/>
          </a:xfrm>
          <a:prstGeom prst="rect">
            <a:avLst/>
          </a:prstGeom>
          <a:noFill/>
          <a:ln w="31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AA0065"/>
                </a:solidFill>
              </a:rPr>
              <a:t>Creatinine and donor age in DCD group</a:t>
            </a:r>
          </a:p>
          <a:p>
            <a:pPr algn="ctr"/>
            <a:r>
              <a:rPr lang="en-US" dirty="0">
                <a:solidFill>
                  <a:srgbClr val="AA0065"/>
                </a:solidFill>
              </a:rPr>
              <a:t>DGF rates: 5.9% (DBD) vs. 12.5% (DCD)</a:t>
            </a:r>
            <a:endParaRPr lang="en-GB" dirty="0">
              <a:solidFill>
                <a:srgbClr val="AA0065"/>
              </a:solidFill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Pediatric kidney transplantation using donors after circulatory death: a national experience from Spain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3448" y="1188013"/>
            <a:ext cx="12286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AIM: </a:t>
            </a:r>
            <a:r>
              <a:rPr lang="en-US" dirty="0">
                <a:solidFill>
                  <a:schemeClr val="bg1"/>
                </a:solidFill>
              </a:rPr>
              <a:t>Feasibility of DCD donors for pediatric KT: Spanish national experience.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027" y="1758142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Herrero-Goñi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677607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CONCLUSION: </a:t>
            </a:r>
            <a:r>
              <a:rPr lang="en-US" dirty="0">
                <a:solidFill>
                  <a:schemeClr val="bg1"/>
                </a:solidFill>
              </a:rPr>
              <a:t>DGF risk linked to rapid recovery technique. DCD graft survival not inferior to DBD. Feasible option for pediatric recipients under select conditions.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5" name="Rectangle 48"/>
          <p:cNvSpPr/>
          <p:nvPr/>
        </p:nvSpPr>
        <p:spPr>
          <a:xfrm>
            <a:off x="514791" y="2073573"/>
            <a:ext cx="3091141" cy="1687459"/>
          </a:xfrm>
          <a:prstGeom prst="rect">
            <a:avLst/>
          </a:prstGeom>
          <a:solidFill>
            <a:schemeClr val="bg1"/>
          </a:solidFill>
          <a:ln w="31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296DC0"/>
                </a:solidFill>
              </a:rPr>
              <a:t>64 DCD kidney transplants</a:t>
            </a:r>
          </a:p>
          <a:p>
            <a:r>
              <a:rPr lang="en-GB" dirty="0">
                <a:solidFill>
                  <a:srgbClr val="296DC0"/>
                </a:solidFill>
              </a:rPr>
              <a:t>2013-2024</a:t>
            </a:r>
          </a:p>
          <a:p>
            <a:r>
              <a:rPr lang="en-GB" dirty="0">
                <a:solidFill>
                  <a:srgbClr val="296DC0"/>
                </a:solidFill>
              </a:rPr>
              <a:t>Pediatric recipients (&lt;18 years)</a:t>
            </a:r>
          </a:p>
          <a:p>
            <a:r>
              <a:rPr lang="en-GB" dirty="0">
                <a:solidFill>
                  <a:srgbClr val="296DC0"/>
                </a:solidFill>
              </a:rPr>
              <a:t>All Spanish transplant</a:t>
            </a:r>
          </a:p>
          <a:p>
            <a:r>
              <a:rPr lang="en-GB" dirty="0">
                <a:solidFill>
                  <a:srgbClr val="296DC0"/>
                </a:solidFill>
              </a:rPr>
              <a:t>centers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41565" y="2094055"/>
            <a:ext cx="432262" cy="511766"/>
            <a:chOff x="4775120" y="3220667"/>
            <a:chExt cx="592364" cy="704754"/>
          </a:xfrm>
        </p:grpSpPr>
        <p:sp>
          <p:nvSpPr>
            <p:cNvPr id="11" name="Freeform: Shape 46">
              <a:extLst>
                <a:ext uri="{FF2B5EF4-FFF2-40B4-BE49-F238E27FC236}">
                  <a16:creationId xmlns:a16="http://schemas.microsoft.com/office/drawing/2014/main" id="{398CC7CE-E349-47F6-A657-57A404826369}"/>
                </a:ext>
              </a:extLst>
            </p:cNvPr>
            <p:cNvSpPr/>
            <p:nvPr/>
          </p:nvSpPr>
          <p:spPr>
            <a:xfrm flipH="1">
              <a:off x="5029200" y="3220667"/>
              <a:ext cx="282148" cy="550610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65AA0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46">
              <a:extLst>
                <a:ext uri="{FF2B5EF4-FFF2-40B4-BE49-F238E27FC236}">
                  <a16:creationId xmlns:a16="http://schemas.microsoft.com/office/drawing/2014/main" id="{398CC7CE-E349-47F6-A657-57A404826369}"/>
                </a:ext>
              </a:extLst>
            </p:cNvPr>
            <p:cNvSpPr/>
            <p:nvPr/>
          </p:nvSpPr>
          <p:spPr>
            <a:xfrm flipH="1">
              <a:off x="4775120" y="3220667"/>
              <a:ext cx="282148" cy="550610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296DC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46">
              <a:extLst>
                <a:ext uri="{FF2B5EF4-FFF2-40B4-BE49-F238E27FC236}">
                  <a16:creationId xmlns:a16="http://schemas.microsoft.com/office/drawing/2014/main" id="{398CC7CE-E349-47F6-A657-57A404826369}"/>
                </a:ext>
              </a:extLst>
            </p:cNvPr>
            <p:cNvSpPr/>
            <p:nvPr/>
          </p:nvSpPr>
          <p:spPr>
            <a:xfrm flipH="1">
              <a:off x="4888126" y="3374811"/>
              <a:ext cx="282148" cy="550610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00437A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: Shape 46">
              <a:extLst>
                <a:ext uri="{FF2B5EF4-FFF2-40B4-BE49-F238E27FC236}">
                  <a16:creationId xmlns:a16="http://schemas.microsoft.com/office/drawing/2014/main" id="{398CC7CE-E349-47F6-A657-57A404826369}"/>
                </a:ext>
              </a:extLst>
            </p:cNvPr>
            <p:cNvSpPr/>
            <p:nvPr/>
          </p:nvSpPr>
          <p:spPr>
            <a:xfrm flipH="1">
              <a:off x="5085336" y="3374811"/>
              <a:ext cx="282148" cy="550610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AA0065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aphicFrame>
        <p:nvGraphicFramePr>
          <p:cNvPr id="20" name="Diagrama 19"/>
          <p:cNvGraphicFramePr/>
          <p:nvPr>
            <p:extLst>
              <p:ext uri="{D42A27DB-BD31-4B8C-83A1-F6EECF244321}">
                <p14:modId xmlns:p14="http://schemas.microsoft.com/office/powerpoint/2010/main" val="4055318788"/>
              </p:ext>
            </p:extLst>
          </p:nvPr>
        </p:nvGraphicFramePr>
        <p:xfrm>
          <a:off x="4530865" y="2150485"/>
          <a:ext cx="3050349" cy="2038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ángulo 20"/>
          <p:cNvSpPr/>
          <p:nvPr/>
        </p:nvSpPr>
        <p:spPr>
          <a:xfrm>
            <a:off x="3918627" y="1768099"/>
            <a:ext cx="3737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b="1" dirty="0">
                <a:solidFill>
                  <a:srgbClr val="296DC0"/>
                </a:solidFill>
              </a:rPr>
              <a:t>Exploratory risk factors in DCD KT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918627" y="4277260"/>
            <a:ext cx="43484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b="1" dirty="0">
                <a:solidFill>
                  <a:srgbClr val="296DC0"/>
                </a:solidFill>
              </a:rPr>
              <a:t>Significant Differences: </a:t>
            </a:r>
            <a:r>
              <a:rPr lang="en-US" sz="2000" b="1" dirty="0">
                <a:solidFill>
                  <a:srgbClr val="296DC0"/>
                </a:solidFill>
              </a:rPr>
              <a:t>DBD vs. DCD KT</a:t>
            </a:r>
            <a:endParaRPr lang="en-GB" sz="2000" b="1" dirty="0">
              <a:solidFill>
                <a:srgbClr val="296DC0"/>
              </a:solidFill>
            </a:endParaRPr>
          </a:p>
        </p:txBody>
      </p:sp>
      <p:pic>
        <p:nvPicPr>
          <p:cNvPr id="22" name="Imagen 21" descr="C:\Users\71272093S\AppData\Local\Microsoft\Windows\INetCache\Content.MSO\445BD19.tmp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/>
          <a:stretch/>
        </p:blipFill>
        <p:spPr bwMode="auto">
          <a:xfrm>
            <a:off x="8279476" y="2108921"/>
            <a:ext cx="3508412" cy="2396576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55"/>
          <p:cNvSpPr/>
          <p:nvPr/>
        </p:nvSpPr>
        <p:spPr>
          <a:xfrm>
            <a:off x="8579819" y="4677370"/>
            <a:ext cx="3056254" cy="782855"/>
          </a:xfrm>
          <a:prstGeom prst="rect">
            <a:avLst/>
          </a:prstGeom>
          <a:noFill/>
          <a:ln w="31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AA0065"/>
                </a:solidFill>
              </a:rPr>
              <a:t>5-year kidney graft survival: </a:t>
            </a:r>
          </a:p>
          <a:p>
            <a:pPr algn="ctr"/>
            <a:r>
              <a:rPr lang="en-GB" dirty="0">
                <a:solidFill>
                  <a:srgbClr val="AA0065"/>
                </a:solidFill>
              </a:rPr>
              <a:t>88.5% (DBD) </a:t>
            </a:r>
            <a:r>
              <a:rPr lang="en-GB" i="1" dirty="0">
                <a:solidFill>
                  <a:srgbClr val="AA0065"/>
                </a:solidFill>
              </a:rPr>
              <a:t>vs.</a:t>
            </a:r>
            <a:r>
              <a:rPr lang="en-GB" dirty="0">
                <a:solidFill>
                  <a:srgbClr val="AA0065"/>
                </a:solidFill>
              </a:rPr>
              <a:t> 89.7% (DCD)</a:t>
            </a:r>
          </a:p>
        </p:txBody>
      </p:sp>
      <p:sp>
        <p:nvSpPr>
          <p:cNvPr id="8" name="Rectángulo 7"/>
          <p:cNvSpPr/>
          <p:nvPr/>
        </p:nvSpPr>
        <p:spPr>
          <a:xfrm>
            <a:off x="8929419" y="1753517"/>
            <a:ext cx="23570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b="1" dirty="0">
                <a:solidFill>
                  <a:srgbClr val="296DC0"/>
                </a:solidFill>
              </a:rPr>
              <a:t>Kidney graft survival</a:t>
            </a:r>
          </a:p>
        </p:txBody>
      </p:sp>
      <p:sp>
        <p:nvSpPr>
          <p:cNvPr id="36" name="Rectangle 48"/>
          <p:cNvSpPr/>
          <p:nvPr/>
        </p:nvSpPr>
        <p:spPr>
          <a:xfrm>
            <a:off x="124028" y="4161142"/>
            <a:ext cx="3481905" cy="1347276"/>
          </a:xfrm>
          <a:prstGeom prst="rect">
            <a:avLst/>
          </a:prstGeom>
          <a:solidFill>
            <a:schemeClr val="bg1"/>
          </a:solidFill>
          <a:ln w="31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296DC0"/>
                </a:solidFill>
              </a:rPr>
              <a:t>490 DBD kidney transplants</a:t>
            </a:r>
          </a:p>
          <a:p>
            <a:pPr algn="ctr"/>
            <a:r>
              <a:rPr lang="en-GB" sz="2000" dirty="0">
                <a:solidFill>
                  <a:srgbClr val="296DC0"/>
                </a:solidFill>
              </a:rPr>
              <a:t>2013-2024</a:t>
            </a:r>
          </a:p>
          <a:p>
            <a:pPr algn="ctr"/>
            <a:r>
              <a:rPr lang="en-GB" sz="2000" dirty="0">
                <a:solidFill>
                  <a:srgbClr val="296DC0"/>
                </a:solidFill>
              </a:rPr>
              <a:t>Pediatric recipients (&lt;18 years)</a:t>
            </a:r>
          </a:p>
          <a:p>
            <a:pPr algn="ctr"/>
            <a:r>
              <a:rPr lang="en-GB" sz="2000" dirty="0">
                <a:solidFill>
                  <a:srgbClr val="296DC0"/>
                </a:solidFill>
              </a:rPr>
              <a:t>REPIR I Registry data</a:t>
            </a:r>
          </a:p>
        </p:txBody>
      </p:sp>
      <p:sp>
        <p:nvSpPr>
          <p:cNvPr id="40" name="Rectángulo 39"/>
          <p:cNvSpPr/>
          <p:nvPr/>
        </p:nvSpPr>
        <p:spPr>
          <a:xfrm>
            <a:off x="124027" y="3761032"/>
            <a:ext cx="19157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296DC0"/>
                </a:solidFill>
              </a:rPr>
              <a:t>Compared with: 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472777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173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Bob Thompson</dc:creator>
  <cp:lastModifiedBy>Bob Thompson</cp:lastModifiedBy>
  <cp:revision>65</cp:revision>
  <dcterms:created xsi:type="dcterms:W3CDTF">2019-06-13T12:30:18Z</dcterms:created>
  <dcterms:modified xsi:type="dcterms:W3CDTF">2026-02-20T00:40:57Z</dcterms:modified>
</cp:coreProperties>
</file>