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50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essmb01.research.chop.edu\Amaral_PATH_Study\REACH\Manuscripts\REACH%20CKiD%20paper\simple%20chart%20work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revised!$B$1</c:f>
              <c:strCache>
                <c:ptCount val="1"/>
                <c:pt idx="0">
                  <c:v>Months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none"/>
          </c:marker>
          <c:cat>
            <c:strRef>
              <c:f>revised!$A$3:$A$6</c:f>
              <c:strCache>
                <c:ptCount val="4"/>
                <c:pt idx="0">
                  <c:v>White</c:v>
                </c:pt>
                <c:pt idx="1">
                  <c:v>Black</c:v>
                </c:pt>
                <c:pt idx="2">
                  <c:v>Hispanic</c:v>
                </c:pt>
                <c:pt idx="3">
                  <c:v>Other</c:v>
                </c:pt>
              </c:strCache>
            </c:strRef>
          </c:cat>
          <c:val>
            <c:numRef>
              <c:f>revised!$B$3:$B$6</c:f>
              <c:numCache>
                <c:formatCode>General</c:formatCode>
                <c:ptCount val="4"/>
                <c:pt idx="0">
                  <c:v>18.2</c:v>
                </c:pt>
                <c:pt idx="1">
                  <c:v>12.7</c:v>
                </c:pt>
                <c:pt idx="2">
                  <c:v>14.1</c:v>
                </c:pt>
                <c:pt idx="3">
                  <c:v>13.2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52-4E90-887F-7B6B7FBE17F7}"/>
            </c:ext>
          </c:extLst>
        </c:ser>
        <c:ser>
          <c:idx val="1"/>
          <c:order val="1"/>
          <c:tx>
            <c:strRef>
              <c:f>revised!$C$1</c:f>
              <c:strCache>
                <c:ptCount val="1"/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none"/>
          </c:marker>
          <c:cat>
            <c:strRef>
              <c:f>revised!$A$3:$A$6</c:f>
              <c:strCache>
                <c:ptCount val="4"/>
                <c:pt idx="0">
                  <c:v>White</c:v>
                </c:pt>
                <c:pt idx="1">
                  <c:v>Black</c:v>
                </c:pt>
                <c:pt idx="2">
                  <c:v>Hispanic</c:v>
                </c:pt>
                <c:pt idx="3">
                  <c:v>Other</c:v>
                </c:pt>
              </c:strCache>
            </c:strRef>
          </c:cat>
          <c:val>
            <c:numRef>
              <c:f>revised!$C$3:$C$6</c:f>
              <c:numCache>
                <c:formatCode>General</c:formatCode>
                <c:ptCount val="4"/>
                <c:pt idx="0">
                  <c:v>44.7</c:v>
                </c:pt>
                <c:pt idx="1">
                  <c:v>35</c:v>
                </c:pt>
                <c:pt idx="2">
                  <c:v>43.5</c:v>
                </c:pt>
                <c:pt idx="3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52-4E90-887F-7B6B7FBE17F7}"/>
            </c:ext>
          </c:extLst>
        </c:ser>
        <c:ser>
          <c:idx val="2"/>
          <c:order val="2"/>
          <c:tx>
            <c:strRef>
              <c:f>revised!$D$2</c:f>
              <c:strCache>
                <c:ptCount val="1"/>
                <c:pt idx="0">
                  <c:v>median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dot"/>
            <c:size val="3"/>
            <c:spPr>
              <a:solidFill>
                <a:schemeClr val="accent3"/>
              </a:solidFill>
              <a:ln w="127000">
                <a:solidFill>
                  <a:srgbClr val="0070C0"/>
                </a:solidFill>
                <a:round/>
                <a:headEnd w="lg" len="lg"/>
              </a:ln>
              <a:effectLst/>
            </c:spPr>
          </c:marker>
          <c:dPt>
            <c:idx val="0"/>
            <c:marker>
              <c:symbol val="dot"/>
              <c:size val="3"/>
              <c:spPr>
                <a:solidFill>
                  <a:schemeClr val="accent3"/>
                </a:solidFill>
                <a:ln w="127000" cap="sq">
                  <a:solidFill>
                    <a:srgbClr val="0070C0"/>
                  </a:solidFill>
                  <a:round/>
                  <a:headEnd w="lg" len="lg"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5552-4E90-887F-7B6B7FBE17F7}"/>
              </c:ext>
            </c:extLst>
          </c:dPt>
          <c:cat>
            <c:strRef>
              <c:f>revised!$A$3:$A$6</c:f>
              <c:strCache>
                <c:ptCount val="4"/>
                <c:pt idx="0">
                  <c:v>White</c:v>
                </c:pt>
                <c:pt idx="1">
                  <c:v>Black</c:v>
                </c:pt>
                <c:pt idx="2">
                  <c:v>Hispanic</c:v>
                </c:pt>
                <c:pt idx="3">
                  <c:v>Other</c:v>
                </c:pt>
              </c:strCache>
            </c:strRef>
          </c:cat>
          <c:val>
            <c:numRef>
              <c:f>revised!$D$3:$D$6</c:f>
              <c:numCache>
                <c:formatCode>General</c:formatCode>
                <c:ptCount val="4"/>
                <c:pt idx="0">
                  <c:v>32.4</c:v>
                </c:pt>
                <c:pt idx="1">
                  <c:v>22.3</c:v>
                </c:pt>
                <c:pt idx="2">
                  <c:v>31.2</c:v>
                </c:pt>
                <c:pt idx="3">
                  <c:v>29.5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552-4E90-887F-7B6B7FBE1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  <a:headEnd type="diamond"/>
              <a:tailEnd type="diamond"/>
            </a:ln>
            <a:effectLst/>
          </c:spPr>
        </c:hiLowLines>
        <c:axId val="1602853183"/>
        <c:axId val="1602839263"/>
      </c:stockChart>
      <c:catAx>
        <c:axId val="16028531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2839263"/>
        <c:crosses val="autoZero"/>
        <c:auto val="1"/>
        <c:lblAlgn val="ctr"/>
        <c:lblOffset val="100"/>
        <c:noMultiLvlLbl val="0"/>
      </c:catAx>
      <c:valAx>
        <c:axId val="1602839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285318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Time with low eGFR and pediatric kidney transplant access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50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Do differences in CKD progression by race/ethnicity associate with preemptive or living donor transplant in youth?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Ku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Earlier transplant referral for all children, especially Black youth, may help improve access to preemptive and living donor transplantation.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D675EE65-655B-4C62-2E65-262305EACB04}"/>
              </a:ext>
            </a:extLst>
          </p:cNvPr>
          <p:cNvSpPr/>
          <p:nvPr/>
        </p:nvSpPr>
        <p:spPr>
          <a:xfrm>
            <a:off x="526740" y="272375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B5D658-BFC9-64E9-4171-0FECB600A9B8}"/>
              </a:ext>
            </a:extLst>
          </p:cNvPr>
          <p:cNvSpPr txBox="1"/>
          <p:nvPr/>
        </p:nvSpPr>
        <p:spPr>
          <a:xfrm>
            <a:off x="155047" y="2247319"/>
            <a:ext cx="23526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65AA"/>
                </a:solidFill>
              </a:rPr>
              <a:t>333 youth with CKD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A65AE8-11CB-73A1-C2F0-873CFE03A396}"/>
              </a:ext>
            </a:extLst>
          </p:cNvPr>
          <p:cNvSpPr txBox="1"/>
          <p:nvPr/>
        </p:nvSpPr>
        <p:spPr>
          <a:xfrm>
            <a:off x="0" y="3955041"/>
            <a:ext cx="2244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65AA"/>
                </a:solidFill>
              </a:rPr>
              <a:t>at select </a:t>
            </a:r>
          </a:p>
          <a:p>
            <a:pPr algn="ctr"/>
            <a:r>
              <a:rPr lang="en-GB" dirty="0">
                <a:solidFill>
                  <a:srgbClr val="0065AA"/>
                </a:solidFill>
              </a:rPr>
              <a:t>CKiD Study sites</a:t>
            </a:r>
            <a:endParaRPr lang="en-US" dirty="0"/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BED8FDB3-C26B-CE59-5E25-E4434C07F95D}"/>
              </a:ext>
            </a:extLst>
          </p:cNvPr>
          <p:cNvSpPr/>
          <p:nvPr/>
        </p:nvSpPr>
        <p:spPr>
          <a:xfrm>
            <a:off x="1109484" y="2720141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C8B02F79-1759-D7FF-D98B-76EC5E11D18D}"/>
              </a:ext>
            </a:extLst>
          </p:cNvPr>
          <p:cNvSpPr/>
          <p:nvPr/>
        </p:nvSpPr>
        <p:spPr>
          <a:xfrm>
            <a:off x="818112" y="286496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2C996-CA02-6005-0BA6-543DBA4605CB}"/>
              </a:ext>
            </a:extLst>
          </p:cNvPr>
          <p:cNvSpPr/>
          <p:nvPr/>
        </p:nvSpPr>
        <p:spPr>
          <a:xfrm>
            <a:off x="2363395" y="2183492"/>
            <a:ext cx="2237365" cy="909311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Retrospective cohort study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595F6D-4257-1873-9B54-808E48600220}"/>
              </a:ext>
            </a:extLst>
          </p:cNvPr>
          <p:cNvSpPr/>
          <p:nvPr/>
        </p:nvSpPr>
        <p:spPr>
          <a:xfrm>
            <a:off x="2342582" y="3244427"/>
            <a:ext cx="2244293" cy="853873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96DC0"/>
                </a:solidFill>
              </a:rPr>
              <a:t>Exposure:  Time with low eGFR &lt;30 mL/min/1.73 m</a:t>
            </a:r>
            <a:r>
              <a:rPr lang="en-US" baseline="30000" dirty="0">
                <a:solidFill>
                  <a:srgbClr val="296DC0"/>
                </a:solidFill>
              </a:rPr>
              <a:t>2</a:t>
            </a:r>
            <a:r>
              <a:rPr lang="en-US" dirty="0">
                <a:solidFill>
                  <a:srgbClr val="296DC0"/>
                </a:solidFill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BB54D5-6C0E-860B-32B5-FE35DA62437B}"/>
              </a:ext>
            </a:extLst>
          </p:cNvPr>
          <p:cNvSpPr txBox="1"/>
          <p:nvPr/>
        </p:nvSpPr>
        <p:spPr>
          <a:xfrm>
            <a:off x="5171601" y="1870714"/>
            <a:ext cx="676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296DC0"/>
                </a:solidFill>
              </a:rPr>
              <a:t>Median time with low eGFR (10-30 ml/min) was 29 months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D4AEF2-E52F-4FF9-F062-E60FBF4C5834}"/>
              </a:ext>
            </a:extLst>
          </p:cNvPr>
          <p:cNvSpPr txBox="1"/>
          <p:nvPr/>
        </p:nvSpPr>
        <p:spPr>
          <a:xfrm>
            <a:off x="5170785" y="2288299"/>
            <a:ext cx="6817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96DC0"/>
                </a:solidFill>
              </a:rPr>
              <a:t>Black (vs. White) youth spent less time with low eGFR (-6.5 </a:t>
            </a:r>
            <a:r>
              <a:rPr lang="en-US" sz="2000" dirty="0" err="1">
                <a:solidFill>
                  <a:srgbClr val="296DC0"/>
                </a:solidFill>
              </a:rPr>
              <a:t>mos</a:t>
            </a:r>
            <a:r>
              <a:rPr lang="en-US" sz="2000" dirty="0">
                <a:solidFill>
                  <a:srgbClr val="296DC0"/>
                </a:solidFill>
              </a:rPr>
              <a:t>)</a:t>
            </a:r>
            <a:endParaRPr lang="en-GB" sz="2000" dirty="0">
              <a:solidFill>
                <a:srgbClr val="296DC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CAE1B8-A8A9-A6F3-186E-D1B25455BA2F}"/>
              </a:ext>
            </a:extLst>
          </p:cNvPr>
          <p:cNvSpPr txBox="1"/>
          <p:nvPr/>
        </p:nvSpPr>
        <p:spPr>
          <a:xfrm>
            <a:off x="5269681" y="4929293"/>
            <a:ext cx="6817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96DC0"/>
                </a:solidFill>
              </a:rPr>
              <a:t>Longer time with low eGFR associated with higher odds of preemptive and living donor transplant</a:t>
            </a:r>
            <a:endParaRPr lang="en-GB" sz="2000" dirty="0">
              <a:solidFill>
                <a:srgbClr val="296DC0"/>
              </a:solidFill>
            </a:endParaRPr>
          </a:p>
        </p:txBody>
      </p:sp>
      <p:sp>
        <p:nvSpPr>
          <p:cNvPr id="37" name="Up Arrow 74">
            <a:extLst>
              <a:ext uri="{FF2B5EF4-FFF2-40B4-BE49-F238E27FC236}">
                <a16:creationId xmlns:a16="http://schemas.microsoft.com/office/drawing/2014/main" id="{A204C855-6B59-CFF0-2CF0-2D0321750FE0}"/>
              </a:ext>
            </a:extLst>
          </p:cNvPr>
          <p:cNvSpPr/>
          <p:nvPr/>
        </p:nvSpPr>
        <p:spPr>
          <a:xfrm rot="5400000">
            <a:off x="4806523" y="1834783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Up Arrow 74">
            <a:extLst>
              <a:ext uri="{FF2B5EF4-FFF2-40B4-BE49-F238E27FC236}">
                <a16:creationId xmlns:a16="http://schemas.microsoft.com/office/drawing/2014/main" id="{0612C4AF-FB44-C01C-7A37-2044589FA6AE}"/>
              </a:ext>
            </a:extLst>
          </p:cNvPr>
          <p:cNvSpPr/>
          <p:nvPr/>
        </p:nvSpPr>
        <p:spPr>
          <a:xfrm rot="5400000">
            <a:off x="4808677" y="2261673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Up Arrow 74">
            <a:extLst>
              <a:ext uri="{FF2B5EF4-FFF2-40B4-BE49-F238E27FC236}">
                <a16:creationId xmlns:a16="http://schemas.microsoft.com/office/drawing/2014/main" id="{969910F8-5406-F055-FCE8-739607828525}"/>
              </a:ext>
            </a:extLst>
          </p:cNvPr>
          <p:cNvSpPr/>
          <p:nvPr/>
        </p:nvSpPr>
        <p:spPr>
          <a:xfrm rot="5400000">
            <a:off x="4781710" y="4950173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16E339-ADAA-D7A9-3538-9055ED1FEB5B}"/>
              </a:ext>
            </a:extLst>
          </p:cNvPr>
          <p:cNvSpPr/>
          <p:nvPr/>
        </p:nvSpPr>
        <p:spPr>
          <a:xfrm>
            <a:off x="2350820" y="4302266"/>
            <a:ext cx="2244293" cy="853873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6D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Outcome: Transplant access*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627645-F7B0-2E2F-7AF6-0CA4A9DEBBDC}"/>
              </a:ext>
            </a:extLst>
          </p:cNvPr>
          <p:cNvGrpSpPr/>
          <p:nvPr/>
        </p:nvGrpSpPr>
        <p:grpSpPr>
          <a:xfrm>
            <a:off x="10427271" y="3226175"/>
            <a:ext cx="742243" cy="534966"/>
            <a:chOff x="10920108" y="4927608"/>
            <a:chExt cx="742243" cy="53496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9DC1CC9-B0EC-1601-AD10-2620865751F9}"/>
                </a:ext>
              </a:extLst>
            </p:cNvPr>
            <p:cNvSpPr/>
            <p:nvPr/>
          </p:nvSpPr>
          <p:spPr>
            <a:xfrm>
              <a:off x="10920110" y="5053976"/>
              <a:ext cx="85724" cy="90657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iamond 14">
              <a:extLst>
                <a:ext uri="{FF2B5EF4-FFF2-40B4-BE49-F238E27FC236}">
                  <a16:creationId xmlns:a16="http://schemas.microsoft.com/office/drawing/2014/main" id="{A668B382-C25A-85AB-05D2-BAB6933EB6C3}"/>
                </a:ext>
              </a:extLst>
            </p:cNvPr>
            <p:cNvSpPr/>
            <p:nvPr/>
          </p:nvSpPr>
          <p:spPr>
            <a:xfrm>
              <a:off x="10920108" y="5252435"/>
              <a:ext cx="85726" cy="81722"/>
            </a:xfrm>
            <a:prstGeom prst="diamond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4455E1-0502-9327-B63F-08BBE3C862B5}"/>
                </a:ext>
              </a:extLst>
            </p:cNvPr>
            <p:cNvSpPr txBox="1"/>
            <p:nvPr/>
          </p:nvSpPr>
          <p:spPr>
            <a:xfrm rot="5400000">
              <a:off x="11194561" y="4798371"/>
              <a:ext cx="338554" cy="5970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000" dirty="0">
                  <a:solidFill>
                    <a:schemeClr val="accent5"/>
                  </a:solidFill>
                </a:rPr>
                <a:t>Median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366399-ECE6-8A02-DEAA-7C9F450CD7E5}"/>
                </a:ext>
              </a:extLst>
            </p:cNvPr>
            <p:cNvSpPr txBox="1"/>
            <p:nvPr/>
          </p:nvSpPr>
          <p:spPr>
            <a:xfrm rot="5400000">
              <a:off x="11194560" y="4994783"/>
              <a:ext cx="338554" cy="5970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000" dirty="0"/>
                <a:t>IQR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29C614E-388C-5D6C-CB57-9A87CC8EB9B1}"/>
              </a:ext>
            </a:extLst>
          </p:cNvPr>
          <p:cNvSpPr txBox="1"/>
          <p:nvPr/>
        </p:nvSpPr>
        <p:spPr>
          <a:xfrm>
            <a:off x="2328431" y="5149980"/>
            <a:ext cx="2430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*Preemptive waitlist, living donation, preemptive transplant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BF11AC1-5355-44E1-89C2-E2BB6D0AF9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79127"/>
              </p:ext>
            </p:extLst>
          </p:nvPr>
        </p:nvGraphicFramePr>
        <p:xfrm>
          <a:off x="5778774" y="2640233"/>
          <a:ext cx="4572000" cy="2219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AA30A7F-B56F-9CCA-E78B-A7BD562EC30D}"/>
              </a:ext>
            </a:extLst>
          </p:cNvPr>
          <p:cNvSpPr txBox="1"/>
          <p:nvPr/>
        </p:nvSpPr>
        <p:spPr>
          <a:xfrm>
            <a:off x="5516693" y="2688409"/>
            <a:ext cx="438207" cy="18782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</a:rPr>
              <a:t>Months with low eGFR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5163</TotalTime>
  <Words>155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Joseph Laycock</cp:lastModifiedBy>
  <cp:revision>73</cp:revision>
  <dcterms:created xsi:type="dcterms:W3CDTF">2019-06-13T12:30:18Z</dcterms:created>
  <dcterms:modified xsi:type="dcterms:W3CDTF">2026-02-25T10:02:58Z</dcterms:modified>
</cp:coreProperties>
</file>