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1C3AB2-5A93-4DCC-9202-98F159A7E52B}" v="2" dt="2026-03-20T11:27:21.0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29" autoAdjust="0"/>
    <p:restoredTop sz="94660"/>
  </p:normalViewPr>
  <p:slideViewPr>
    <p:cSldViewPr snapToGrid="0">
      <p:cViewPr varScale="1">
        <p:scale>
          <a:sx n="78" d="100"/>
          <a:sy n="78" d="100"/>
        </p:scale>
        <p:origin x="6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3074A-3CDC-A8C7-3846-9C3168BA6FC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Anti-</a:t>
            </a:r>
            <a:r>
              <a:rPr lang="en-GB" sz="2800" b="1" dirty="0" err="1">
                <a:solidFill>
                  <a:schemeClr val="bg1"/>
                </a:solidFill>
              </a:rPr>
              <a:t>nephrin</a:t>
            </a:r>
            <a:r>
              <a:rPr lang="en-GB" sz="2800" b="1" dirty="0">
                <a:solidFill>
                  <a:schemeClr val="bg1"/>
                </a:solidFill>
              </a:rPr>
              <a:t> antibodies in </a:t>
            </a:r>
            <a:r>
              <a:rPr lang="en-GB" sz="2800" b="1" dirty="0" err="1">
                <a:solidFill>
                  <a:schemeClr val="bg1"/>
                </a:solidFill>
              </a:rPr>
              <a:t>pediatric</a:t>
            </a:r>
            <a:r>
              <a:rPr lang="en-GB" sz="2800" b="1" dirty="0">
                <a:solidFill>
                  <a:schemeClr val="bg1"/>
                </a:solidFill>
              </a:rPr>
              <a:t> nephrotic syndrome: </a:t>
            </a:r>
          </a:p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a new paradigm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7110FE-CFDF-BF93-A923-3253F9E75B29}"/>
              </a:ext>
            </a:extLst>
          </p:cNvPr>
          <p:cNvSpPr txBox="1"/>
          <p:nvPr/>
        </p:nvSpPr>
        <p:spPr>
          <a:xfrm>
            <a:off x="250369" y="1258206"/>
            <a:ext cx="600400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3969"/>
                </a:solidFill>
              </a:rPr>
              <a:t>Key points</a:t>
            </a:r>
            <a:r>
              <a:rPr lang="en-GB" dirty="0">
                <a:solidFill>
                  <a:srgbClr val="003969"/>
                </a:solidFill>
              </a:rPr>
              <a:t>: </a:t>
            </a:r>
          </a:p>
          <a:p>
            <a:endParaRPr lang="en-GB" dirty="0">
              <a:solidFill>
                <a:srgbClr val="003969"/>
              </a:solidFill>
            </a:endParaRPr>
          </a:p>
          <a:p>
            <a:r>
              <a:rPr lang="en-GB" dirty="0">
                <a:solidFill>
                  <a:srgbClr val="003969"/>
                </a:solidFill>
              </a:rPr>
              <a:t>Anti-</a:t>
            </a:r>
            <a:r>
              <a:rPr lang="en-GB" dirty="0" err="1">
                <a:solidFill>
                  <a:srgbClr val="003969"/>
                </a:solidFill>
              </a:rPr>
              <a:t>nephrin</a:t>
            </a:r>
            <a:r>
              <a:rPr lang="en-GB" dirty="0">
                <a:solidFill>
                  <a:srgbClr val="003969"/>
                </a:solidFill>
              </a:rPr>
              <a:t> autoantibodies</a:t>
            </a:r>
          </a:p>
          <a:p>
            <a:endParaRPr lang="en-GB" dirty="0">
              <a:solidFill>
                <a:srgbClr val="003969"/>
              </a:solidFill>
            </a:endParaRPr>
          </a:p>
          <a:p>
            <a:r>
              <a:rPr lang="en-GB" dirty="0">
                <a:solidFill>
                  <a:srgbClr val="003969"/>
                </a:solidFill>
              </a:rPr>
              <a:t>1. have been detected in a large proportion of </a:t>
            </a:r>
            <a:r>
              <a:rPr lang="en-GB" dirty="0" err="1">
                <a:solidFill>
                  <a:srgbClr val="003969"/>
                </a:solidFill>
              </a:rPr>
              <a:t>pediatric</a:t>
            </a:r>
            <a:r>
              <a:rPr lang="en-GB" dirty="0">
                <a:solidFill>
                  <a:srgbClr val="003969"/>
                </a:solidFill>
              </a:rPr>
              <a:t> nephrotic syndrome patients</a:t>
            </a:r>
          </a:p>
          <a:p>
            <a:endParaRPr lang="en-GB" dirty="0">
              <a:solidFill>
                <a:srgbClr val="003969"/>
              </a:solidFill>
            </a:endParaRPr>
          </a:p>
          <a:p>
            <a:r>
              <a:rPr lang="en-GB" dirty="0">
                <a:solidFill>
                  <a:srgbClr val="003969"/>
                </a:solidFill>
              </a:rPr>
              <a:t>2. provide a serological marker for antibody mediated podocytopathy</a:t>
            </a:r>
          </a:p>
          <a:p>
            <a:endParaRPr lang="en-GB" dirty="0">
              <a:solidFill>
                <a:srgbClr val="003969"/>
              </a:solidFill>
            </a:endParaRPr>
          </a:p>
          <a:p>
            <a:r>
              <a:rPr lang="en-GB" dirty="0">
                <a:solidFill>
                  <a:srgbClr val="003969"/>
                </a:solidFill>
              </a:rPr>
              <a:t>3. induce phosphorylation of </a:t>
            </a:r>
            <a:r>
              <a:rPr lang="en-GB" dirty="0" err="1">
                <a:solidFill>
                  <a:srgbClr val="003969"/>
                </a:solidFill>
              </a:rPr>
              <a:t>nephrin</a:t>
            </a:r>
            <a:r>
              <a:rPr lang="en-GB" dirty="0">
                <a:solidFill>
                  <a:srgbClr val="003969"/>
                </a:solidFill>
              </a:rPr>
              <a:t> and lead to changes in slit membrane protein expression </a:t>
            </a:r>
          </a:p>
          <a:p>
            <a:endParaRPr lang="en-GB" dirty="0">
              <a:solidFill>
                <a:srgbClr val="003969"/>
              </a:solidFill>
            </a:endParaRPr>
          </a:p>
          <a:p>
            <a:r>
              <a:rPr lang="en-GB" dirty="0">
                <a:solidFill>
                  <a:srgbClr val="003969"/>
                </a:solidFill>
              </a:rPr>
              <a:t>4. are associated with steroid-sensitive forms and higher risk of relapse in transplanted patients.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418948-B141-D43D-69AA-F2059F8E9C4E}"/>
              </a:ext>
            </a:extLst>
          </p:cNvPr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bg1"/>
                </a:solidFill>
                <a:latin typeface="+mj-lt"/>
              </a:rPr>
              <a:t>Mühlig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, Hengel et al. 2026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C3F199-12A1-FD9E-3F46-B336BCE4A5C9}"/>
              </a:ext>
            </a:extLst>
          </p:cNvPr>
          <p:cNvSpPr txBox="1"/>
          <p:nvPr/>
        </p:nvSpPr>
        <p:spPr>
          <a:xfrm>
            <a:off x="173447" y="5719172"/>
            <a:ext cx="7215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TAKE HOME MESSAGE</a:t>
            </a:r>
            <a:r>
              <a:rPr lang="en-GB" dirty="0">
                <a:solidFill>
                  <a:schemeClr val="bg1"/>
                </a:solidFill>
              </a:rPr>
              <a:t>: The detection of anti-</a:t>
            </a:r>
            <a:r>
              <a:rPr lang="en-GB" dirty="0" err="1">
                <a:solidFill>
                  <a:schemeClr val="bg1"/>
                </a:solidFill>
              </a:rPr>
              <a:t>nephrin</a:t>
            </a:r>
            <a:r>
              <a:rPr lang="en-GB" dirty="0">
                <a:solidFill>
                  <a:schemeClr val="bg1"/>
                </a:solidFill>
              </a:rPr>
              <a:t> autoantibodies sheds  new light on </a:t>
            </a:r>
            <a:r>
              <a:rPr lang="en-GB" dirty="0" err="1">
                <a:solidFill>
                  <a:schemeClr val="bg1"/>
                </a:solidFill>
              </a:rPr>
              <a:t>pediatric</a:t>
            </a:r>
            <a:r>
              <a:rPr lang="en-GB" dirty="0">
                <a:solidFill>
                  <a:schemeClr val="bg1"/>
                </a:solidFill>
              </a:rPr>
              <a:t> nephrotic syndrome and paves the way for further clinical trials to evaluate the role of B-cell targeting therapies.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14D33F-1D66-140E-85EC-A4AED9A167F0}"/>
              </a:ext>
            </a:extLst>
          </p:cNvPr>
          <p:cNvSpPr txBox="1"/>
          <p:nvPr/>
        </p:nvSpPr>
        <p:spPr>
          <a:xfrm>
            <a:off x="6254377" y="1258206"/>
            <a:ext cx="5687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3969"/>
                </a:solidFill>
              </a:rPr>
              <a:t>Current concept in anti-</a:t>
            </a:r>
            <a:r>
              <a:rPr lang="en-GB" b="1" dirty="0" err="1">
                <a:solidFill>
                  <a:srgbClr val="003969"/>
                </a:solidFill>
              </a:rPr>
              <a:t>nephrin</a:t>
            </a:r>
            <a:r>
              <a:rPr lang="en-GB" b="1" dirty="0">
                <a:solidFill>
                  <a:srgbClr val="003969"/>
                </a:solidFill>
              </a:rPr>
              <a:t> mediated podocytopathy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A19FC50-1DD8-9F66-FB30-176B6790E8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377" y="1841187"/>
            <a:ext cx="5870576" cy="260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24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116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Joseph Laycock</cp:lastModifiedBy>
  <cp:revision>65</cp:revision>
  <dcterms:created xsi:type="dcterms:W3CDTF">2019-06-13T12:30:18Z</dcterms:created>
  <dcterms:modified xsi:type="dcterms:W3CDTF">2026-03-20T11:28:44Z</dcterms:modified>
</cp:coreProperties>
</file>