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Anti-obesity medications in children and adolescents: blood pressure and chronic kidney disease implications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110FE-CFDF-BF93-A923-3253F9E75B29}"/>
              </a:ext>
            </a:extLst>
          </p:cNvPr>
          <p:cNvSpPr txBox="1"/>
          <p:nvPr/>
        </p:nvSpPr>
        <p:spPr>
          <a:xfrm>
            <a:off x="308825" y="1186431"/>
            <a:ext cx="686220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3969"/>
                </a:solidFill>
              </a:rPr>
              <a:t>Key points</a:t>
            </a:r>
            <a:r>
              <a:rPr lang="en-GB" dirty="0">
                <a:solidFill>
                  <a:srgbClr val="003969"/>
                </a:solidFill>
              </a:rPr>
              <a:t>: </a:t>
            </a:r>
          </a:p>
          <a:p>
            <a:endParaRPr lang="en-GB" sz="1000" dirty="0">
              <a:solidFill>
                <a:srgbClr val="003969"/>
              </a:solidFill>
            </a:endParaRPr>
          </a:p>
          <a:p>
            <a:r>
              <a:rPr lang="en-US" dirty="0">
                <a:solidFill>
                  <a:srgbClr val="003969"/>
                </a:solidFill>
              </a:rPr>
              <a:t>1. First-line treatment remains lifestyle changes with a multidisciplinary approach to promote healthy eating, safe exercising, food label literacy, goal-setting.</a:t>
            </a:r>
            <a:endParaRPr lang="en-GB" dirty="0">
              <a:solidFill>
                <a:srgbClr val="003969"/>
              </a:solidFill>
            </a:endParaRPr>
          </a:p>
          <a:p>
            <a:endParaRPr lang="en-GB" sz="1000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2. GLP-1 receptor agonists produce significant BMI reduction and are </a:t>
            </a:r>
          </a:p>
          <a:p>
            <a:r>
              <a:rPr lang="en-GB" dirty="0">
                <a:solidFill>
                  <a:srgbClr val="003969"/>
                </a:solidFill>
              </a:rPr>
              <a:t>currently approved for adolescents with obesity.</a:t>
            </a:r>
          </a:p>
          <a:p>
            <a:endParaRPr lang="en-GB" sz="1000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3. In adults with obesity, GLP-1 RA use has a BP lowering effect not completely explained by weight loss.</a:t>
            </a:r>
          </a:p>
          <a:p>
            <a:endParaRPr lang="en-GB" sz="1000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4. Renoprotective benefits with GLP-1 RA led to a recent CKD indication for adults with type 2 diabetes.  No studies yet in childhood CKD.</a:t>
            </a:r>
          </a:p>
          <a:p>
            <a:endParaRPr lang="en-GB" sz="1000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5. Important limitations include unstudied long-term safety in children, risk for rebound weight gain, and cost.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Clement, Samuel.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8" y="5682101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TAKE HOME MESSAGE</a:t>
            </a:r>
            <a:r>
              <a:rPr lang="en-US" dirty="0">
                <a:solidFill>
                  <a:schemeClr val="bg1"/>
                </a:solidFill>
              </a:rPr>
              <a:t>: GLP-1 RAs improve BP and kidney outcomes in adults but need further study in children.  Challenges in pediatric obesity care include a lack of long-term safety data, questions about durability of weight loss, and financial barriers.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B7A334-B8A7-D7B1-B3FD-A79DE8E5673E}"/>
              </a:ext>
            </a:extLst>
          </p:cNvPr>
          <p:cNvSpPr/>
          <p:nvPr/>
        </p:nvSpPr>
        <p:spPr>
          <a:xfrm>
            <a:off x="7561869" y="1371600"/>
            <a:ext cx="4114800" cy="4114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88256F9-5DEF-4B79-8354-DD1312FDA153}"/>
              </a:ext>
            </a:extLst>
          </p:cNvPr>
          <p:cNvSpPr/>
          <p:nvPr/>
        </p:nvSpPr>
        <p:spPr>
          <a:xfrm>
            <a:off x="8444846" y="2286000"/>
            <a:ext cx="2286000" cy="228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C6C8F6-33B4-9228-AE9D-E96FBE2DB61D}"/>
              </a:ext>
            </a:extLst>
          </p:cNvPr>
          <p:cNvCxnSpPr>
            <a:cxnSpLocks/>
          </p:cNvCxnSpPr>
          <p:nvPr/>
        </p:nvCxnSpPr>
        <p:spPr>
          <a:xfrm>
            <a:off x="8373035" y="1640541"/>
            <a:ext cx="2474259" cy="355012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52E0A03-9517-658B-6E50-75E8F48DC33C}"/>
              </a:ext>
            </a:extLst>
          </p:cNvPr>
          <p:cNvCxnSpPr>
            <a:cxnSpLocks/>
          </p:cNvCxnSpPr>
          <p:nvPr/>
        </p:nvCxnSpPr>
        <p:spPr>
          <a:xfrm flipH="1">
            <a:off x="8373035" y="1667336"/>
            <a:ext cx="2474259" cy="355012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306D06-262A-C415-5D79-78D12D76016D}"/>
              </a:ext>
            </a:extLst>
          </p:cNvPr>
          <p:cNvCxnSpPr>
            <a:stCxn id="10" idx="2"/>
            <a:endCxn id="10" idx="6"/>
          </p:cNvCxnSpPr>
          <p:nvPr/>
        </p:nvCxnSpPr>
        <p:spPr>
          <a:xfrm>
            <a:off x="7561869" y="3429000"/>
            <a:ext cx="41148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BE39C09-DF85-4E87-1BB8-86B60EC4608C}"/>
              </a:ext>
            </a:extLst>
          </p:cNvPr>
          <p:cNvSpPr txBox="1"/>
          <p:nvPr/>
        </p:nvSpPr>
        <p:spPr>
          <a:xfrm>
            <a:off x="7819465" y="4198685"/>
            <a:ext cx="891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Limitations of BMI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DD11B4-AEB6-70DF-4BA2-19A9E2259494}"/>
              </a:ext>
            </a:extLst>
          </p:cNvPr>
          <p:cNvSpPr txBox="1"/>
          <p:nvPr/>
        </p:nvSpPr>
        <p:spPr>
          <a:xfrm>
            <a:off x="7598476" y="2837131"/>
            <a:ext cx="909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Lifestyle Interventions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7C3E5C-FED3-A375-BC68-058E4FCDBCEF}"/>
              </a:ext>
            </a:extLst>
          </p:cNvPr>
          <p:cNvSpPr txBox="1"/>
          <p:nvPr/>
        </p:nvSpPr>
        <p:spPr>
          <a:xfrm>
            <a:off x="8828064" y="1859095"/>
            <a:ext cx="1622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GLP-1 RA’s and other medications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C25D1C-6844-F4F1-99CA-6E32E4D2D7AB}"/>
              </a:ext>
            </a:extLst>
          </p:cNvPr>
          <p:cNvSpPr txBox="1"/>
          <p:nvPr/>
        </p:nvSpPr>
        <p:spPr>
          <a:xfrm>
            <a:off x="10675860" y="2858358"/>
            <a:ext cx="945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BP implications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2D4663-88F8-CF53-2139-3828CDA7B215}"/>
              </a:ext>
            </a:extLst>
          </p:cNvPr>
          <p:cNvSpPr txBox="1"/>
          <p:nvPr/>
        </p:nvSpPr>
        <p:spPr>
          <a:xfrm>
            <a:off x="10363200" y="4307738"/>
            <a:ext cx="1037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CKD outcomes</a:t>
            </a:r>
          </a:p>
        </p:txBody>
      </p:sp>
      <p:grpSp>
        <p:nvGrpSpPr>
          <p:cNvPr id="57" name="Graphic 35" descr="Alterations &amp; Tailoring outline">
            <a:extLst>
              <a:ext uri="{FF2B5EF4-FFF2-40B4-BE49-F238E27FC236}">
                <a16:creationId xmlns:a16="http://schemas.microsoft.com/office/drawing/2014/main" id="{F054D786-67B7-6F17-774B-9FB56E934E6C}"/>
              </a:ext>
            </a:extLst>
          </p:cNvPr>
          <p:cNvGrpSpPr/>
          <p:nvPr/>
        </p:nvGrpSpPr>
        <p:grpSpPr>
          <a:xfrm>
            <a:off x="7891693" y="3758876"/>
            <a:ext cx="519669" cy="354319"/>
            <a:chOff x="7891693" y="3758876"/>
            <a:chExt cx="519669" cy="354319"/>
          </a:xfrm>
          <a:solidFill>
            <a:srgbClr val="000000"/>
          </a:solidFill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B81FC14-8FAF-01E8-A905-53DF66D100A7}"/>
                </a:ext>
              </a:extLst>
            </p:cNvPr>
            <p:cNvSpPr/>
            <p:nvPr/>
          </p:nvSpPr>
          <p:spPr>
            <a:xfrm>
              <a:off x="7938935" y="3794308"/>
              <a:ext cx="200781" cy="118106"/>
            </a:xfrm>
            <a:custGeom>
              <a:avLst/>
              <a:gdLst>
                <a:gd name="csX0" fmla="*/ 100391 w 200781"/>
                <a:gd name="csY0" fmla="*/ 118107 h 118106"/>
                <a:gd name="csX1" fmla="*/ 200781 w 200781"/>
                <a:gd name="csY1" fmla="*/ 59053 h 118106"/>
                <a:gd name="csX2" fmla="*/ 100391 w 200781"/>
                <a:gd name="csY2" fmla="*/ 0 h 118106"/>
                <a:gd name="csX3" fmla="*/ 0 w 200781"/>
                <a:gd name="csY3" fmla="*/ 59053 h 118106"/>
                <a:gd name="csX4" fmla="*/ 100391 w 200781"/>
                <a:gd name="csY4" fmla="*/ 118107 h 118106"/>
                <a:gd name="csX5" fmla="*/ 100391 w 200781"/>
                <a:gd name="csY5" fmla="*/ 11811 h 118106"/>
                <a:gd name="csX6" fmla="*/ 188971 w 200781"/>
                <a:gd name="csY6" fmla="*/ 59053 h 118106"/>
                <a:gd name="csX7" fmla="*/ 100391 w 200781"/>
                <a:gd name="csY7" fmla="*/ 106296 h 118106"/>
                <a:gd name="csX8" fmla="*/ 11811 w 200781"/>
                <a:gd name="csY8" fmla="*/ 59053 h 118106"/>
                <a:gd name="csX9" fmla="*/ 100391 w 200781"/>
                <a:gd name="csY9" fmla="*/ 11811 h 1181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00781" h="118106">
                  <a:moveTo>
                    <a:pt x="100391" y="118107"/>
                  </a:moveTo>
                  <a:cubicBezTo>
                    <a:pt x="157625" y="118107"/>
                    <a:pt x="200781" y="92714"/>
                    <a:pt x="200781" y="59053"/>
                  </a:cubicBezTo>
                  <a:cubicBezTo>
                    <a:pt x="200781" y="25393"/>
                    <a:pt x="157625" y="0"/>
                    <a:pt x="100391" y="0"/>
                  </a:cubicBezTo>
                  <a:cubicBezTo>
                    <a:pt x="43156" y="0"/>
                    <a:pt x="0" y="25393"/>
                    <a:pt x="0" y="59053"/>
                  </a:cubicBezTo>
                  <a:cubicBezTo>
                    <a:pt x="0" y="92714"/>
                    <a:pt x="43162" y="118107"/>
                    <a:pt x="100391" y="118107"/>
                  </a:cubicBezTo>
                  <a:close/>
                  <a:moveTo>
                    <a:pt x="100391" y="11811"/>
                  </a:moveTo>
                  <a:cubicBezTo>
                    <a:pt x="149234" y="11811"/>
                    <a:pt x="188971" y="33005"/>
                    <a:pt x="188971" y="59053"/>
                  </a:cubicBezTo>
                  <a:cubicBezTo>
                    <a:pt x="188971" y="85102"/>
                    <a:pt x="149234" y="106296"/>
                    <a:pt x="100391" y="106296"/>
                  </a:cubicBezTo>
                  <a:cubicBezTo>
                    <a:pt x="51548" y="106296"/>
                    <a:pt x="11811" y="85102"/>
                    <a:pt x="11811" y="59053"/>
                  </a:cubicBezTo>
                  <a:cubicBezTo>
                    <a:pt x="11811" y="33005"/>
                    <a:pt x="51577" y="11811"/>
                    <a:pt x="100391" y="11811"/>
                  </a:cubicBezTo>
                  <a:close/>
                </a:path>
              </a:pathLst>
            </a:custGeom>
            <a:solidFill>
              <a:srgbClr val="000000"/>
            </a:solidFill>
            <a:ln w="5854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AD72ADB-084E-12DB-02AB-D5379145F15D}"/>
                </a:ext>
              </a:extLst>
            </p:cNvPr>
            <p:cNvSpPr/>
            <p:nvPr/>
          </p:nvSpPr>
          <p:spPr>
            <a:xfrm>
              <a:off x="7986178" y="3829740"/>
              <a:ext cx="106296" cy="47242"/>
            </a:xfrm>
            <a:custGeom>
              <a:avLst/>
              <a:gdLst>
                <a:gd name="csX0" fmla="*/ 53148 w 106296"/>
                <a:gd name="csY0" fmla="*/ 47243 h 47242"/>
                <a:gd name="csX1" fmla="*/ 106296 w 106296"/>
                <a:gd name="csY1" fmla="*/ 23621 h 47242"/>
                <a:gd name="csX2" fmla="*/ 53148 w 106296"/>
                <a:gd name="csY2" fmla="*/ 0 h 47242"/>
                <a:gd name="csX3" fmla="*/ 0 w 106296"/>
                <a:gd name="csY3" fmla="*/ 23621 h 47242"/>
                <a:gd name="csX4" fmla="*/ 53148 w 106296"/>
                <a:gd name="csY4" fmla="*/ 47243 h 47242"/>
                <a:gd name="csX5" fmla="*/ 53148 w 106296"/>
                <a:gd name="csY5" fmla="*/ 11811 h 47242"/>
                <a:gd name="csX6" fmla="*/ 94420 w 106296"/>
                <a:gd name="csY6" fmla="*/ 23621 h 47242"/>
                <a:gd name="csX7" fmla="*/ 53148 w 106296"/>
                <a:gd name="csY7" fmla="*/ 35432 h 47242"/>
                <a:gd name="csX8" fmla="*/ 11882 w 106296"/>
                <a:gd name="csY8" fmla="*/ 23621 h 47242"/>
                <a:gd name="csX9" fmla="*/ 53148 w 106296"/>
                <a:gd name="csY9" fmla="*/ 11811 h 472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6296" h="47242">
                  <a:moveTo>
                    <a:pt x="53148" y="47243"/>
                  </a:moveTo>
                  <a:cubicBezTo>
                    <a:pt x="82503" y="47243"/>
                    <a:pt x="106296" y="36666"/>
                    <a:pt x="106296" y="23621"/>
                  </a:cubicBezTo>
                  <a:cubicBezTo>
                    <a:pt x="106296" y="10576"/>
                    <a:pt x="82503" y="0"/>
                    <a:pt x="53148" y="0"/>
                  </a:cubicBezTo>
                  <a:cubicBezTo>
                    <a:pt x="23793" y="0"/>
                    <a:pt x="0" y="10576"/>
                    <a:pt x="0" y="23621"/>
                  </a:cubicBezTo>
                  <a:cubicBezTo>
                    <a:pt x="0" y="36666"/>
                    <a:pt x="23822" y="47243"/>
                    <a:pt x="53148" y="47243"/>
                  </a:cubicBezTo>
                  <a:close/>
                  <a:moveTo>
                    <a:pt x="53148" y="11811"/>
                  </a:moveTo>
                  <a:cubicBezTo>
                    <a:pt x="78482" y="11811"/>
                    <a:pt x="92755" y="20137"/>
                    <a:pt x="94420" y="23621"/>
                  </a:cubicBezTo>
                  <a:cubicBezTo>
                    <a:pt x="92755" y="27105"/>
                    <a:pt x="78476" y="35432"/>
                    <a:pt x="53148" y="35432"/>
                  </a:cubicBezTo>
                  <a:cubicBezTo>
                    <a:pt x="27820" y="35432"/>
                    <a:pt x="13541" y="27105"/>
                    <a:pt x="11882" y="23621"/>
                  </a:cubicBezTo>
                  <a:cubicBezTo>
                    <a:pt x="13541" y="20137"/>
                    <a:pt x="27820" y="11811"/>
                    <a:pt x="53148" y="11811"/>
                  </a:cubicBezTo>
                  <a:close/>
                </a:path>
              </a:pathLst>
            </a:custGeom>
            <a:solidFill>
              <a:srgbClr val="000000"/>
            </a:solidFill>
            <a:ln w="5854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128FCCE-9264-F110-831A-C8B0329FAC4E}"/>
                </a:ext>
              </a:extLst>
            </p:cNvPr>
            <p:cNvSpPr/>
            <p:nvPr/>
          </p:nvSpPr>
          <p:spPr>
            <a:xfrm>
              <a:off x="7891693" y="3758876"/>
              <a:ext cx="519669" cy="354319"/>
            </a:xfrm>
            <a:custGeom>
              <a:avLst/>
              <a:gdLst>
                <a:gd name="csX0" fmla="*/ 501020 w 519669"/>
                <a:gd name="csY0" fmla="*/ 121709 h 354319"/>
                <a:gd name="csX1" fmla="*/ 289054 w 519669"/>
                <a:gd name="csY1" fmla="*/ 132592 h 354319"/>
                <a:gd name="csX2" fmla="*/ 278519 w 519669"/>
                <a:gd name="csY2" fmla="*/ 138120 h 354319"/>
                <a:gd name="csX3" fmla="*/ 295267 w 519669"/>
                <a:gd name="csY3" fmla="*/ 94485 h 354319"/>
                <a:gd name="csX4" fmla="*/ 147633 w 519669"/>
                <a:gd name="csY4" fmla="*/ 0 h 354319"/>
                <a:gd name="csX5" fmla="*/ 0 w 519669"/>
                <a:gd name="csY5" fmla="*/ 94485 h 354319"/>
                <a:gd name="csX6" fmla="*/ 0 w 519669"/>
                <a:gd name="csY6" fmla="*/ 252122 h 354319"/>
                <a:gd name="csX7" fmla="*/ 154484 w 519669"/>
                <a:gd name="csY7" fmla="*/ 354320 h 354319"/>
                <a:gd name="csX8" fmla="*/ 294582 w 519669"/>
                <a:gd name="csY8" fmla="*/ 308382 h 354319"/>
                <a:gd name="csX9" fmla="*/ 496166 w 519669"/>
                <a:gd name="csY9" fmla="*/ 297836 h 354319"/>
                <a:gd name="csX10" fmla="*/ 519669 w 519669"/>
                <a:gd name="csY10" fmla="*/ 308424 h 354319"/>
                <a:gd name="csX11" fmla="*/ 519669 w 519669"/>
                <a:gd name="csY11" fmla="*/ 130118 h 354319"/>
                <a:gd name="csX12" fmla="*/ 147633 w 519669"/>
                <a:gd name="csY12" fmla="*/ 11811 h 354319"/>
                <a:gd name="csX13" fmla="*/ 283456 w 519669"/>
                <a:gd name="csY13" fmla="*/ 94485 h 354319"/>
                <a:gd name="csX14" fmla="*/ 224509 w 519669"/>
                <a:gd name="csY14" fmla="*/ 162597 h 354319"/>
                <a:gd name="csX15" fmla="*/ 185392 w 519669"/>
                <a:gd name="csY15" fmla="*/ 173888 h 354319"/>
                <a:gd name="csX16" fmla="*/ 147633 w 519669"/>
                <a:gd name="csY16" fmla="*/ 177160 h 354319"/>
                <a:gd name="csX17" fmla="*/ 11811 w 519669"/>
                <a:gd name="csY17" fmla="*/ 94485 h 354319"/>
                <a:gd name="csX18" fmla="*/ 147633 w 519669"/>
                <a:gd name="csY18" fmla="*/ 11811 h 354319"/>
                <a:gd name="csX19" fmla="*/ 289031 w 519669"/>
                <a:gd name="csY19" fmla="*/ 297959 h 354319"/>
                <a:gd name="csX20" fmla="*/ 154484 w 519669"/>
                <a:gd name="csY20" fmla="*/ 342509 h 354319"/>
                <a:gd name="csX21" fmla="*/ 11811 w 519669"/>
                <a:gd name="csY21" fmla="*/ 252122 h 354319"/>
                <a:gd name="csX22" fmla="*/ 11811 w 519669"/>
                <a:gd name="csY22" fmla="*/ 131500 h 354319"/>
                <a:gd name="csX23" fmla="*/ 59053 w 519669"/>
                <a:gd name="csY23" fmla="*/ 170026 h 354319"/>
                <a:gd name="csX24" fmla="*/ 59053 w 519669"/>
                <a:gd name="csY24" fmla="*/ 242119 h 354319"/>
                <a:gd name="csX25" fmla="*/ 70864 w 519669"/>
                <a:gd name="csY25" fmla="*/ 242119 h 354319"/>
                <a:gd name="csX26" fmla="*/ 70864 w 519669"/>
                <a:gd name="csY26" fmla="*/ 175164 h 354319"/>
                <a:gd name="csX27" fmla="*/ 118107 w 519669"/>
                <a:gd name="csY27" fmla="*/ 187069 h 354319"/>
                <a:gd name="csX28" fmla="*/ 118107 w 519669"/>
                <a:gd name="csY28" fmla="*/ 289361 h 354319"/>
                <a:gd name="csX29" fmla="*/ 129917 w 519669"/>
                <a:gd name="csY29" fmla="*/ 289361 h 354319"/>
                <a:gd name="csX30" fmla="*/ 129917 w 519669"/>
                <a:gd name="csY30" fmla="*/ 188268 h 354319"/>
                <a:gd name="csX31" fmla="*/ 147633 w 519669"/>
                <a:gd name="csY31" fmla="*/ 188971 h 354319"/>
                <a:gd name="csX32" fmla="*/ 154484 w 519669"/>
                <a:gd name="csY32" fmla="*/ 188858 h 354319"/>
                <a:gd name="csX33" fmla="*/ 154484 w 519669"/>
                <a:gd name="csY33" fmla="*/ 188971 h 354319"/>
                <a:gd name="csX34" fmla="*/ 177160 w 519669"/>
                <a:gd name="csY34" fmla="*/ 187246 h 354319"/>
                <a:gd name="csX35" fmla="*/ 177160 w 519669"/>
                <a:gd name="csY35" fmla="*/ 242119 h 354319"/>
                <a:gd name="csX36" fmla="*/ 188971 w 519669"/>
                <a:gd name="csY36" fmla="*/ 242119 h 354319"/>
                <a:gd name="csX37" fmla="*/ 188971 w 519669"/>
                <a:gd name="csY37" fmla="*/ 185197 h 354319"/>
                <a:gd name="csX38" fmla="*/ 189809 w 519669"/>
                <a:gd name="csY38" fmla="*/ 185026 h 354319"/>
                <a:gd name="csX39" fmla="*/ 222241 w 519669"/>
                <a:gd name="csY39" fmla="*/ 175967 h 354319"/>
                <a:gd name="csX40" fmla="*/ 236213 w 519669"/>
                <a:gd name="csY40" fmla="*/ 170765 h 354319"/>
                <a:gd name="csX41" fmla="*/ 236213 w 519669"/>
                <a:gd name="csY41" fmla="*/ 265740 h 354319"/>
                <a:gd name="csX42" fmla="*/ 248024 w 519669"/>
                <a:gd name="csY42" fmla="*/ 265740 h 354319"/>
                <a:gd name="csX43" fmla="*/ 248024 w 519669"/>
                <a:gd name="csY43" fmla="*/ 165863 h 354319"/>
                <a:gd name="csX44" fmla="*/ 294582 w 519669"/>
                <a:gd name="csY44" fmla="*/ 143033 h 354319"/>
                <a:gd name="csX45" fmla="*/ 295267 w 519669"/>
                <a:gd name="csY45" fmla="*/ 142691 h 354319"/>
                <a:gd name="csX46" fmla="*/ 295267 w 519669"/>
                <a:gd name="csY46" fmla="*/ 200781 h 354319"/>
                <a:gd name="csX47" fmla="*/ 307077 w 519669"/>
                <a:gd name="csY47" fmla="*/ 200781 h 354319"/>
                <a:gd name="csX48" fmla="*/ 307077 w 519669"/>
                <a:gd name="csY48" fmla="*/ 136791 h 354319"/>
                <a:gd name="csX49" fmla="*/ 354320 w 519669"/>
                <a:gd name="csY49" fmla="*/ 119737 h 354319"/>
                <a:gd name="csX50" fmla="*/ 354320 w 519669"/>
                <a:gd name="csY50" fmla="*/ 224403 h 354319"/>
                <a:gd name="csX51" fmla="*/ 366131 w 519669"/>
                <a:gd name="csY51" fmla="*/ 224403 h 354319"/>
                <a:gd name="csX52" fmla="*/ 366131 w 519669"/>
                <a:gd name="csY52" fmla="*/ 117079 h 354319"/>
                <a:gd name="csX53" fmla="*/ 413373 w 519669"/>
                <a:gd name="csY53" fmla="*/ 113040 h 354319"/>
                <a:gd name="csX54" fmla="*/ 413373 w 519669"/>
                <a:gd name="csY54" fmla="*/ 177160 h 354319"/>
                <a:gd name="csX55" fmla="*/ 425184 w 519669"/>
                <a:gd name="csY55" fmla="*/ 177160 h 354319"/>
                <a:gd name="csX56" fmla="*/ 425184 w 519669"/>
                <a:gd name="csY56" fmla="*/ 113701 h 354319"/>
                <a:gd name="csX57" fmla="*/ 482826 w 519669"/>
                <a:gd name="csY57" fmla="*/ 126982 h 354319"/>
                <a:gd name="csX58" fmla="*/ 455177 w 519669"/>
                <a:gd name="csY58" fmla="*/ 206669 h 354319"/>
                <a:gd name="csX59" fmla="*/ 473259 w 519669"/>
                <a:gd name="csY59" fmla="*/ 276553 h 354319"/>
                <a:gd name="csX60" fmla="*/ 289031 w 519669"/>
                <a:gd name="csY60" fmla="*/ 297959 h 354319"/>
                <a:gd name="csX61" fmla="*/ 507859 w 519669"/>
                <a:gd name="csY61" fmla="*/ 290058 h 354319"/>
                <a:gd name="csX62" fmla="*/ 507811 w 519669"/>
                <a:gd name="csY62" fmla="*/ 290117 h 354319"/>
                <a:gd name="csX63" fmla="*/ 507782 w 519669"/>
                <a:gd name="csY63" fmla="*/ 290111 h 354319"/>
                <a:gd name="csX64" fmla="*/ 501020 w 519669"/>
                <a:gd name="csY64" fmla="*/ 287058 h 354319"/>
                <a:gd name="csX65" fmla="*/ 490580 w 519669"/>
                <a:gd name="csY65" fmla="*/ 282694 h 354319"/>
                <a:gd name="csX66" fmla="*/ 466958 w 519669"/>
                <a:gd name="csY66" fmla="*/ 206657 h 354319"/>
                <a:gd name="csX67" fmla="*/ 493397 w 519669"/>
                <a:gd name="csY67" fmla="*/ 132693 h 354319"/>
                <a:gd name="csX68" fmla="*/ 495511 w 519669"/>
                <a:gd name="csY68" fmla="*/ 132185 h 354319"/>
                <a:gd name="csX69" fmla="*/ 507859 w 519669"/>
                <a:gd name="csY69" fmla="*/ 137754 h 354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</a:cxnLst>
              <a:rect l="l" t="t" r="r" b="b"/>
              <a:pathLst>
                <a:path w="519669" h="354319">
                  <a:moveTo>
                    <a:pt x="501020" y="121709"/>
                  </a:moveTo>
                  <a:cubicBezTo>
                    <a:pt x="432471" y="90842"/>
                    <a:pt x="361141" y="94497"/>
                    <a:pt x="289054" y="132592"/>
                  </a:cubicBezTo>
                  <a:cubicBezTo>
                    <a:pt x="285848" y="134287"/>
                    <a:pt x="282287" y="136165"/>
                    <a:pt x="278519" y="138120"/>
                  </a:cubicBezTo>
                  <a:cubicBezTo>
                    <a:pt x="289032" y="125981"/>
                    <a:pt x="294958" y="110541"/>
                    <a:pt x="295267" y="94485"/>
                  </a:cubicBezTo>
                  <a:cubicBezTo>
                    <a:pt x="295267" y="42388"/>
                    <a:pt x="229038" y="0"/>
                    <a:pt x="147633" y="0"/>
                  </a:cubicBezTo>
                  <a:cubicBezTo>
                    <a:pt x="66228" y="0"/>
                    <a:pt x="0" y="42388"/>
                    <a:pt x="0" y="94485"/>
                  </a:cubicBezTo>
                  <a:lnTo>
                    <a:pt x="0" y="252122"/>
                  </a:lnTo>
                  <a:cubicBezTo>
                    <a:pt x="0" y="309434"/>
                    <a:pt x="67858" y="354320"/>
                    <a:pt x="154484" y="354320"/>
                  </a:cubicBezTo>
                  <a:cubicBezTo>
                    <a:pt x="207632" y="354320"/>
                    <a:pt x="264175" y="324451"/>
                    <a:pt x="294582" y="308382"/>
                  </a:cubicBezTo>
                  <a:cubicBezTo>
                    <a:pt x="363255" y="272082"/>
                    <a:pt x="431083" y="268533"/>
                    <a:pt x="496166" y="297836"/>
                  </a:cubicBezTo>
                  <a:lnTo>
                    <a:pt x="519669" y="308424"/>
                  </a:lnTo>
                  <a:lnTo>
                    <a:pt x="519669" y="130118"/>
                  </a:lnTo>
                  <a:close/>
                  <a:moveTo>
                    <a:pt x="147633" y="11811"/>
                  </a:moveTo>
                  <a:cubicBezTo>
                    <a:pt x="222525" y="11811"/>
                    <a:pt x="283456" y="48902"/>
                    <a:pt x="283456" y="94485"/>
                  </a:cubicBezTo>
                  <a:cubicBezTo>
                    <a:pt x="283456" y="122713"/>
                    <a:pt x="260083" y="147675"/>
                    <a:pt x="224509" y="162597"/>
                  </a:cubicBezTo>
                  <a:cubicBezTo>
                    <a:pt x="211790" y="167392"/>
                    <a:pt x="198710" y="171167"/>
                    <a:pt x="185392" y="173888"/>
                  </a:cubicBezTo>
                  <a:cubicBezTo>
                    <a:pt x="172925" y="176074"/>
                    <a:pt x="160291" y="177169"/>
                    <a:pt x="147633" y="177160"/>
                  </a:cubicBezTo>
                  <a:cubicBezTo>
                    <a:pt x="72742" y="177160"/>
                    <a:pt x="11811" y="140075"/>
                    <a:pt x="11811" y="94485"/>
                  </a:cubicBezTo>
                  <a:cubicBezTo>
                    <a:pt x="11811" y="48896"/>
                    <a:pt x="72742" y="11811"/>
                    <a:pt x="147633" y="11811"/>
                  </a:cubicBezTo>
                  <a:close/>
                  <a:moveTo>
                    <a:pt x="289031" y="297959"/>
                  </a:moveTo>
                  <a:cubicBezTo>
                    <a:pt x="259563" y="313532"/>
                    <a:pt x="204708" y="342509"/>
                    <a:pt x="154484" y="342509"/>
                  </a:cubicBezTo>
                  <a:cubicBezTo>
                    <a:pt x="74484" y="342509"/>
                    <a:pt x="11811" y="302808"/>
                    <a:pt x="11811" y="252122"/>
                  </a:cubicBezTo>
                  <a:lnTo>
                    <a:pt x="11811" y="131500"/>
                  </a:lnTo>
                  <a:cubicBezTo>
                    <a:pt x="23880" y="148289"/>
                    <a:pt x="40180" y="161582"/>
                    <a:pt x="59053" y="170026"/>
                  </a:cubicBezTo>
                  <a:lnTo>
                    <a:pt x="59053" y="242119"/>
                  </a:lnTo>
                  <a:lnTo>
                    <a:pt x="70864" y="242119"/>
                  </a:lnTo>
                  <a:lnTo>
                    <a:pt x="70864" y="175164"/>
                  </a:lnTo>
                  <a:cubicBezTo>
                    <a:pt x="86073" y="181027"/>
                    <a:pt x="101936" y="185025"/>
                    <a:pt x="118107" y="187069"/>
                  </a:cubicBezTo>
                  <a:lnTo>
                    <a:pt x="118107" y="289361"/>
                  </a:lnTo>
                  <a:lnTo>
                    <a:pt x="129917" y="289361"/>
                  </a:lnTo>
                  <a:lnTo>
                    <a:pt x="129917" y="188268"/>
                  </a:lnTo>
                  <a:cubicBezTo>
                    <a:pt x="135734" y="188717"/>
                    <a:pt x="141634" y="188971"/>
                    <a:pt x="147633" y="188971"/>
                  </a:cubicBezTo>
                  <a:cubicBezTo>
                    <a:pt x="149931" y="188971"/>
                    <a:pt x="152210" y="188929"/>
                    <a:pt x="154484" y="188858"/>
                  </a:cubicBezTo>
                  <a:lnTo>
                    <a:pt x="154484" y="188971"/>
                  </a:lnTo>
                  <a:cubicBezTo>
                    <a:pt x="162074" y="188929"/>
                    <a:pt x="169651" y="188353"/>
                    <a:pt x="177160" y="187246"/>
                  </a:cubicBezTo>
                  <a:lnTo>
                    <a:pt x="177160" y="242119"/>
                  </a:lnTo>
                  <a:lnTo>
                    <a:pt x="188971" y="242119"/>
                  </a:lnTo>
                  <a:lnTo>
                    <a:pt x="188971" y="185197"/>
                  </a:lnTo>
                  <a:lnTo>
                    <a:pt x="189809" y="185026"/>
                  </a:lnTo>
                  <a:cubicBezTo>
                    <a:pt x="200859" y="182937"/>
                    <a:pt x="211709" y="179907"/>
                    <a:pt x="222241" y="175967"/>
                  </a:cubicBezTo>
                  <a:cubicBezTo>
                    <a:pt x="226966" y="174320"/>
                    <a:pt x="231649" y="172572"/>
                    <a:pt x="236213" y="170765"/>
                  </a:cubicBezTo>
                  <a:lnTo>
                    <a:pt x="236213" y="265740"/>
                  </a:lnTo>
                  <a:lnTo>
                    <a:pt x="248024" y="265740"/>
                  </a:lnTo>
                  <a:lnTo>
                    <a:pt x="248024" y="165863"/>
                  </a:lnTo>
                  <a:cubicBezTo>
                    <a:pt x="266407" y="157891"/>
                    <a:pt x="282564" y="149381"/>
                    <a:pt x="294582" y="143033"/>
                  </a:cubicBezTo>
                  <a:cubicBezTo>
                    <a:pt x="294812" y="142909"/>
                    <a:pt x="295267" y="142691"/>
                    <a:pt x="295267" y="142691"/>
                  </a:cubicBezTo>
                  <a:lnTo>
                    <a:pt x="295267" y="200781"/>
                  </a:lnTo>
                  <a:lnTo>
                    <a:pt x="307077" y="200781"/>
                  </a:lnTo>
                  <a:lnTo>
                    <a:pt x="307077" y="136791"/>
                  </a:lnTo>
                  <a:cubicBezTo>
                    <a:pt x="322239" y="129598"/>
                    <a:pt x="338060" y="123887"/>
                    <a:pt x="354320" y="119737"/>
                  </a:cubicBezTo>
                  <a:lnTo>
                    <a:pt x="354320" y="224403"/>
                  </a:lnTo>
                  <a:lnTo>
                    <a:pt x="366131" y="224403"/>
                  </a:lnTo>
                  <a:lnTo>
                    <a:pt x="366131" y="117079"/>
                  </a:lnTo>
                  <a:cubicBezTo>
                    <a:pt x="381678" y="113971"/>
                    <a:pt x="397525" y="112616"/>
                    <a:pt x="413373" y="113040"/>
                  </a:cubicBezTo>
                  <a:lnTo>
                    <a:pt x="413373" y="177160"/>
                  </a:lnTo>
                  <a:lnTo>
                    <a:pt x="425184" y="177160"/>
                  </a:lnTo>
                  <a:lnTo>
                    <a:pt x="425184" y="113701"/>
                  </a:lnTo>
                  <a:cubicBezTo>
                    <a:pt x="444921" y="115436"/>
                    <a:pt x="464320" y="119906"/>
                    <a:pt x="482826" y="126982"/>
                  </a:cubicBezTo>
                  <a:cubicBezTo>
                    <a:pt x="465238" y="149857"/>
                    <a:pt x="455537" y="177816"/>
                    <a:pt x="455177" y="206669"/>
                  </a:cubicBezTo>
                  <a:cubicBezTo>
                    <a:pt x="455550" y="231072"/>
                    <a:pt x="461750" y="255032"/>
                    <a:pt x="473259" y="276553"/>
                  </a:cubicBezTo>
                  <a:cubicBezTo>
                    <a:pt x="413285" y="257845"/>
                    <a:pt x="351456" y="264966"/>
                    <a:pt x="289031" y="297959"/>
                  </a:cubicBezTo>
                  <a:close/>
                  <a:moveTo>
                    <a:pt x="507859" y="290058"/>
                  </a:moveTo>
                  <a:cubicBezTo>
                    <a:pt x="507862" y="290087"/>
                    <a:pt x="507841" y="290114"/>
                    <a:pt x="507811" y="290117"/>
                  </a:cubicBezTo>
                  <a:cubicBezTo>
                    <a:pt x="507801" y="290118"/>
                    <a:pt x="507791" y="290116"/>
                    <a:pt x="507782" y="290111"/>
                  </a:cubicBezTo>
                  <a:lnTo>
                    <a:pt x="501020" y="287058"/>
                  </a:lnTo>
                  <a:cubicBezTo>
                    <a:pt x="497548" y="285493"/>
                    <a:pt x="494064" y="284106"/>
                    <a:pt x="490580" y="282694"/>
                  </a:cubicBezTo>
                  <a:cubicBezTo>
                    <a:pt x="475799" y="260033"/>
                    <a:pt x="467620" y="233704"/>
                    <a:pt x="466958" y="206657"/>
                  </a:cubicBezTo>
                  <a:cubicBezTo>
                    <a:pt x="467476" y="179780"/>
                    <a:pt x="476759" y="153808"/>
                    <a:pt x="493397" y="132693"/>
                  </a:cubicBezTo>
                  <a:lnTo>
                    <a:pt x="495511" y="132185"/>
                  </a:lnTo>
                  <a:lnTo>
                    <a:pt x="507859" y="137754"/>
                  </a:lnTo>
                  <a:close/>
                </a:path>
              </a:pathLst>
            </a:custGeom>
            <a:solidFill>
              <a:srgbClr val="000000"/>
            </a:solidFill>
            <a:ln w="5854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8" name="Graphic 37" descr="Fruit bowl outline">
            <a:extLst>
              <a:ext uri="{FF2B5EF4-FFF2-40B4-BE49-F238E27FC236}">
                <a16:creationId xmlns:a16="http://schemas.microsoft.com/office/drawing/2014/main" id="{99524726-28FE-D782-70FD-B2EB026E7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1741" y="2295930"/>
            <a:ext cx="527902" cy="527902"/>
          </a:xfrm>
          <a:prstGeom prst="rect">
            <a:avLst/>
          </a:prstGeom>
        </p:spPr>
      </p:pic>
      <p:pic>
        <p:nvPicPr>
          <p:cNvPr id="42" name="Graphic 41" descr="Needle outline">
            <a:extLst>
              <a:ext uri="{FF2B5EF4-FFF2-40B4-BE49-F238E27FC236}">
                <a16:creationId xmlns:a16="http://schemas.microsoft.com/office/drawing/2014/main" id="{17CF1F7C-E8EF-F9FF-7D4B-25F656405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383764" y="1429996"/>
            <a:ext cx="493542" cy="493542"/>
          </a:xfrm>
          <a:prstGeom prst="rect">
            <a:avLst/>
          </a:prstGeom>
        </p:spPr>
      </p:pic>
      <p:pic>
        <p:nvPicPr>
          <p:cNvPr id="44" name="Graphic 43" descr="Kidneys outline">
            <a:extLst>
              <a:ext uri="{FF2B5EF4-FFF2-40B4-BE49-F238E27FC236}">
                <a16:creationId xmlns:a16="http://schemas.microsoft.com/office/drawing/2014/main" id="{3D793EB1-3F2D-DB28-634A-F2B3F4ACD2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34196" y="3763505"/>
            <a:ext cx="606112" cy="606112"/>
          </a:xfrm>
          <a:prstGeom prst="rect">
            <a:avLst/>
          </a:prstGeom>
        </p:spPr>
      </p:pic>
      <p:pic>
        <p:nvPicPr>
          <p:cNvPr id="46" name="Graphic 45" descr="Care outline">
            <a:extLst>
              <a:ext uri="{FF2B5EF4-FFF2-40B4-BE49-F238E27FC236}">
                <a16:creationId xmlns:a16="http://schemas.microsoft.com/office/drawing/2014/main" id="{584DF086-C24E-1C61-297F-95D435BA95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5383" y="2382573"/>
            <a:ext cx="540447" cy="540447"/>
          </a:xfrm>
          <a:prstGeom prst="rect">
            <a:avLst/>
          </a:prstGeom>
        </p:spPr>
      </p:pic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06CA6CE-192D-EDDC-11C0-149EE75F10AF}"/>
              </a:ext>
            </a:extLst>
          </p:cNvPr>
          <p:cNvSpPr/>
          <p:nvPr/>
        </p:nvSpPr>
        <p:spPr>
          <a:xfrm>
            <a:off x="8417859" y="4329953"/>
            <a:ext cx="2420470" cy="1246094"/>
          </a:xfrm>
          <a:custGeom>
            <a:avLst/>
            <a:gdLst>
              <a:gd name="csX0" fmla="*/ 564776 w 2420470"/>
              <a:gd name="csY0" fmla="*/ 17929 h 1246094"/>
              <a:gd name="csX1" fmla="*/ 1846729 w 2420470"/>
              <a:gd name="csY1" fmla="*/ 0 h 1246094"/>
              <a:gd name="csX2" fmla="*/ 2420470 w 2420470"/>
              <a:gd name="csY2" fmla="*/ 878541 h 1246094"/>
              <a:gd name="csX3" fmla="*/ 1810870 w 2420470"/>
              <a:gd name="csY3" fmla="*/ 1156447 h 1246094"/>
              <a:gd name="csX4" fmla="*/ 1075765 w 2420470"/>
              <a:gd name="csY4" fmla="*/ 1246094 h 1246094"/>
              <a:gd name="csX5" fmla="*/ 295835 w 2420470"/>
              <a:gd name="csY5" fmla="*/ 1030941 h 1246094"/>
              <a:gd name="csX6" fmla="*/ 0 w 2420470"/>
              <a:gd name="csY6" fmla="*/ 824753 h 1246094"/>
              <a:gd name="csX7" fmla="*/ 564776 w 2420470"/>
              <a:gd name="csY7" fmla="*/ 17929 h 12460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420470" h="1246094">
                <a:moveTo>
                  <a:pt x="564776" y="17929"/>
                </a:moveTo>
                <a:lnTo>
                  <a:pt x="1846729" y="0"/>
                </a:lnTo>
                <a:lnTo>
                  <a:pt x="2420470" y="878541"/>
                </a:lnTo>
                <a:lnTo>
                  <a:pt x="1810870" y="1156447"/>
                </a:lnTo>
                <a:lnTo>
                  <a:pt x="1075765" y="1246094"/>
                </a:lnTo>
                <a:lnTo>
                  <a:pt x="295835" y="1030941"/>
                </a:lnTo>
                <a:lnTo>
                  <a:pt x="0" y="824753"/>
                </a:lnTo>
                <a:lnTo>
                  <a:pt x="564776" y="1792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3E1959-AD40-1367-59DE-ABA6DD9B3FCD}"/>
              </a:ext>
            </a:extLst>
          </p:cNvPr>
          <p:cNvSpPr txBox="1"/>
          <p:nvPr/>
        </p:nvSpPr>
        <p:spPr>
          <a:xfrm>
            <a:off x="8734927" y="2919857"/>
            <a:ext cx="1705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Essential insights</a:t>
            </a:r>
          </a:p>
        </p:txBody>
      </p:sp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3446</TotalTime>
  <Words>194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62</cp:revision>
  <dcterms:created xsi:type="dcterms:W3CDTF">2019-06-13T12:30:18Z</dcterms:created>
  <dcterms:modified xsi:type="dcterms:W3CDTF">2026-03-24T15:11:29Z</dcterms:modified>
</cp:coreProperties>
</file>