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9DB8C7-9230-4CAB-9102-3607B066FD26}" v="3" dt="2026-04-20T13:34:12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6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06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20/04/2026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6">
            <a:extLst>
              <a:ext uri="{FF2B5EF4-FFF2-40B4-BE49-F238E27FC236}">
                <a16:creationId xmlns:a16="http://schemas.microsoft.com/office/drawing/2014/main" id="{C15ADF6E-063E-25F5-E57B-FBC3627FD9EC}"/>
              </a:ext>
            </a:extLst>
          </p:cNvPr>
          <p:cNvSpPr/>
          <p:nvPr/>
        </p:nvSpPr>
        <p:spPr>
          <a:xfrm>
            <a:off x="1007965" y="346221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400" b="1" dirty="0">
                <a:solidFill>
                  <a:schemeClr val="bg1"/>
                </a:solidFill>
              </a:rPr>
              <a:t>Clinical presentations, treatments, and outcomes of pediatric lupus nephritis: a prospective cohort study from the Pediatric Nephrology Research Consortium</a:t>
            </a: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3448" y="1032133"/>
            <a:ext cx="11931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AIM: </a:t>
            </a:r>
            <a:r>
              <a:rPr lang="en-GB" dirty="0">
                <a:solidFill>
                  <a:schemeClr val="bg1"/>
                </a:solidFill>
              </a:rPr>
              <a:t>Assess </a:t>
            </a:r>
            <a:r>
              <a:rPr lang="en-US" dirty="0">
                <a:solidFill>
                  <a:schemeClr val="bg1"/>
                </a:solidFill>
              </a:rPr>
              <a:t>outcomes in pediatric lupus nephritis (</a:t>
            </a:r>
            <a:r>
              <a:rPr lang="en-US" dirty="0" err="1">
                <a:solidFill>
                  <a:schemeClr val="bg1"/>
                </a:solidFill>
              </a:rPr>
              <a:t>pLN</a:t>
            </a:r>
            <a:r>
              <a:rPr lang="en-US" dirty="0">
                <a:solidFill>
                  <a:schemeClr val="bg1"/>
                </a:solidFill>
              </a:rPr>
              <a:t>) with initial therapy of mycophenolate (MMF) versus IV cyclophosphamide (CYC), with and without rituximab (RTX)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3448" y="1758951"/>
            <a:ext cx="2392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OUTCOMES:</a:t>
            </a:r>
            <a:endParaRPr 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Phillips 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MMF and CYC had similar efficacy as initial therapies for </a:t>
            </a:r>
            <a:r>
              <a:rPr lang="en-US" dirty="0" err="1">
                <a:solidFill>
                  <a:schemeClr val="bg1"/>
                </a:solidFill>
              </a:rPr>
              <a:t>pLN.</a:t>
            </a:r>
            <a:r>
              <a:rPr lang="en-US" dirty="0">
                <a:solidFill>
                  <a:schemeClr val="bg1"/>
                </a:solidFill>
              </a:rPr>
              <a:t> Adding RTX may have benefit in achieving long-term response.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BFCD5F41-9588-88DB-7906-DFBC30790109}"/>
              </a:ext>
            </a:extLst>
          </p:cNvPr>
          <p:cNvSpPr/>
          <p:nvPr/>
        </p:nvSpPr>
        <p:spPr>
          <a:xfrm>
            <a:off x="546365" y="3465867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: Shape 46">
            <a:extLst>
              <a:ext uri="{FF2B5EF4-FFF2-40B4-BE49-F238E27FC236}">
                <a16:creationId xmlns:a16="http://schemas.microsoft.com/office/drawing/2014/main" id="{40FFAAF1-4FB9-470A-677D-C9D65619E325}"/>
              </a:ext>
            </a:extLst>
          </p:cNvPr>
          <p:cNvSpPr/>
          <p:nvPr/>
        </p:nvSpPr>
        <p:spPr>
          <a:xfrm>
            <a:off x="777165" y="357396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6E6B6A9B-3F61-BB44-23D3-9623948DF1FB}"/>
              </a:ext>
            </a:extLst>
          </p:cNvPr>
          <p:cNvSpPr/>
          <p:nvPr/>
        </p:nvSpPr>
        <p:spPr>
          <a:xfrm>
            <a:off x="1294919" y="356930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E113FA-DDC2-4381-78CC-01DF484EAC75}"/>
              </a:ext>
            </a:extLst>
          </p:cNvPr>
          <p:cNvSpPr txBox="1"/>
          <p:nvPr/>
        </p:nvSpPr>
        <p:spPr>
          <a:xfrm>
            <a:off x="-78806" y="4591386"/>
            <a:ext cx="2612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437A"/>
                </a:solidFill>
              </a:rPr>
              <a:t>Prospective,</a:t>
            </a:r>
            <a:br>
              <a:rPr lang="en-GB" sz="2000" b="1" dirty="0">
                <a:solidFill>
                  <a:srgbClr val="00437A"/>
                </a:solidFill>
              </a:rPr>
            </a:br>
            <a:r>
              <a:rPr lang="en-GB" sz="2000" b="1" dirty="0">
                <a:solidFill>
                  <a:srgbClr val="00437A"/>
                </a:solidFill>
              </a:rPr>
              <a:t>multi-</a:t>
            </a:r>
            <a:r>
              <a:rPr lang="en-GB" sz="2000" b="1" dirty="0" err="1">
                <a:solidFill>
                  <a:srgbClr val="00437A"/>
                </a:solidFill>
              </a:rPr>
              <a:t>center</a:t>
            </a:r>
            <a:r>
              <a:rPr lang="en-GB" sz="2000" b="1" dirty="0">
                <a:solidFill>
                  <a:srgbClr val="00437A"/>
                </a:solidFill>
              </a:rPr>
              <a:t> study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081AF3-3F08-C640-F974-BD8A804A12AD}"/>
              </a:ext>
            </a:extLst>
          </p:cNvPr>
          <p:cNvSpPr txBox="1"/>
          <p:nvPr/>
        </p:nvSpPr>
        <p:spPr>
          <a:xfrm>
            <a:off x="96177" y="2400233"/>
            <a:ext cx="21872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108 patients aged &lt;21 years with ≥class III </a:t>
            </a:r>
            <a:r>
              <a:rPr lang="en-GB" sz="2000" dirty="0" err="1">
                <a:solidFill>
                  <a:srgbClr val="00437A"/>
                </a:solidFill>
              </a:rPr>
              <a:t>pLN</a:t>
            </a:r>
            <a:endParaRPr lang="en-GB" sz="2000" dirty="0">
              <a:solidFill>
                <a:srgbClr val="00437A"/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135B003-7A1B-2462-D754-26CDAFA66DDC}"/>
              </a:ext>
            </a:extLst>
          </p:cNvPr>
          <p:cNvCxnSpPr>
            <a:cxnSpLocks/>
          </p:cNvCxnSpPr>
          <p:nvPr/>
        </p:nvCxnSpPr>
        <p:spPr>
          <a:xfrm>
            <a:off x="1997248" y="3949009"/>
            <a:ext cx="665933" cy="703901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6910AD4-05A8-4983-78E2-E00603D2329D}"/>
              </a:ext>
            </a:extLst>
          </p:cNvPr>
          <p:cNvCxnSpPr>
            <a:cxnSpLocks/>
          </p:cNvCxnSpPr>
          <p:nvPr/>
        </p:nvCxnSpPr>
        <p:spPr>
          <a:xfrm flipV="1">
            <a:off x="1999800" y="2725674"/>
            <a:ext cx="707709" cy="1007327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46">
            <a:extLst>
              <a:ext uri="{FF2B5EF4-FFF2-40B4-BE49-F238E27FC236}">
                <a16:creationId xmlns:a16="http://schemas.microsoft.com/office/drawing/2014/main" id="{7110A2B8-6694-5DC9-67F9-0B5C671FDE44}"/>
              </a:ext>
            </a:extLst>
          </p:cNvPr>
          <p:cNvSpPr/>
          <p:nvPr/>
        </p:nvSpPr>
        <p:spPr>
          <a:xfrm>
            <a:off x="2825610" y="1918911"/>
            <a:ext cx="258879" cy="553506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46">
            <a:extLst>
              <a:ext uri="{FF2B5EF4-FFF2-40B4-BE49-F238E27FC236}">
                <a16:creationId xmlns:a16="http://schemas.microsoft.com/office/drawing/2014/main" id="{C0D2F36E-09D3-1368-98BD-E560029020ED}"/>
              </a:ext>
            </a:extLst>
          </p:cNvPr>
          <p:cNvSpPr/>
          <p:nvPr/>
        </p:nvSpPr>
        <p:spPr>
          <a:xfrm>
            <a:off x="2833899" y="2725674"/>
            <a:ext cx="258879" cy="572926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4" name="Freeform: Shape 46">
            <a:extLst>
              <a:ext uri="{FF2B5EF4-FFF2-40B4-BE49-F238E27FC236}">
                <a16:creationId xmlns:a16="http://schemas.microsoft.com/office/drawing/2014/main" id="{264A7532-C69D-DD98-899F-C8F81B98983F}"/>
              </a:ext>
            </a:extLst>
          </p:cNvPr>
          <p:cNvSpPr/>
          <p:nvPr/>
        </p:nvSpPr>
        <p:spPr>
          <a:xfrm>
            <a:off x="2721521" y="4774896"/>
            <a:ext cx="268868" cy="605776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Freeform: Shape 46">
            <a:extLst>
              <a:ext uri="{FF2B5EF4-FFF2-40B4-BE49-F238E27FC236}">
                <a16:creationId xmlns:a16="http://schemas.microsoft.com/office/drawing/2014/main" id="{68A180DE-A330-68D0-19AF-250E18067F46}"/>
              </a:ext>
            </a:extLst>
          </p:cNvPr>
          <p:cNvSpPr/>
          <p:nvPr/>
        </p:nvSpPr>
        <p:spPr>
          <a:xfrm>
            <a:off x="2694471" y="3679873"/>
            <a:ext cx="258879" cy="572927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A1E278-7DE3-CE51-D3D4-F10E7AFFCF42}"/>
              </a:ext>
            </a:extLst>
          </p:cNvPr>
          <p:cNvSpPr txBox="1"/>
          <p:nvPr/>
        </p:nvSpPr>
        <p:spPr>
          <a:xfrm>
            <a:off x="2990389" y="1844157"/>
            <a:ext cx="1735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296DC0"/>
                </a:solidFill>
              </a:rPr>
              <a:t>MMF without RTX (n=33)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C51E4E-5F91-6224-9967-C8785AD25D73}"/>
              </a:ext>
            </a:extLst>
          </p:cNvPr>
          <p:cNvSpPr txBox="1"/>
          <p:nvPr/>
        </p:nvSpPr>
        <p:spPr>
          <a:xfrm>
            <a:off x="2823910" y="3647110"/>
            <a:ext cx="1946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AA0065"/>
                </a:solidFill>
              </a:rPr>
              <a:t>MMF or CYC with RTX (n=20)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1EC8A83-AE96-D878-5A35-75385CE2509F}"/>
              </a:ext>
            </a:extLst>
          </p:cNvPr>
          <p:cNvCxnSpPr/>
          <p:nvPr/>
        </p:nvCxnSpPr>
        <p:spPr>
          <a:xfrm>
            <a:off x="4541174" y="3043047"/>
            <a:ext cx="613837" cy="478387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CC0DF97-60BF-8445-E411-29A962CF0309}"/>
              </a:ext>
            </a:extLst>
          </p:cNvPr>
          <p:cNvCxnSpPr/>
          <p:nvPr/>
        </p:nvCxnSpPr>
        <p:spPr>
          <a:xfrm flipV="1">
            <a:off x="4541174" y="4266312"/>
            <a:ext cx="613837" cy="405275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29C6FC0-BCED-6747-6D08-FFE3AE0D381F}"/>
              </a:ext>
            </a:extLst>
          </p:cNvPr>
          <p:cNvSpPr/>
          <p:nvPr/>
        </p:nvSpPr>
        <p:spPr>
          <a:xfrm>
            <a:off x="5287834" y="2592563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Response rate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FF76610-F051-8EA6-7719-435F02DE45CC}"/>
              </a:ext>
            </a:extLst>
          </p:cNvPr>
          <p:cNvSpPr/>
          <p:nvPr/>
        </p:nvSpPr>
        <p:spPr>
          <a:xfrm>
            <a:off x="5287834" y="3344590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Infection rate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B70C89A-F779-B399-44B8-B28159863F83}"/>
              </a:ext>
            </a:extLst>
          </p:cNvPr>
          <p:cNvSpPr/>
          <p:nvPr/>
        </p:nvSpPr>
        <p:spPr>
          <a:xfrm>
            <a:off x="5287834" y="4102085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rgbClr val="00437A"/>
                </a:solidFill>
              </a:rPr>
              <a:t>pLN</a:t>
            </a:r>
            <a:r>
              <a:rPr lang="en-GB" dirty="0">
                <a:solidFill>
                  <a:srgbClr val="00437A"/>
                </a:solidFill>
              </a:rPr>
              <a:t> relapse rate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01250B5-A2C6-BAF1-EB52-A8F8C402D086}"/>
              </a:ext>
            </a:extLst>
          </p:cNvPr>
          <p:cNvSpPr/>
          <p:nvPr/>
        </p:nvSpPr>
        <p:spPr>
          <a:xfrm>
            <a:off x="5287834" y="4866420"/>
            <a:ext cx="1735313" cy="62284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437A"/>
                </a:solidFill>
              </a:rPr>
              <a:t>Rate of steroid use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E9429D6-2AB0-B25A-D8F4-4357AEEA1968}"/>
              </a:ext>
            </a:extLst>
          </p:cNvPr>
          <p:cNvSpPr/>
          <p:nvPr/>
        </p:nvSpPr>
        <p:spPr>
          <a:xfrm>
            <a:off x="5121288" y="1786172"/>
            <a:ext cx="2106413" cy="669356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6-, 12-, and</a:t>
            </a:r>
            <a:br>
              <a:rPr lang="en-GB" dirty="0"/>
            </a:br>
            <a:r>
              <a:rPr lang="en-GB" dirty="0"/>
              <a:t>24-month outcomes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8683B3A2-729F-EFCB-5892-BB727C2C5E18}"/>
              </a:ext>
            </a:extLst>
          </p:cNvPr>
          <p:cNvCxnSpPr>
            <a:cxnSpLocks/>
          </p:cNvCxnSpPr>
          <p:nvPr/>
        </p:nvCxnSpPr>
        <p:spPr>
          <a:xfrm flipV="1">
            <a:off x="7126323" y="4027357"/>
            <a:ext cx="553533" cy="192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72FFB531-9F61-FE38-C3E6-959BF0EB9ADB}"/>
              </a:ext>
            </a:extLst>
          </p:cNvPr>
          <p:cNvSpPr txBox="1"/>
          <p:nvPr/>
        </p:nvSpPr>
        <p:spPr>
          <a:xfrm>
            <a:off x="10895414" y="2238420"/>
            <a:ext cx="13117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58% CR</a:t>
            </a:r>
          </a:p>
          <a:p>
            <a:pPr algn="ctr"/>
            <a:r>
              <a:rPr lang="en-GB" sz="2000" dirty="0">
                <a:solidFill>
                  <a:srgbClr val="00437A"/>
                </a:solidFill>
              </a:rPr>
              <a:t>79% any response (CR or PR)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7C0170C-20C1-F858-2395-93F7703BDF19}"/>
              </a:ext>
            </a:extLst>
          </p:cNvPr>
          <p:cNvSpPr txBox="1"/>
          <p:nvPr/>
        </p:nvSpPr>
        <p:spPr>
          <a:xfrm>
            <a:off x="10900008" y="1601003"/>
            <a:ext cx="1311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At 24 months: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AED6F9-67CE-8CC7-7C10-DDB12E0A57A2}"/>
              </a:ext>
            </a:extLst>
          </p:cNvPr>
          <p:cNvSpPr txBox="1"/>
          <p:nvPr/>
        </p:nvSpPr>
        <p:spPr>
          <a:xfrm>
            <a:off x="2869990" y="4506056"/>
            <a:ext cx="18067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65AA00"/>
                </a:solidFill>
              </a:rPr>
              <a:t>MMF or CYC without RTX (n=51)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7A6706-14A2-CDDB-FDF0-6C29377103FF}"/>
              </a:ext>
            </a:extLst>
          </p:cNvPr>
          <p:cNvSpPr txBox="1"/>
          <p:nvPr/>
        </p:nvSpPr>
        <p:spPr>
          <a:xfrm>
            <a:off x="3466004" y="2440154"/>
            <a:ext cx="485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vs.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D2F501-B066-46B0-DB44-9E5DE9791348}"/>
              </a:ext>
            </a:extLst>
          </p:cNvPr>
          <p:cNvSpPr txBox="1"/>
          <p:nvPr/>
        </p:nvSpPr>
        <p:spPr>
          <a:xfrm>
            <a:off x="3129317" y="2694537"/>
            <a:ext cx="1457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437A"/>
                </a:solidFill>
              </a:rPr>
              <a:t>CYC without RTX (n=18)</a:t>
            </a:r>
            <a:endParaRPr lang="en-US" sz="2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CACB06-82EE-6044-D27F-072A8CB48EEB}"/>
              </a:ext>
            </a:extLst>
          </p:cNvPr>
          <p:cNvSpPr txBox="1"/>
          <p:nvPr/>
        </p:nvSpPr>
        <p:spPr>
          <a:xfrm>
            <a:off x="3530709" y="4252800"/>
            <a:ext cx="4852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/>
              <a:t>vs.</a:t>
            </a:r>
            <a:endParaRPr lang="en-US" sz="20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F6A7BA74-B094-9B72-76CA-AF33AC2C0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1800" y="1664400"/>
            <a:ext cx="3248208" cy="2191406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A4547A7-0823-33E2-79F3-F5E136785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0675" y="3950854"/>
            <a:ext cx="1913688" cy="163301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7FB38FDD-411D-4BEB-E5C3-7B3529AD6880}"/>
              </a:ext>
            </a:extLst>
          </p:cNvPr>
          <p:cNvSpPr txBox="1"/>
          <p:nvPr/>
        </p:nvSpPr>
        <p:spPr>
          <a:xfrm>
            <a:off x="9804363" y="4183927"/>
            <a:ext cx="23464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Significant increase in any response at 24 months with addition of RTX</a:t>
            </a:r>
          </a:p>
        </p:txBody>
      </p:sp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3177</TotalTime>
  <Words>190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Joseph Laycock</cp:lastModifiedBy>
  <cp:revision>61</cp:revision>
  <dcterms:created xsi:type="dcterms:W3CDTF">2019-06-13T12:30:18Z</dcterms:created>
  <dcterms:modified xsi:type="dcterms:W3CDTF">2026-04-20T13:34:58Z</dcterms:modified>
</cp:coreProperties>
</file>