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5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Laycock" userId="c4bfcbf4-3ccc-440e-b317-559baf184f0d" providerId="ADAL" clId="{6FFBB5CD-8E75-492C-A452-133F2C97F06E}"/>
    <pc:docChg chg="undo custSel modSld">
      <pc:chgData name="Joseph Laycock" userId="c4bfcbf4-3ccc-440e-b317-559baf184f0d" providerId="ADAL" clId="{6FFBB5CD-8E75-492C-A452-133F2C97F06E}" dt="2026-04-29T10:16:11.875" v="8" actId="14100"/>
      <pc:docMkLst>
        <pc:docMk/>
      </pc:docMkLst>
      <pc:sldChg chg="modSp mod">
        <pc:chgData name="Joseph Laycock" userId="c4bfcbf4-3ccc-440e-b317-559baf184f0d" providerId="ADAL" clId="{6FFBB5CD-8E75-492C-A452-133F2C97F06E}" dt="2026-04-29T10:16:11.875" v="8" actId="14100"/>
        <pc:sldMkLst>
          <pc:docMk/>
          <pc:sldMk cId="2867428870" sldId="268"/>
        </pc:sldMkLst>
        <pc:spChg chg="mod">
          <ac:chgData name="Joseph Laycock" userId="c4bfcbf4-3ccc-440e-b317-559baf184f0d" providerId="ADAL" clId="{6FFBB5CD-8E75-492C-A452-133F2C97F06E}" dt="2026-04-29T10:16:11.875" v="8" actId="14100"/>
          <ac:spMkLst>
            <pc:docMk/>
            <pc:sldMk cId="2867428870" sldId="268"/>
            <ac:spMk id="24" creationId="{00000000-0000-0000-0000-000000000000}"/>
          </ac:spMkLst>
        </pc:spChg>
        <pc:spChg chg="mod">
          <ac:chgData name="Joseph Laycock" userId="c4bfcbf4-3ccc-440e-b317-559baf184f0d" providerId="ADAL" clId="{6FFBB5CD-8E75-492C-A452-133F2C97F06E}" dt="2026-04-29T10:15:46.219" v="5" actId="948"/>
          <ac:spMkLst>
            <pc:docMk/>
            <pc:sldMk cId="2867428870" sldId="268"/>
            <ac:spMk id="2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29/04/2026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-4310"/>
            <a:ext cx="10233660" cy="108570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>
              <a:lnSpc>
                <a:spcPct val="100000"/>
              </a:lnSpc>
            </a:pPr>
            <a:r>
              <a:rPr lang="en-GB" sz="24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Hypertension control and its association with left ventricular hypertrophy in children and young people on dialysis</a:t>
            </a:r>
            <a:r>
              <a:rPr lang="en-GB" sz="2400" dirty="0">
                <a:solidFill>
                  <a:schemeClr val="bg1"/>
                </a:solidFill>
                <a:effectLst/>
              </a:rPr>
              <a:t> 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607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To demonstrate a close relationship between blood pressure and cardiovascular outcomes in CYP initiating dialysis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278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Bruce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GB" sz="10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kern="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GB" sz="16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hose with persistent hypertension had the highest risk of HMOD including left ventricular hypertrophy (LVH) and increased indexed LV mass compared with those who were persistently normotensive.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538779-FD36-E1C5-34B6-6F93428C27F9}"/>
              </a:ext>
            </a:extLst>
          </p:cNvPr>
          <p:cNvSpPr/>
          <p:nvPr/>
        </p:nvSpPr>
        <p:spPr>
          <a:xfrm>
            <a:off x="375460" y="2314602"/>
            <a:ext cx="2974027" cy="1202972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/>
              <a:t>32 incident children and young people (CYP):</a:t>
            </a:r>
          </a:p>
          <a:p>
            <a:endParaRPr lang="en-GB" sz="800" dirty="0"/>
          </a:p>
          <a:p>
            <a:r>
              <a:rPr lang="en-GB" sz="1600" dirty="0"/>
              <a:t>17 (53.1%) haemodialysis</a:t>
            </a:r>
          </a:p>
          <a:p>
            <a:r>
              <a:rPr lang="en-GB" sz="1600" dirty="0"/>
              <a:t>15  (46.9%) peritoneal dialysis</a:t>
            </a:r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00EEFE5C-EAD7-E63A-E97F-60DAF26A3CCE}"/>
              </a:ext>
            </a:extLst>
          </p:cNvPr>
          <p:cNvSpPr/>
          <p:nvPr/>
        </p:nvSpPr>
        <p:spPr>
          <a:xfrm>
            <a:off x="352529" y="358601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4BA7A-CBF2-9AA3-002D-A19BB37F73CC}"/>
              </a:ext>
            </a:extLst>
          </p:cNvPr>
          <p:cNvSpPr/>
          <p:nvPr/>
        </p:nvSpPr>
        <p:spPr>
          <a:xfrm>
            <a:off x="375460" y="4636670"/>
            <a:ext cx="2974027" cy="686374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effectLst/>
                <a:ea typeface="Aptos" panose="020B0004020202020204" pitchFamily="34" charset="0"/>
              </a:rPr>
              <a:t>Retrospective, single centre, longitudinal observational study </a:t>
            </a:r>
            <a:endParaRPr lang="en-US" sz="1600" dirty="0"/>
          </a:p>
        </p:txBody>
      </p:sp>
      <p:sp>
        <p:nvSpPr>
          <p:cNvPr id="10" name="Freeform: Shape 46">
            <a:extLst>
              <a:ext uri="{FF2B5EF4-FFF2-40B4-BE49-F238E27FC236}">
                <a16:creationId xmlns:a16="http://schemas.microsoft.com/office/drawing/2014/main" id="{0D3BEE6B-3A06-9AD1-F518-6173C4BAB623}"/>
              </a:ext>
            </a:extLst>
          </p:cNvPr>
          <p:cNvSpPr/>
          <p:nvPr/>
        </p:nvSpPr>
        <p:spPr>
          <a:xfrm>
            <a:off x="1244504" y="3574842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1" name="Freeform: Shape 46">
            <a:extLst>
              <a:ext uri="{FF2B5EF4-FFF2-40B4-BE49-F238E27FC236}">
                <a16:creationId xmlns:a16="http://schemas.microsoft.com/office/drawing/2014/main" id="{1D939332-F5F7-EA41-9D90-66A6F987249A}"/>
              </a:ext>
            </a:extLst>
          </p:cNvPr>
          <p:cNvSpPr/>
          <p:nvPr/>
        </p:nvSpPr>
        <p:spPr>
          <a:xfrm>
            <a:off x="2129659" y="356970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Freeform: Shape 46">
            <a:extLst>
              <a:ext uri="{FF2B5EF4-FFF2-40B4-BE49-F238E27FC236}">
                <a16:creationId xmlns:a16="http://schemas.microsoft.com/office/drawing/2014/main" id="{67AE662A-4755-8327-1BD3-2DE6CE2BD1C6}"/>
              </a:ext>
            </a:extLst>
          </p:cNvPr>
          <p:cNvSpPr/>
          <p:nvPr/>
        </p:nvSpPr>
        <p:spPr>
          <a:xfrm>
            <a:off x="2930160" y="355264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6038B7-E527-32E4-A105-B60E3E1DC188}"/>
              </a:ext>
            </a:extLst>
          </p:cNvPr>
          <p:cNvSpPr/>
          <p:nvPr/>
        </p:nvSpPr>
        <p:spPr>
          <a:xfrm>
            <a:off x="4035287" y="2314602"/>
            <a:ext cx="1898374" cy="3008442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dirty="0">
                <a:solidFill>
                  <a:schemeClr val="bg1"/>
                </a:solidFill>
              </a:rPr>
              <a:t>6-monthly paired echocardiogram and ambulatory blood pressure monitoring (ABPM) up to 1 year following dialysis initiation assessing left ventricular structure and function in relation to blood pressure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65ACC1CF-001D-6C7D-6299-08E68991B526}"/>
              </a:ext>
            </a:extLst>
          </p:cNvPr>
          <p:cNvCxnSpPr>
            <a:cxnSpLocks/>
          </p:cNvCxnSpPr>
          <p:nvPr/>
        </p:nvCxnSpPr>
        <p:spPr>
          <a:xfrm>
            <a:off x="3349487" y="2743617"/>
            <a:ext cx="685800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8E54343-2BB9-54FE-DD6A-CD74D531CE7D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5933661" y="2753161"/>
            <a:ext cx="713024" cy="4124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07D2EC1-B678-DA1B-4F8C-B6ECAC64CF13}"/>
              </a:ext>
            </a:extLst>
          </p:cNvPr>
          <p:cNvCxnSpPr/>
          <p:nvPr/>
        </p:nvCxnSpPr>
        <p:spPr>
          <a:xfrm flipV="1">
            <a:off x="5933661" y="3517574"/>
            <a:ext cx="715833" cy="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462C99-F84E-0329-6587-46DA09BBF640}"/>
              </a:ext>
            </a:extLst>
          </p:cNvPr>
          <p:cNvCxnSpPr/>
          <p:nvPr/>
        </p:nvCxnSpPr>
        <p:spPr>
          <a:xfrm>
            <a:off x="5933661" y="4277866"/>
            <a:ext cx="715833" cy="0"/>
          </a:xfrm>
          <a:prstGeom prst="straightConnector1">
            <a:avLst/>
          </a:prstGeom>
          <a:ln w="31750">
            <a:solidFill>
              <a:srgbClr val="65AA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DE6FF87-8D37-5752-7105-1012D5694756}"/>
              </a:ext>
            </a:extLst>
          </p:cNvPr>
          <p:cNvCxnSpPr/>
          <p:nvPr/>
        </p:nvCxnSpPr>
        <p:spPr>
          <a:xfrm>
            <a:off x="5933661" y="4992497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C025BA-D8B3-835C-DF4B-8A56771F395B}"/>
              </a:ext>
            </a:extLst>
          </p:cNvPr>
          <p:cNvSpPr txBox="1"/>
          <p:nvPr/>
        </p:nvSpPr>
        <p:spPr>
          <a:xfrm>
            <a:off x="6554300" y="1693753"/>
            <a:ext cx="202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65AA"/>
                </a:solidFill>
              </a:rPr>
              <a:t>Four blood pressure trajectory groups categorised:</a:t>
            </a:r>
            <a:endParaRPr lang="en-GB" sz="1200" dirty="0">
              <a:solidFill>
                <a:srgbClr val="0065AA"/>
              </a:solidFill>
            </a:endParaRPr>
          </a:p>
        </p:txBody>
      </p:sp>
      <p:pic>
        <p:nvPicPr>
          <p:cNvPr id="19" name="Picture 18" descr="A screenshot of a device&#10;&#10;Description automatically generated">
            <a:extLst>
              <a:ext uri="{FF2B5EF4-FFF2-40B4-BE49-F238E27FC236}">
                <a16:creationId xmlns:a16="http://schemas.microsoft.com/office/drawing/2014/main" id="{9DAE8772-4246-F0A4-7F42-870C081BA7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7" t="22438" r="53432" b="65167"/>
          <a:stretch/>
        </p:blipFill>
        <p:spPr>
          <a:xfrm>
            <a:off x="6688032" y="3043059"/>
            <a:ext cx="1382562" cy="801204"/>
          </a:xfrm>
          <a:prstGeom prst="rect">
            <a:avLst/>
          </a:prstGeom>
        </p:spPr>
      </p:pic>
      <p:pic>
        <p:nvPicPr>
          <p:cNvPr id="20" name="Picture 19" descr="A screenshot of a device&#10;&#10;Description automatically generated">
            <a:extLst>
              <a:ext uri="{FF2B5EF4-FFF2-40B4-BE49-F238E27FC236}">
                <a16:creationId xmlns:a16="http://schemas.microsoft.com/office/drawing/2014/main" id="{90BAC5C7-6CCE-EFA8-EBF2-2A7D279C6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42" t="11568" r="25771" b="77807"/>
          <a:stretch/>
        </p:blipFill>
        <p:spPr>
          <a:xfrm>
            <a:off x="6759132" y="3888650"/>
            <a:ext cx="1302951" cy="682286"/>
          </a:xfrm>
          <a:prstGeom prst="rect">
            <a:avLst/>
          </a:prstGeom>
        </p:spPr>
      </p:pic>
      <p:pic>
        <p:nvPicPr>
          <p:cNvPr id="21" name="Picture 20" descr="A screenshot of a device&#10;&#10;Description automatically generated">
            <a:extLst>
              <a:ext uri="{FF2B5EF4-FFF2-40B4-BE49-F238E27FC236}">
                <a16:creationId xmlns:a16="http://schemas.microsoft.com/office/drawing/2014/main" id="{AA70B632-EAEF-209C-3974-89B1F44F0B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42" t="22757" r="26231" b="65158"/>
          <a:stretch/>
        </p:blipFill>
        <p:spPr>
          <a:xfrm>
            <a:off x="6730026" y="4568590"/>
            <a:ext cx="1281650" cy="754454"/>
          </a:xfrm>
          <a:prstGeom prst="rect">
            <a:avLst/>
          </a:prstGeom>
        </p:spPr>
      </p:pic>
      <p:pic>
        <p:nvPicPr>
          <p:cNvPr id="22" name="Picture 21" descr="A screenshot of a device&#10;&#10;Description automatically generated">
            <a:extLst>
              <a:ext uri="{FF2B5EF4-FFF2-40B4-BE49-F238E27FC236}">
                <a16:creationId xmlns:a16="http://schemas.microsoft.com/office/drawing/2014/main" id="{0E87CE6F-FA9D-28C2-4CFB-461951570C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7" t="11155" r="53432" b="76450"/>
          <a:stretch/>
        </p:blipFill>
        <p:spPr>
          <a:xfrm>
            <a:off x="6646685" y="2349975"/>
            <a:ext cx="1391478" cy="80637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81F6B37-3A1C-91BB-E3EC-92F26C3095C7}"/>
              </a:ext>
            </a:extLst>
          </p:cNvPr>
          <p:cNvSpPr/>
          <p:nvPr/>
        </p:nvSpPr>
        <p:spPr>
          <a:xfrm>
            <a:off x="6641564" y="2314602"/>
            <a:ext cx="1429030" cy="2987974"/>
          </a:xfrm>
          <a:prstGeom prst="rect">
            <a:avLst/>
          </a:prstGeom>
          <a:noFill/>
          <a:ln w="25400">
            <a:solidFill>
              <a:srgbClr val="00437A">
                <a:alpha val="66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437A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523CDFA-7B20-848C-C751-F77A1DCE790B}"/>
              </a:ext>
            </a:extLst>
          </p:cNvPr>
          <p:cNvCxnSpPr>
            <a:cxnSpLocks/>
          </p:cNvCxnSpPr>
          <p:nvPr/>
        </p:nvCxnSpPr>
        <p:spPr>
          <a:xfrm>
            <a:off x="8070594" y="2753161"/>
            <a:ext cx="685800" cy="0"/>
          </a:xfrm>
          <a:prstGeom prst="straightConnector1">
            <a:avLst/>
          </a:prstGeom>
          <a:ln w="31750">
            <a:solidFill>
              <a:srgbClr val="AA0065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CA6090-B15B-417E-FECE-38003B79CBEF}"/>
              </a:ext>
            </a:extLst>
          </p:cNvPr>
          <p:cNvGrpSpPr/>
          <p:nvPr/>
        </p:nvGrpSpPr>
        <p:grpSpPr>
          <a:xfrm>
            <a:off x="8834528" y="2429109"/>
            <a:ext cx="3006957" cy="2770914"/>
            <a:chOff x="9017854" y="2402430"/>
            <a:chExt cx="3006957" cy="2770914"/>
          </a:xfrm>
        </p:grpSpPr>
        <p:pic>
          <p:nvPicPr>
            <p:cNvPr id="30" name="Picture 29" descr="A graph with different colored lines&#10;&#10;Description automatically generated">
              <a:extLst>
                <a:ext uri="{FF2B5EF4-FFF2-40B4-BE49-F238E27FC236}">
                  <a16:creationId xmlns:a16="http://schemas.microsoft.com/office/drawing/2014/main" id="{B5376826-4371-80E9-1D17-D3DC2459A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5" r="22672"/>
            <a:stretch/>
          </p:blipFill>
          <p:spPr bwMode="auto">
            <a:xfrm>
              <a:off x="9236526" y="2898046"/>
              <a:ext cx="2788285" cy="227529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2" name="Picture 31" descr="A graph of different colored lines&#10;&#10;Description automatically generated">
              <a:extLst>
                <a:ext uri="{FF2B5EF4-FFF2-40B4-BE49-F238E27FC236}">
                  <a16:creationId xmlns:a16="http://schemas.microsoft.com/office/drawing/2014/main" id="{254556B6-86AD-B96A-EFDA-51B357366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0" t="2706" b="86962"/>
            <a:stretch/>
          </p:blipFill>
          <p:spPr>
            <a:xfrm>
              <a:off x="9220682" y="2402430"/>
              <a:ext cx="1591390" cy="411140"/>
            </a:xfrm>
            <a:prstGeom prst="rect">
              <a:avLst/>
            </a:prstGeom>
          </p:spPr>
        </p:pic>
        <p:pic>
          <p:nvPicPr>
            <p:cNvPr id="33" name="Picture 32" descr="A graph of different colored lines&#10;&#10;Description automatically generated">
              <a:extLst>
                <a:ext uri="{FF2B5EF4-FFF2-40B4-BE49-F238E27FC236}">
                  <a16:creationId xmlns:a16="http://schemas.microsoft.com/office/drawing/2014/main" id="{836A4A77-49A1-AA13-84D4-8DAD8A32C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990" t="12123" b="74455"/>
            <a:stretch/>
          </p:blipFill>
          <p:spPr>
            <a:xfrm>
              <a:off x="10223833" y="2402430"/>
              <a:ext cx="1476628" cy="495616"/>
            </a:xfrm>
            <a:prstGeom prst="rect">
              <a:avLst/>
            </a:prstGeom>
          </p:spPr>
        </p:pic>
        <p:pic>
          <p:nvPicPr>
            <p:cNvPr id="34" name="Picture 33" descr="A graph with different colored lines&#10;&#10;Description automatically generated">
              <a:extLst>
                <a:ext uri="{FF2B5EF4-FFF2-40B4-BE49-F238E27FC236}">
                  <a16:creationId xmlns:a16="http://schemas.microsoft.com/office/drawing/2014/main" id="{BDD8477D-0626-B054-C1A3-4C9DB2506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830" r="96189" b="33793"/>
            <a:stretch/>
          </p:blipFill>
          <p:spPr bwMode="auto">
            <a:xfrm>
              <a:off x="9017854" y="3099491"/>
              <a:ext cx="253294" cy="160330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4DD14D3-C49B-1101-FE89-86804EFA5CEA}"/>
              </a:ext>
            </a:extLst>
          </p:cNvPr>
          <p:cNvSpPr txBox="1"/>
          <p:nvPr/>
        </p:nvSpPr>
        <p:spPr>
          <a:xfrm>
            <a:off x="8740946" y="1679893"/>
            <a:ext cx="3241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65AA"/>
                </a:solidFill>
              </a:rPr>
              <a:t>Persistently hypertensive CYP demonstrate highest risk of hypertension mediated organ damage (HMOD):</a:t>
            </a:r>
            <a:endParaRPr lang="en-GB" sz="1200" dirty="0">
              <a:solidFill>
                <a:srgbClr val="0065AA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28B3547-0F6C-196F-C819-8D99134105AC}"/>
              </a:ext>
            </a:extLst>
          </p:cNvPr>
          <p:cNvSpPr/>
          <p:nvPr/>
        </p:nvSpPr>
        <p:spPr>
          <a:xfrm>
            <a:off x="8773377" y="2314600"/>
            <a:ext cx="3241498" cy="2987975"/>
          </a:xfrm>
          <a:prstGeom prst="rect">
            <a:avLst/>
          </a:prstGeom>
          <a:noFill/>
          <a:ln w="25400">
            <a:solidFill>
              <a:srgbClr val="00437A">
                <a:alpha val="66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43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3198</TotalTime>
  <Words>152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Joseph Laycock</cp:lastModifiedBy>
  <cp:revision>63</cp:revision>
  <dcterms:created xsi:type="dcterms:W3CDTF">2019-06-13T12:30:18Z</dcterms:created>
  <dcterms:modified xsi:type="dcterms:W3CDTF">2026-04-29T10:16:12Z</dcterms:modified>
</cp:coreProperties>
</file>