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5742A7-03DD-46CE-9007-C2486C88B870}" v="1" dt="2026-05-14T14:46:02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97"/>
    <p:restoredTop sz="95551"/>
  </p:normalViewPr>
  <p:slideViewPr>
    <p:cSldViewPr snapToGrid="0">
      <p:cViewPr varScale="1">
        <p:scale>
          <a:sx n="101" d="100"/>
          <a:sy n="101" d="100"/>
        </p:scale>
        <p:origin x="11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3C3CA-70F2-2F4C-969F-78852F149C33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8722D-8B05-F845-8F95-FC0D2D175F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485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8722D-8B05-F845-8F95-FC0D2D175F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7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C983-8544-6A33-1BAD-AF3976B26E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49821A-0097-B094-3FC5-94FB71AAD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1CAF2-02A6-D2BE-26E3-0AC7B14A3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710EA-8BC0-98AF-5EBA-AB803F1CF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F0460-2B10-726D-E42E-16F6C1F4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535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991E9-2464-9475-E8D4-FA5AC007F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A8856-0483-A4A7-C7B1-8A278B756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9B4A72-2D80-EC3F-05C8-026C06661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EA10E-86B4-D6B4-C1A2-BBC10CC99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38690-F631-A429-9459-0B9E90A13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262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6662C-19F7-42FB-2610-8103946FC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39E72-8E07-EC74-75B9-C493C5E1A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74DB1D-DCE1-76E3-BAFF-830797B56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ADD2D-E840-D57D-835B-74BDEBF17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BE280-138B-194E-5C8E-67264FFB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17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D1BF-1E49-6C3B-42CA-5CC27CD20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FD9DC-27DE-4F1B-21F6-5EFD38762F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79798-3853-60B6-EBE2-177675B7F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62F81A-AFC9-9DA5-087B-E7A9282D9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B42686-4A99-21EF-0FC2-46E508E8B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56053E-5C11-3656-FAC9-9C43832E2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90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D2A2C-8B46-73D6-1004-72CA40DD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E36237-C93D-94A3-4D9F-77D7AA6965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28CF67-0FFC-7D6C-9393-56AC56DAB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E77F2F-927B-6FD8-202B-C1296C1C4F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8159D2-DA8F-44E9-2201-A05556A92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CFCAF6-96AC-CFF9-44F6-4EC91814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510922-82B7-9028-04FA-B01536CD0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D3021A-353F-AC89-5780-34D1BA7E9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5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D34C-DA6E-3868-7DA6-1EF88180D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33B047-C94D-A273-8676-9766F7D97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4A5B4F-C8FD-DAA8-7676-021E5C0E7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6C577B-BE45-99A5-1490-72815180C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5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89AA2-042C-188E-FEAB-713E639E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A448EC-DEA3-1095-5BC0-12723B4FF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AEF28-84B3-4452-52DC-BDE8DA30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67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AAB8E-F28B-5D47-9E22-B0B7AD6CB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9A9F-B34E-8EA9-EB02-724986561F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A1108-920D-BC32-9B5F-17085A594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521F8-98C9-9583-1FDA-A7DE0D3F0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37F721-2357-6D2E-0271-7AFA6213C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925312-5371-F7A0-00F8-7D38CB58C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75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CEDAB-BF7C-8293-A108-1739FF611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3A3D024-ECB6-8496-4526-C956B9A48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1DB6A4-B8DC-8264-0184-C840618242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C76A2C-8BC7-4D1F-B737-261F962D8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D5BF6-BA80-1A08-1C50-4E67791C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B4FFB-34DC-F112-A71D-F96008B9D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05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110B2-4E48-31F7-9BDD-F9BD7CB32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25D3C7-4B01-1BBD-6F34-EC3714FB2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8897D-0EC9-F158-C5A0-F6D7EBC69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984DB-E12B-3DBE-ECA9-9668A4BC8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D6F489-E43D-748A-66FD-067C6E792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82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452FAB-8E5A-DD2C-4E72-94D3A5CA5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5662F7-F2E1-B24D-D9EB-544209D7DA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FF93D-B304-327D-6B9A-A0E8D6FB4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413C7-DE0B-FA23-12CB-242F351D4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C8AFD-A19F-13E4-8498-713D8F62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16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464307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5071C5-C643-AC42-34F2-ECACCFD22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44057-3B79-C68B-8640-73B17BC33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47CBE-34FD-E8F9-8960-C5CE83FE4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ACE80E-E297-8C4C-A336-C28D7F4DD3B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A15D8-6993-9D03-34D4-18BEF454EC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DDFC01-C910-1FE5-B25D-5FB426A279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C7D43-E7E9-DD47-A96A-151B53D427C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F08273-4D36-7CC8-DEBA-E34B857B586B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2207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St. Jude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21086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diagram of a kidney&#10;&#10;AI-generated content may be incorrect.">
            <a:extLst>
              <a:ext uri="{FF2B5EF4-FFF2-40B4-BE49-F238E27FC236}">
                <a16:creationId xmlns:a16="http://schemas.microsoft.com/office/drawing/2014/main" id="{F5D6F8F0-72B0-D6E9-D70F-E2DEDC0A2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38" y="2693372"/>
            <a:ext cx="4038533" cy="20727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i="1" dirty="0">
                <a:solidFill>
                  <a:schemeClr val="bg1"/>
                </a:solidFill>
              </a:rPr>
              <a:t>APOL1 </a:t>
            </a:r>
            <a:r>
              <a:rPr lang="en-GB" sz="2800" b="1" dirty="0">
                <a:solidFill>
                  <a:schemeClr val="bg1"/>
                </a:solidFill>
              </a:rPr>
              <a:t>and CKD in </a:t>
            </a:r>
            <a:r>
              <a:rPr lang="en-GB" sz="2800" b="1" dirty="0" err="1">
                <a:solidFill>
                  <a:schemeClr val="bg1"/>
                </a:solidFill>
              </a:rPr>
              <a:t>pediatrics</a:t>
            </a:r>
            <a:r>
              <a:rPr lang="en-GB" sz="2800" b="1" dirty="0">
                <a:solidFill>
                  <a:schemeClr val="bg1"/>
                </a:solidFill>
              </a:rPr>
              <a:t>: a study from the Biorepository and Integrative Genomics initiative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448" y="1073388"/>
            <a:ext cx="10536266" cy="592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To assess kidney disease risk by </a:t>
            </a:r>
            <a:r>
              <a:rPr lang="en-GB" i="1" dirty="0">
                <a:solidFill>
                  <a:schemeClr val="bg1"/>
                </a:solidFill>
              </a:rPr>
              <a:t>APOL1</a:t>
            </a:r>
            <a:r>
              <a:rPr lang="en-GB" dirty="0">
                <a:solidFill>
                  <a:schemeClr val="bg1"/>
                </a:solidFill>
              </a:rPr>
              <a:t> high risk genotype and the potential protective effect of p.N264K variant in a diverse pediatric cohort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448" y="1812486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chemeClr val="bg1"/>
                </a:solidFill>
                <a:latin typeface="+mj-lt"/>
              </a:rPr>
              <a:t>Zahr 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et al. 2026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i="1" dirty="0">
                <a:solidFill>
                  <a:schemeClr val="bg1"/>
                </a:solidFill>
              </a:rPr>
              <a:t>APOL1 </a:t>
            </a:r>
            <a:r>
              <a:rPr lang="en-US" dirty="0">
                <a:solidFill>
                  <a:schemeClr val="bg1"/>
                </a:solidFill>
              </a:rPr>
              <a:t>high risk genotypes were associated with albuminuria in African American children. The p.N264K variant may modify this risk, warranting further study.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23B1BC-BB1F-C1E8-01E4-82BF2B3B7682}"/>
              </a:ext>
            </a:extLst>
          </p:cNvPr>
          <p:cNvSpPr txBox="1"/>
          <p:nvPr/>
        </p:nvSpPr>
        <p:spPr>
          <a:xfrm>
            <a:off x="7470358" y="1923521"/>
            <a:ext cx="47683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Association of HR (</a:t>
            </a:r>
            <a:r>
              <a:rPr lang="en-US" sz="1000" b="1" dirty="0" err="1"/>
              <a:t>vs.LR</a:t>
            </a:r>
            <a:r>
              <a:rPr lang="en-US" sz="1000" b="1" dirty="0"/>
              <a:t>) </a:t>
            </a:r>
            <a:r>
              <a:rPr lang="en-US" sz="1000" b="1" i="1" dirty="0"/>
              <a:t>APOL1</a:t>
            </a:r>
            <a:r>
              <a:rPr lang="en-US" sz="1000" b="1" dirty="0"/>
              <a:t> with different definitions of CKD in African American children stratified according to pN264K variant genotype </a:t>
            </a:r>
            <a:endParaRPr lang="en-US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86C7C-112C-DC7F-1B70-79218E8A68FE}"/>
              </a:ext>
            </a:extLst>
          </p:cNvPr>
          <p:cNvSpPr txBox="1"/>
          <p:nvPr/>
        </p:nvSpPr>
        <p:spPr>
          <a:xfrm>
            <a:off x="3744371" y="4987231"/>
            <a:ext cx="7228859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High risk (HR), HR denotes G1/G1, G2G2 and G1/G2 , estimated glomerular filtration (eGFR) in ml/min/1.73 m</a:t>
            </a:r>
            <a:r>
              <a:rPr lang="en-US" sz="800" baseline="30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U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Albuminuria denotes UACR &gt;30 mg/g.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Composite denotes eGFR &lt;90ml/min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/1.73 m</a:t>
            </a:r>
            <a:r>
              <a:rPr lang="en-US" sz="800" baseline="3000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 albuminuria present, requiring two assessments at least 90 days apart. </a:t>
            </a:r>
            <a:r>
              <a:rPr lang="en-US" sz="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P-value &lt; 0.05 considered significant.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AA99D5-C62E-0918-2C4A-6A26417B716C}"/>
              </a:ext>
            </a:extLst>
          </p:cNvPr>
          <p:cNvSpPr txBox="1"/>
          <p:nvPr/>
        </p:nvSpPr>
        <p:spPr>
          <a:xfrm>
            <a:off x="3379862" y="2137348"/>
            <a:ext cx="413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Association of</a:t>
            </a:r>
            <a:r>
              <a:rPr lang="en-US" sz="1000" b="1" i="1" dirty="0"/>
              <a:t> APOL1</a:t>
            </a:r>
            <a:r>
              <a:rPr lang="en-US" sz="1000" b="1" dirty="0"/>
              <a:t> high-risk genotype  with CKD Cases </a:t>
            </a:r>
            <a:endParaRPr lang="en-US" sz="1000" dirty="0"/>
          </a:p>
          <a:p>
            <a:r>
              <a:rPr lang="en-US" sz="1000" b="1" dirty="0"/>
              <a:t> </a:t>
            </a:r>
            <a:endParaRPr lang="en-US" sz="1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6FA1E1-C300-8318-F304-8953DA01D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911" y="2270879"/>
            <a:ext cx="4684207" cy="23765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DF615E9-6C68-5D6B-B356-9ED91C4B58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5332" y="2386791"/>
            <a:ext cx="3864353" cy="2207473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  <clbl:label id="{65ce1208-e929-4ec4-be64-9138d78922c0}" enabled="1" method="Standard" siteId="{22340fa8-9226-4871-b677-d3b3e377af7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183</Words>
  <Application>Microsoft Office PowerPoint</Application>
  <PresentationFormat>Widescreen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Zahr, Rima</dc:creator>
  <cp:lastModifiedBy>Joseph Laycock</cp:lastModifiedBy>
  <cp:revision>5</cp:revision>
  <dcterms:created xsi:type="dcterms:W3CDTF">2026-01-14T19:05:55Z</dcterms:created>
  <dcterms:modified xsi:type="dcterms:W3CDTF">2026-05-14T14:47:37Z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St. Jude - Confidential</vt:lpwstr>
  </property>
</Properties>
</file>