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78" r:id="rId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3969"/>
    <a:srgbClr val="65AA00"/>
    <a:srgbClr val="003969"/>
    <a:srgbClr val="AB0065"/>
    <a:srgbClr val="1A7A4A"/>
    <a:srgbClr val="C1DAE8"/>
    <a:srgbClr val="D4820A"/>
    <a:srgbClr val="027A8E"/>
    <a:srgbClr val="C0392B"/>
    <a:srgbClr val="FCEA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511"/>
    <p:restoredTop sz="94610"/>
  </p:normalViewPr>
  <p:slideViewPr>
    <p:cSldViewPr snapToGrid="0" snapToObjects="1">
      <p:cViewPr varScale="1">
        <p:scale>
          <a:sx n="212" d="100"/>
          <a:sy n="212" d="100"/>
        </p:scale>
        <p:origin x="192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6074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E4B57-FE0F-23B9-9795-A7B538C55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0D67C5-4B8F-CF4A-8860-BA316FDCC0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727EEC-AF72-A1FC-617B-2A5A5C6453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DE27C1-E38F-0091-4BBF-0DA97AC58F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AF1A6-0DE9-4A34-806A-13D6BFA1222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789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3962599" y="-3994137"/>
            <a:ext cx="1210677" cy="9161078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Rectangle 11"/>
          <p:cNvSpPr/>
          <p:nvPr userDrawn="1"/>
        </p:nvSpPr>
        <p:spPr>
          <a:xfrm>
            <a:off x="5618018" y="4254070"/>
            <a:ext cx="3527117" cy="31579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75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5727998" y="4572799"/>
            <a:ext cx="3130968" cy="565539"/>
            <a:chOff x="7646796" y="6083425"/>
            <a:chExt cx="4174624" cy="754052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83425"/>
              <a:ext cx="3613263" cy="7540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350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375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825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825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9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7649937" y="-18936"/>
            <a:ext cx="1502228" cy="836589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7705121" y="104033"/>
            <a:ext cx="1451610" cy="608246"/>
            <a:chOff x="10212534" y="176810"/>
            <a:chExt cx="1935480" cy="810995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10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10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171951" y="1709871"/>
            <a:ext cx="1271696" cy="5618569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788"/>
          </a:p>
        </p:txBody>
      </p:sp>
    </p:spTree>
    <p:extLst>
      <p:ext uri="{BB962C8B-B14F-4D97-AF65-F5344CB8AC3E}">
        <p14:creationId xmlns:p14="http://schemas.microsoft.com/office/powerpoint/2010/main" val="2069421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63939-EDF2-F222-DA25-5157E8093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E9D8D7B-A93D-EE38-80B6-35574F6F1235}"/>
              </a:ext>
            </a:extLst>
          </p:cNvPr>
          <p:cNvSpPr txBox="1"/>
          <p:nvPr/>
        </p:nvSpPr>
        <p:spPr>
          <a:xfrm>
            <a:off x="5644392" y="4268813"/>
            <a:ext cx="3081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>
                <a:solidFill>
                  <a:schemeClr val="bg1"/>
                </a:solidFill>
                <a:latin typeface="+mj-lt"/>
              </a:rPr>
              <a:t>den Boer et al. 2026</a:t>
            </a:r>
          </a:p>
        </p:txBody>
      </p:sp>
      <p:sp>
        <p:nvSpPr>
          <p:cNvPr id="76" name="Shape 4">
            <a:extLst>
              <a:ext uri="{FF2B5EF4-FFF2-40B4-BE49-F238E27FC236}">
                <a16:creationId xmlns:a16="http://schemas.microsoft.com/office/drawing/2014/main" id="{90F6EA69-336D-9094-3572-B44FFA369946}"/>
              </a:ext>
            </a:extLst>
          </p:cNvPr>
          <p:cNvSpPr/>
          <p:nvPr/>
        </p:nvSpPr>
        <p:spPr>
          <a:xfrm rot="16200000">
            <a:off x="-276989" y="1252405"/>
            <a:ext cx="3268726" cy="2579238"/>
          </a:xfrm>
          <a:prstGeom prst="round2SameRect">
            <a:avLst>
              <a:gd name="adj1" fmla="val 12189"/>
              <a:gd name="adj2" fmla="val 0"/>
            </a:avLst>
          </a:prstGeom>
          <a:solidFill>
            <a:srgbClr val="FFFFFF"/>
          </a:solidFill>
          <a:ln w="19050">
            <a:solidFill>
              <a:srgbClr val="BDD8E8"/>
            </a:solidFill>
            <a:prstDash val="solid"/>
          </a:ln>
          <a:effectLst>
            <a:outerShdw blurRad="63500" dist="254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sl-SI"/>
          </a:p>
        </p:txBody>
      </p:sp>
      <p:sp>
        <p:nvSpPr>
          <p:cNvPr id="77" name="Shape 5">
            <a:extLst>
              <a:ext uri="{FF2B5EF4-FFF2-40B4-BE49-F238E27FC236}">
                <a16:creationId xmlns:a16="http://schemas.microsoft.com/office/drawing/2014/main" id="{0DDBCB0C-6DC1-F9D9-FB8B-8E4EE90EF0E3}"/>
              </a:ext>
            </a:extLst>
          </p:cNvPr>
          <p:cNvSpPr/>
          <p:nvPr/>
        </p:nvSpPr>
        <p:spPr>
          <a:xfrm rot="16200000">
            <a:off x="1142490" y="-167075"/>
            <a:ext cx="429768" cy="2579238"/>
          </a:xfrm>
          <a:prstGeom prst="round1Rect">
            <a:avLst>
              <a:gd name="adj" fmla="val 50000"/>
            </a:avLst>
          </a:prstGeom>
          <a:solidFill>
            <a:srgbClr val="027A8E"/>
          </a:solidFill>
          <a:ln w="12700">
            <a:solidFill>
              <a:srgbClr val="027A8E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78" name="Text 6">
            <a:extLst>
              <a:ext uri="{FF2B5EF4-FFF2-40B4-BE49-F238E27FC236}">
                <a16:creationId xmlns:a16="http://schemas.microsoft.com/office/drawing/2014/main" id="{6170BE57-7AE8-CC3A-8703-5E69A8961B23}"/>
              </a:ext>
            </a:extLst>
          </p:cNvPr>
          <p:cNvSpPr/>
          <p:nvPr/>
        </p:nvSpPr>
        <p:spPr>
          <a:xfrm>
            <a:off x="68385" y="907661"/>
            <a:ext cx="2578608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Current Monitoring</a:t>
            </a:r>
            <a:endParaRPr lang="en-US" sz="1050" dirty="0"/>
          </a:p>
        </p:txBody>
      </p:sp>
      <p:pic>
        <p:nvPicPr>
          <p:cNvPr id="79" name="Image 0" descr="preencoded.png">
            <a:extLst>
              <a:ext uri="{FF2B5EF4-FFF2-40B4-BE49-F238E27FC236}">
                <a16:creationId xmlns:a16="http://schemas.microsoft.com/office/drawing/2014/main" id="{20F472C6-AE83-C5D3-D379-45A6DA3C11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225" y="1410581"/>
            <a:ext cx="566928" cy="566928"/>
          </a:xfrm>
          <a:prstGeom prst="rect">
            <a:avLst/>
          </a:prstGeom>
        </p:spPr>
      </p:pic>
      <p:sp>
        <p:nvSpPr>
          <p:cNvPr id="80" name="Text 7">
            <a:extLst>
              <a:ext uri="{FF2B5EF4-FFF2-40B4-BE49-F238E27FC236}">
                <a16:creationId xmlns:a16="http://schemas.microsoft.com/office/drawing/2014/main" id="{B755394A-6DA1-A7D5-2B49-DD55CC7FAD09}"/>
              </a:ext>
            </a:extLst>
          </p:cNvPr>
          <p:cNvSpPr/>
          <p:nvPr/>
        </p:nvSpPr>
        <p:spPr>
          <a:xfrm>
            <a:off x="159825" y="2041517"/>
            <a:ext cx="2395728" cy="1965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B3A5C"/>
                </a:solidFill>
              </a:rPr>
              <a:t>Pharmacokinetic Parameters</a:t>
            </a:r>
            <a:endParaRPr lang="en-US" sz="1050" dirty="0"/>
          </a:p>
        </p:txBody>
      </p:sp>
      <p:sp>
        <p:nvSpPr>
          <p:cNvPr id="81" name="Shape 8">
            <a:extLst>
              <a:ext uri="{FF2B5EF4-FFF2-40B4-BE49-F238E27FC236}">
                <a16:creationId xmlns:a16="http://schemas.microsoft.com/office/drawing/2014/main" id="{2FD82851-1480-307A-D402-4BCCCF0A22B8}"/>
              </a:ext>
            </a:extLst>
          </p:cNvPr>
          <p:cNvSpPr/>
          <p:nvPr/>
        </p:nvSpPr>
        <p:spPr>
          <a:xfrm>
            <a:off x="196401" y="2358127"/>
            <a:ext cx="2322576" cy="274320"/>
          </a:xfrm>
          <a:prstGeom prst="rect">
            <a:avLst/>
          </a:prstGeom>
          <a:solidFill>
            <a:srgbClr val="EAF4FB"/>
          </a:solidFill>
          <a:ln w="12700">
            <a:solidFill>
              <a:srgbClr val="C1DAE8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82" name="Text 9">
            <a:extLst>
              <a:ext uri="{FF2B5EF4-FFF2-40B4-BE49-F238E27FC236}">
                <a16:creationId xmlns:a16="http://schemas.microsoft.com/office/drawing/2014/main" id="{3259C9A4-5732-A475-61A7-B24C62BDEB6B}"/>
              </a:ext>
            </a:extLst>
          </p:cNvPr>
          <p:cNvSpPr/>
          <p:nvPr/>
        </p:nvSpPr>
        <p:spPr>
          <a:xfrm>
            <a:off x="178345" y="2358127"/>
            <a:ext cx="22494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1B3A5C"/>
                </a:solidFill>
              </a:rPr>
              <a:t>C₀ / C₂ drug concentrations</a:t>
            </a:r>
            <a:endParaRPr lang="en-US" sz="800" dirty="0"/>
          </a:p>
        </p:txBody>
      </p:sp>
      <p:sp>
        <p:nvSpPr>
          <p:cNvPr id="83" name="Shape 10">
            <a:extLst>
              <a:ext uri="{FF2B5EF4-FFF2-40B4-BE49-F238E27FC236}">
                <a16:creationId xmlns:a16="http://schemas.microsoft.com/office/drawing/2014/main" id="{4233A181-7CE8-A94C-9C45-7CE6731FA40F}"/>
              </a:ext>
            </a:extLst>
          </p:cNvPr>
          <p:cNvSpPr/>
          <p:nvPr/>
        </p:nvSpPr>
        <p:spPr>
          <a:xfrm>
            <a:off x="196401" y="2696455"/>
            <a:ext cx="2322576" cy="274320"/>
          </a:xfrm>
          <a:prstGeom prst="rect">
            <a:avLst/>
          </a:prstGeom>
          <a:solidFill>
            <a:srgbClr val="EAF4FB"/>
          </a:solidFill>
          <a:ln w="12700">
            <a:solidFill>
              <a:srgbClr val="C1DAE8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84" name="Text 11">
            <a:extLst>
              <a:ext uri="{FF2B5EF4-FFF2-40B4-BE49-F238E27FC236}">
                <a16:creationId xmlns:a16="http://schemas.microsoft.com/office/drawing/2014/main" id="{4ACE40A6-9373-23EF-D99D-B03585492609}"/>
              </a:ext>
            </a:extLst>
          </p:cNvPr>
          <p:cNvSpPr/>
          <p:nvPr/>
        </p:nvSpPr>
        <p:spPr>
          <a:xfrm>
            <a:off x="180582" y="2696455"/>
            <a:ext cx="22494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1B3A5C"/>
                </a:solidFill>
              </a:rPr>
              <a:t>AUC (area under curve)</a:t>
            </a:r>
            <a:endParaRPr lang="en-US" sz="800" dirty="0"/>
          </a:p>
        </p:txBody>
      </p:sp>
      <p:sp>
        <p:nvSpPr>
          <p:cNvPr id="85" name="Shape 12">
            <a:extLst>
              <a:ext uri="{FF2B5EF4-FFF2-40B4-BE49-F238E27FC236}">
                <a16:creationId xmlns:a16="http://schemas.microsoft.com/office/drawing/2014/main" id="{9C5CDEB8-A56E-C39E-904E-E542C182648F}"/>
              </a:ext>
            </a:extLst>
          </p:cNvPr>
          <p:cNvSpPr/>
          <p:nvPr/>
        </p:nvSpPr>
        <p:spPr>
          <a:xfrm>
            <a:off x="196401" y="3034783"/>
            <a:ext cx="2322576" cy="274320"/>
          </a:xfrm>
          <a:prstGeom prst="rect">
            <a:avLst/>
          </a:prstGeom>
          <a:solidFill>
            <a:srgbClr val="EAF4FB"/>
          </a:solidFill>
          <a:ln w="12700">
            <a:solidFill>
              <a:srgbClr val="C1DAE8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86" name="Text 15">
            <a:extLst>
              <a:ext uri="{FF2B5EF4-FFF2-40B4-BE49-F238E27FC236}">
                <a16:creationId xmlns:a16="http://schemas.microsoft.com/office/drawing/2014/main" id="{8C87DF6B-81F0-2FA3-D756-20656C536A1B}"/>
              </a:ext>
            </a:extLst>
          </p:cNvPr>
          <p:cNvSpPr/>
          <p:nvPr/>
        </p:nvSpPr>
        <p:spPr>
          <a:xfrm>
            <a:off x="180582" y="3034824"/>
            <a:ext cx="22494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1B3A5C"/>
                </a:solidFill>
              </a:rPr>
              <a:t>Metabolizer genetics (e.g. CYP3a5)</a:t>
            </a:r>
            <a:endParaRPr lang="en-US" sz="800" dirty="0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4C7EF36-DB64-32F9-8CDF-589EC22A48C7}"/>
              </a:ext>
            </a:extLst>
          </p:cNvPr>
          <p:cNvGrpSpPr/>
          <p:nvPr/>
        </p:nvGrpSpPr>
        <p:grpSpPr>
          <a:xfrm>
            <a:off x="196401" y="3710379"/>
            <a:ext cx="2411214" cy="274320"/>
            <a:chOff x="292608" y="3593592"/>
            <a:chExt cx="2411214" cy="274320"/>
          </a:xfrm>
        </p:grpSpPr>
        <p:sp>
          <p:nvSpPr>
            <p:cNvPr id="131" name="Shape 14">
              <a:extLst>
                <a:ext uri="{FF2B5EF4-FFF2-40B4-BE49-F238E27FC236}">
                  <a16:creationId xmlns:a16="http://schemas.microsoft.com/office/drawing/2014/main" id="{8527121E-1313-FECA-B41E-02A396826E90}"/>
                </a:ext>
              </a:extLst>
            </p:cNvPr>
            <p:cNvSpPr/>
            <p:nvPr/>
          </p:nvSpPr>
          <p:spPr>
            <a:xfrm>
              <a:off x="292608" y="3593592"/>
              <a:ext cx="2322576" cy="274320"/>
            </a:xfrm>
            <a:prstGeom prst="rect">
              <a:avLst/>
            </a:prstGeom>
            <a:solidFill>
              <a:srgbClr val="FDEBE8"/>
            </a:solidFill>
            <a:ln w="12700">
              <a:solidFill>
                <a:srgbClr val="C0392B"/>
              </a:solidFill>
              <a:prstDash val="solid"/>
            </a:ln>
          </p:spPr>
          <p:txBody>
            <a:bodyPr/>
            <a:lstStyle/>
            <a:p>
              <a:endParaRPr lang="sl-SI"/>
            </a:p>
          </p:txBody>
        </p:sp>
        <p:pic>
          <p:nvPicPr>
            <p:cNvPr id="132" name="Image 1" descr="preencoded.png">
              <a:extLst>
                <a:ext uri="{FF2B5EF4-FFF2-40B4-BE49-F238E27FC236}">
                  <a16:creationId xmlns:a16="http://schemas.microsoft.com/office/drawing/2014/main" id="{1D15972F-EACF-645F-3A30-4634DE66A9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6466" y="3636346"/>
              <a:ext cx="182880" cy="182880"/>
            </a:xfrm>
            <a:prstGeom prst="rect">
              <a:avLst/>
            </a:prstGeom>
          </p:spPr>
        </p:pic>
        <p:sp>
          <p:nvSpPr>
            <p:cNvPr id="133" name="Text 17">
              <a:extLst>
                <a:ext uri="{FF2B5EF4-FFF2-40B4-BE49-F238E27FC236}">
                  <a16:creationId xmlns:a16="http://schemas.microsoft.com/office/drawing/2014/main" id="{E748AD6C-C979-13DD-86C3-D6E24DE1474B}"/>
                </a:ext>
              </a:extLst>
            </p:cNvPr>
            <p:cNvSpPr/>
            <p:nvPr/>
          </p:nvSpPr>
          <p:spPr>
            <a:xfrm>
              <a:off x="454398" y="3608914"/>
              <a:ext cx="2249424" cy="25603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900" b="1" dirty="0">
                  <a:solidFill>
                    <a:srgbClr val="C0392B"/>
                  </a:solidFill>
                </a:rPr>
                <a:t>Incomplete — misses functional immunity</a:t>
              </a:r>
              <a:endParaRPr lang="en-US" sz="900" dirty="0"/>
            </a:p>
          </p:txBody>
        </p:sp>
      </p:grpSp>
      <p:sp>
        <p:nvSpPr>
          <p:cNvPr id="88" name="Shape 18">
            <a:extLst>
              <a:ext uri="{FF2B5EF4-FFF2-40B4-BE49-F238E27FC236}">
                <a16:creationId xmlns:a16="http://schemas.microsoft.com/office/drawing/2014/main" id="{7D989ECE-787F-67D5-77BD-AD17A1D3CFFA}"/>
              </a:ext>
            </a:extLst>
          </p:cNvPr>
          <p:cNvSpPr/>
          <p:nvPr/>
        </p:nvSpPr>
        <p:spPr>
          <a:xfrm>
            <a:off x="5960702" y="2667881"/>
            <a:ext cx="91440" cy="18288"/>
          </a:xfrm>
          <a:prstGeom prst="rect">
            <a:avLst/>
          </a:prstGeom>
          <a:solidFill>
            <a:srgbClr val="027A8E"/>
          </a:solidFill>
          <a:ln w="12700">
            <a:solidFill>
              <a:srgbClr val="027A8E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89" name="Shape 19">
            <a:extLst>
              <a:ext uri="{FF2B5EF4-FFF2-40B4-BE49-F238E27FC236}">
                <a16:creationId xmlns:a16="http://schemas.microsoft.com/office/drawing/2014/main" id="{D4BBE5E3-0ED1-7BEA-576F-6271AF215284}"/>
              </a:ext>
            </a:extLst>
          </p:cNvPr>
          <p:cNvSpPr/>
          <p:nvPr/>
        </p:nvSpPr>
        <p:spPr>
          <a:xfrm>
            <a:off x="6055163" y="2512433"/>
            <a:ext cx="219456" cy="347472"/>
          </a:xfrm>
          <a:prstGeom prst="rect">
            <a:avLst/>
          </a:prstGeom>
          <a:solidFill>
            <a:srgbClr val="027A8E"/>
          </a:solidFill>
          <a:ln w="12700">
            <a:solidFill>
              <a:srgbClr val="027A8E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pic>
        <p:nvPicPr>
          <p:cNvPr id="90" name="Image 2" descr="preencoded.png">
            <a:extLst>
              <a:ext uri="{FF2B5EF4-FFF2-40B4-BE49-F238E27FC236}">
                <a16:creationId xmlns:a16="http://schemas.microsoft.com/office/drawing/2014/main" id="{E12F6403-CB8C-A39E-47B6-382504356E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6875" y="2539865"/>
            <a:ext cx="219456" cy="274320"/>
          </a:xfrm>
          <a:prstGeom prst="rect">
            <a:avLst/>
          </a:prstGeom>
        </p:spPr>
      </p:pic>
      <p:sp>
        <p:nvSpPr>
          <p:cNvPr id="91" name="Shape 20">
            <a:extLst>
              <a:ext uri="{FF2B5EF4-FFF2-40B4-BE49-F238E27FC236}">
                <a16:creationId xmlns:a16="http://schemas.microsoft.com/office/drawing/2014/main" id="{84473E03-42E2-D265-B045-13589051EA0F}"/>
              </a:ext>
            </a:extLst>
          </p:cNvPr>
          <p:cNvSpPr/>
          <p:nvPr/>
        </p:nvSpPr>
        <p:spPr>
          <a:xfrm>
            <a:off x="3049669" y="907661"/>
            <a:ext cx="2871216" cy="3273552"/>
          </a:xfrm>
          <a:prstGeom prst="rect">
            <a:avLst/>
          </a:prstGeom>
          <a:solidFill>
            <a:srgbClr val="FFFFFF"/>
          </a:solidFill>
          <a:ln w="19050">
            <a:solidFill>
              <a:srgbClr val="EFC78A"/>
            </a:solidFill>
            <a:prstDash val="solid"/>
          </a:ln>
          <a:effectLst>
            <a:outerShdw blurRad="63500" dist="254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sl-SI"/>
          </a:p>
        </p:txBody>
      </p:sp>
      <p:sp>
        <p:nvSpPr>
          <p:cNvPr id="92" name="Shape 21">
            <a:extLst>
              <a:ext uri="{FF2B5EF4-FFF2-40B4-BE49-F238E27FC236}">
                <a16:creationId xmlns:a16="http://schemas.microsoft.com/office/drawing/2014/main" id="{1603F5A9-E1A1-31CE-CC61-FAF5E4541516}"/>
              </a:ext>
            </a:extLst>
          </p:cNvPr>
          <p:cNvSpPr/>
          <p:nvPr/>
        </p:nvSpPr>
        <p:spPr>
          <a:xfrm>
            <a:off x="3049669" y="907661"/>
            <a:ext cx="2871216" cy="429768"/>
          </a:xfrm>
          <a:prstGeom prst="rect">
            <a:avLst/>
          </a:prstGeom>
          <a:solidFill>
            <a:srgbClr val="D4820A"/>
          </a:solidFill>
          <a:ln w="12700">
            <a:solidFill>
              <a:srgbClr val="D4820A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93" name="Text 22">
            <a:extLst>
              <a:ext uri="{FF2B5EF4-FFF2-40B4-BE49-F238E27FC236}">
                <a16:creationId xmlns:a16="http://schemas.microsoft.com/office/drawing/2014/main" id="{FB05C408-5DDD-4D7B-1DEC-24141A86298E}"/>
              </a:ext>
            </a:extLst>
          </p:cNvPr>
          <p:cNvSpPr/>
          <p:nvPr/>
        </p:nvSpPr>
        <p:spPr>
          <a:xfrm>
            <a:off x="3049669" y="907661"/>
            <a:ext cx="2871216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Clinical Imbalance</a:t>
            </a:r>
            <a:endParaRPr lang="en-US" sz="1050" dirty="0"/>
          </a:p>
        </p:txBody>
      </p:sp>
      <p:sp>
        <p:nvSpPr>
          <p:cNvPr id="94" name="Text 23">
            <a:extLst>
              <a:ext uri="{FF2B5EF4-FFF2-40B4-BE49-F238E27FC236}">
                <a16:creationId xmlns:a16="http://schemas.microsoft.com/office/drawing/2014/main" id="{090F1BE7-1FE2-A56E-B979-BBCD02F8CDE0}"/>
              </a:ext>
            </a:extLst>
          </p:cNvPr>
          <p:cNvSpPr/>
          <p:nvPr/>
        </p:nvSpPr>
        <p:spPr>
          <a:xfrm>
            <a:off x="3141109" y="2047540"/>
            <a:ext cx="2688336" cy="1905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B3A5C"/>
                </a:solidFill>
              </a:rPr>
              <a:t>Today's immunosuppression balance:</a:t>
            </a:r>
          </a:p>
        </p:txBody>
      </p:sp>
      <p:sp>
        <p:nvSpPr>
          <p:cNvPr id="95" name="Shape 24">
            <a:extLst>
              <a:ext uri="{FF2B5EF4-FFF2-40B4-BE49-F238E27FC236}">
                <a16:creationId xmlns:a16="http://schemas.microsoft.com/office/drawing/2014/main" id="{03A0EC14-D778-2A58-003D-E750F99DB0AE}"/>
              </a:ext>
            </a:extLst>
          </p:cNvPr>
          <p:cNvSpPr/>
          <p:nvPr/>
        </p:nvSpPr>
        <p:spPr>
          <a:xfrm>
            <a:off x="3225508" y="2361557"/>
            <a:ext cx="1133856" cy="914400"/>
          </a:xfrm>
          <a:prstGeom prst="rect">
            <a:avLst/>
          </a:prstGeom>
          <a:solidFill>
            <a:srgbClr val="E8F8EF"/>
          </a:solidFill>
          <a:ln w="19050">
            <a:solidFill>
              <a:srgbClr val="1A7A4A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pic>
        <p:nvPicPr>
          <p:cNvPr id="96" name="Image 4" descr="preencoded.png">
            <a:extLst>
              <a:ext uri="{FF2B5EF4-FFF2-40B4-BE49-F238E27FC236}">
                <a16:creationId xmlns:a16="http://schemas.microsoft.com/office/drawing/2014/main" id="{A794BBB9-E58B-CF8E-6C20-0196A9D3C2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2980" y="2416421"/>
            <a:ext cx="402336" cy="402336"/>
          </a:xfrm>
          <a:prstGeom prst="rect">
            <a:avLst/>
          </a:prstGeom>
        </p:spPr>
      </p:pic>
      <p:sp>
        <p:nvSpPr>
          <p:cNvPr id="97" name="Text 25">
            <a:extLst>
              <a:ext uri="{FF2B5EF4-FFF2-40B4-BE49-F238E27FC236}">
                <a16:creationId xmlns:a16="http://schemas.microsoft.com/office/drawing/2014/main" id="{35246BB3-25AA-F94B-702E-0A38BD4B14FE}"/>
              </a:ext>
            </a:extLst>
          </p:cNvPr>
          <p:cNvSpPr/>
          <p:nvPr/>
        </p:nvSpPr>
        <p:spPr>
          <a:xfrm>
            <a:off x="3225508" y="2827901"/>
            <a:ext cx="1133856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A7A4A"/>
                </a:solidFill>
              </a:rPr>
              <a:t>Rejection</a:t>
            </a:r>
            <a:endParaRPr lang="en-US" sz="800" dirty="0"/>
          </a:p>
          <a:p>
            <a:pPr marL="0" indent="0" algn="ctr">
              <a:buNone/>
            </a:pPr>
            <a:r>
              <a:rPr lang="en-US" sz="800" b="1" dirty="0">
                <a:solidFill>
                  <a:srgbClr val="1A7A4A"/>
                </a:solidFill>
              </a:rPr>
              <a:t>Low incidence</a:t>
            </a:r>
            <a:endParaRPr lang="en-US" sz="800" dirty="0"/>
          </a:p>
        </p:txBody>
      </p:sp>
      <p:sp>
        <p:nvSpPr>
          <p:cNvPr id="98" name="Shape 26">
            <a:extLst>
              <a:ext uri="{FF2B5EF4-FFF2-40B4-BE49-F238E27FC236}">
                <a16:creationId xmlns:a16="http://schemas.microsoft.com/office/drawing/2014/main" id="{6586D677-8081-5568-C85A-3B0D9F4942F0}"/>
              </a:ext>
            </a:extLst>
          </p:cNvPr>
          <p:cNvSpPr/>
          <p:nvPr/>
        </p:nvSpPr>
        <p:spPr>
          <a:xfrm>
            <a:off x="4625869" y="2361049"/>
            <a:ext cx="1133856" cy="914400"/>
          </a:xfrm>
          <a:prstGeom prst="rect">
            <a:avLst/>
          </a:prstGeom>
          <a:solidFill>
            <a:srgbClr val="FCEAE8"/>
          </a:solidFill>
          <a:ln w="1905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pic>
        <p:nvPicPr>
          <p:cNvPr id="99" name="Image 5" descr="preencoded.png">
            <a:extLst>
              <a:ext uri="{FF2B5EF4-FFF2-40B4-BE49-F238E27FC236}">
                <a16:creationId xmlns:a16="http://schemas.microsoft.com/office/drawing/2014/main" id="{CD4BE48B-4A62-4B05-645B-94E7B8FB69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7540" y="2416612"/>
            <a:ext cx="402336" cy="402336"/>
          </a:xfrm>
          <a:prstGeom prst="rect">
            <a:avLst/>
          </a:prstGeom>
        </p:spPr>
      </p:pic>
      <p:sp>
        <p:nvSpPr>
          <p:cNvPr id="100" name="Text 27">
            <a:extLst>
              <a:ext uri="{FF2B5EF4-FFF2-40B4-BE49-F238E27FC236}">
                <a16:creationId xmlns:a16="http://schemas.microsoft.com/office/drawing/2014/main" id="{1C96BBE2-D273-2B15-500C-6F2E50456356}"/>
              </a:ext>
            </a:extLst>
          </p:cNvPr>
          <p:cNvSpPr/>
          <p:nvPr/>
        </p:nvSpPr>
        <p:spPr>
          <a:xfrm>
            <a:off x="4502908" y="2788236"/>
            <a:ext cx="13716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C0392B"/>
                </a:solidFill>
              </a:rPr>
              <a:t>(Opportunistic) Infections</a:t>
            </a:r>
            <a:endParaRPr lang="en-US" sz="800" dirty="0"/>
          </a:p>
          <a:p>
            <a:pPr marL="0" indent="0" algn="ctr">
              <a:buNone/>
            </a:pPr>
            <a:r>
              <a:rPr lang="en-US" sz="800" b="1" dirty="0">
                <a:solidFill>
                  <a:srgbClr val="C0392B"/>
                </a:solidFill>
              </a:rPr>
              <a:t>High incidence</a:t>
            </a:r>
            <a:endParaRPr lang="en-US" sz="800" dirty="0"/>
          </a:p>
        </p:txBody>
      </p:sp>
      <p:sp>
        <p:nvSpPr>
          <p:cNvPr id="101" name="Shape 29">
            <a:extLst>
              <a:ext uri="{FF2B5EF4-FFF2-40B4-BE49-F238E27FC236}">
                <a16:creationId xmlns:a16="http://schemas.microsoft.com/office/drawing/2014/main" id="{8ADBA43F-DB1E-0727-B46F-423FDA0D6E1E}"/>
              </a:ext>
            </a:extLst>
          </p:cNvPr>
          <p:cNvSpPr/>
          <p:nvPr/>
        </p:nvSpPr>
        <p:spPr>
          <a:xfrm>
            <a:off x="3210025" y="3710379"/>
            <a:ext cx="2564274" cy="265176"/>
          </a:xfrm>
          <a:prstGeom prst="rect">
            <a:avLst/>
          </a:prstGeom>
          <a:solidFill>
            <a:srgbClr val="FCEAE8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02" name="Text 30">
            <a:extLst>
              <a:ext uri="{FF2B5EF4-FFF2-40B4-BE49-F238E27FC236}">
                <a16:creationId xmlns:a16="http://schemas.microsoft.com/office/drawing/2014/main" id="{D0CEA98F-F247-2709-C2E9-5248075E381D}"/>
              </a:ext>
            </a:extLst>
          </p:cNvPr>
          <p:cNvSpPr/>
          <p:nvPr/>
        </p:nvSpPr>
        <p:spPr>
          <a:xfrm>
            <a:off x="3159397" y="3710379"/>
            <a:ext cx="2651760" cy="2651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C0392B"/>
                </a:solidFill>
              </a:rPr>
              <a:t>Balance tilts toward over-immunosuppression</a:t>
            </a:r>
            <a:endParaRPr lang="en-US" sz="900" dirty="0"/>
          </a:p>
        </p:txBody>
      </p:sp>
      <p:sp>
        <p:nvSpPr>
          <p:cNvPr id="103" name="Text 31">
            <a:extLst>
              <a:ext uri="{FF2B5EF4-FFF2-40B4-BE49-F238E27FC236}">
                <a16:creationId xmlns:a16="http://schemas.microsoft.com/office/drawing/2014/main" id="{3B766D53-2901-E573-EC13-C2C3BB7FBF21}"/>
              </a:ext>
            </a:extLst>
          </p:cNvPr>
          <p:cNvSpPr/>
          <p:nvPr/>
        </p:nvSpPr>
        <p:spPr>
          <a:xfrm>
            <a:off x="3159397" y="3947787"/>
            <a:ext cx="2651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750" dirty="0"/>
          </a:p>
        </p:txBody>
      </p:sp>
      <p:sp>
        <p:nvSpPr>
          <p:cNvPr id="104" name="Shape 33">
            <a:extLst>
              <a:ext uri="{FF2B5EF4-FFF2-40B4-BE49-F238E27FC236}">
                <a16:creationId xmlns:a16="http://schemas.microsoft.com/office/drawing/2014/main" id="{95B0D4AB-04ED-2995-0278-B37921FBD47B}"/>
              </a:ext>
            </a:extLst>
          </p:cNvPr>
          <p:cNvSpPr/>
          <p:nvPr/>
        </p:nvSpPr>
        <p:spPr>
          <a:xfrm>
            <a:off x="6484265" y="2376416"/>
            <a:ext cx="219456" cy="347472"/>
          </a:xfrm>
          <a:prstGeom prst="rect">
            <a:avLst/>
          </a:prstGeom>
          <a:solidFill>
            <a:srgbClr val="027A8E"/>
          </a:solidFill>
          <a:ln w="12700">
            <a:solidFill>
              <a:srgbClr val="027A8E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pic>
        <p:nvPicPr>
          <p:cNvPr id="105" name="Image 6" descr="preencoded.png">
            <a:extLst>
              <a:ext uri="{FF2B5EF4-FFF2-40B4-BE49-F238E27FC236}">
                <a16:creationId xmlns:a16="http://schemas.microsoft.com/office/drawing/2014/main" id="{E6EC126A-60DE-1A1B-0EFF-1011C81912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5977" y="2403848"/>
            <a:ext cx="219456" cy="274320"/>
          </a:xfrm>
          <a:prstGeom prst="rect">
            <a:avLst/>
          </a:prstGeom>
        </p:spPr>
      </p:pic>
      <p:sp>
        <p:nvSpPr>
          <p:cNvPr id="106" name="Shape 34">
            <a:extLst>
              <a:ext uri="{FF2B5EF4-FFF2-40B4-BE49-F238E27FC236}">
                <a16:creationId xmlns:a16="http://schemas.microsoft.com/office/drawing/2014/main" id="{0C98CEDD-DA43-64D5-D36C-28DD7A457FB4}"/>
              </a:ext>
            </a:extLst>
          </p:cNvPr>
          <p:cNvSpPr/>
          <p:nvPr/>
        </p:nvSpPr>
        <p:spPr>
          <a:xfrm>
            <a:off x="6342189" y="907661"/>
            <a:ext cx="2734056" cy="3273552"/>
          </a:xfrm>
          <a:prstGeom prst="rect">
            <a:avLst/>
          </a:prstGeom>
          <a:solidFill>
            <a:srgbClr val="FFFFFF"/>
          </a:solidFill>
          <a:ln w="19050">
            <a:solidFill>
              <a:srgbClr val="9ECFB5"/>
            </a:solidFill>
            <a:prstDash val="solid"/>
          </a:ln>
          <a:effectLst>
            <a:outerShdw blurRad="63500" dist="254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sl-SI"/>
          </a:p>
        </p:txBody>
      </p:sp>
      <p:sp>
        <p:nvSpPr>
          <p:cNvPr id="107" name="Shape 35">
            <a:extLst>
              <a:ext uri="{FF2B5EF4-FFF2-40B4-BE49-F238E27FC236}">
                <a16:creationId xmlns:a16="http://schemas.microsoft.com/office/drawing/2014/main" id="{E039D6AB-AD98-551D-FF92-E6BA5DBE2A70}"/>
              </a:ext>
            </a:extLst>
          </p:cNvPr>
          <p:cNvSpPr/>
          <p:nvPr/>
        </p:nvSpPr>
        <p:spPr>
          <a:xfrm>
            <a:off x="6342189" y="907661"/>
            <a:ext cx="2734056" cy="429768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08" name="Text 36">
            <a:extLst>
              <a:ext uri="{FF2B5EF4-FFF2-40B4-BE49-F238E27FC236}">
                <a16:creationId xmlns:a16="http://schemas.microsoft.com/office/drawing/2014/main" id="{44223589-72A5-9992-9BBA-3AA45AB299BA}"/>
              </a:ext>
            </a:extLst>
          </p:cNvPr>
          <p:cNvSpPr/>
          <p:nvPr/>
        </p:nvSpPr>
        <p:spPr>
          <a:xfrm>
            <a:off x="6342189" y="907661"/>
            <a:ext cx="2734056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Pharmacodynamic Biomarkers</a:t>
            </a:r>
            <a:endParaRPr lang="en-US" sz="1050" dirty="0"/>
          </a:p>
        </p:txBody>
      </p:sp>
      <p:sp>
        <p:nvSpPr>
          <p:cNvPr id="109" name="Shape 40">
            <a:extLst>
              <a:ext uri="{FF2B5EF4-FFF2-40B4-BE49-F238E27FC236}">
                <a16:creationId xmlns:a16="http://schemas.microsoft.com/office/drawing/2014/main" id="{AC411622-107A-F183-84FC-2FBA46AE95A1}"/>
              </a:ext>
            </a:extLst>
          </p:cNvPr>
          <p:cNvSpPr/>
          <p:nvPr/>
        </p:nvSpPr>
        <p:spPr>
          <a:xfrm>
            <a:off x="6451917" y="2361557"/>
            <a:ext cx="2551176" cy="228600"/>
          </a:xfrm>
          <a:prstGeom prst="rect">
            <a:avLst/>
          </a:prstGeom>
          <a:solidFill>
            <a:srgbClr val="EFF9F4"/>
          </a:solidFill>
          <a:ln w="12700">
            <a:solidFill>
              <a:srgbClr val="B0DFC3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10" name="Text 38">
            <a:extLst>
              <a:ext uri="{FF2B5EF4-FFF2-40B4-BE49-F238E27FC236}">
                <a16:creationId xmlns:a16="http://schemas.microsoft.com/office/drawing/2014/main" id="{95730DC4-06EA-4D83-D8CF-CFEA6BCDE7CA}"/>
              </a:ext>
            </a:extLst>
          </p:cNvPr>
          <p:cNvSpPr/>
          <p:nvPr/>
        </p:nvSpPr>
        <p:spPr>
          <a:xfrm>
            <a:off x="6410918" y="2353978"/>
            <a:ext cx="273405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800" b="1" dirty="0">
                <a:solidFill>
                  <a:srgbClr val="1B3A5C"/>
                </a:solidFill>
              </a:rPr>
              <a:t>Torque Teno Virus (TTV): </a:t>
            </a:r>
            <a:r>
              <a:rPr lang="en-US" sz="700" dirty="0">
                <a:solidFill>
                  <a:srgbClr val="6C7A89"/>
                </a:solidFill>
              </a:rPr>
              <a:t>Load reflects immunosuppression level</a:t>
            </a:r>
            <a:endParaRPr lang="en-US" sz="800" dirty="0"/>
          </a:p>
        </p:txBody>
      </p:sp>
      <p:sp>
        <p:nvSpPr>
          <p:cNvPr id="111" name="Shape 40">
            <a:extLst>
              <a:ext uri="{FF2B5EF4-FFF2-40B4-BE49-F238E27FC236}">
                <a16:creationId xmlns:a16="http://schemas.microsoft.com/office/drawing/2014/main" id="{F67B2111-1642-762D-1757-E52981ED2E3A}"/>
              </a:ext>
            </a:extLst>
          </p:cNvPr>
          <p:cNvSpPr/>
          <p:nvPr/>
        </p:nvSpPr>
        <p:spPr>
          <a:xfrm>
            <a:off x="6451917" y="2619658"/>
            <a:ext cx="2551176" cy="228600"/>
          </a:xfrm>
          <a:prstGeom prst="rect">
            <a:avLst/>
          </a:prstGeom>
          <a:solidFill>
            <a:srgbClr val="EFF9F4"/>
          </a:solidFill>
          <a:ln w="12700">
            <a:solidFill>
              <a:srgbClr val="B0DFC3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12" name="Text 41">
            <a:extLst>
              <a:ext uri="{FF2B5EF4-FFF2-40B4-BE49-F238E27FC236}">
                <a16:creationId xmlns:a16="http://schemas.microsoft.com/office/drawing/2014/main" id="{AE52FCFF-1386-CD74-FBD6-290EB42CF0BC}"/>
              </a:ext>
            </a:extLst>
          </p:cNvPr>
          <p:cNvSpPr/>
          <p:nvPr/>
        </p:nvSpPr>
        <p:spPr>
          <a:xfrm>
            <a:off x="6410918" y="2613500"/>
            <a:ext cx="255117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800" b="1" dirty="0">
                <a:solidFill>
                  <a:srgbClr val="1B3A5C"/>
                </a:solidFill>
              </a:rPr>
              <a:t>Virus-specific T cells: </a:t>
            </a:r>
            <a:r>
              <a:rPr lang="en-US" sz="700" dirty="0">
                <a:solidFill>
                  <a:srgbClr val="6C7A89"/>
                </a:solidFill>
              </a:rPr>
              <a:t>Functional cellular immune response</a:t>
            </a:r>
            <a:endParaRPr lang="en-US" sz="800" dirty="0"/>
          </a:p>
        </p:txBody>
      </p:sp>
      <p:sp>
        <p:nvSpPr>
          <p:cNvPr id="113" name="Shape 43">
            <a:extLst>
              <a:ext uri="{FF2B5EF4-FFF2-40B4-BE49-F238E27FC236}">
                <a16:creationId xmlns:a16="http://schemas.microsoft.com/office/drawing/2014/main" id="{F64F8CAE-DA73-F781-D386-D99D3B5E427D}"/>
              </a:ext>
            </a:extLst>
          </p:cNvPr>
          <p:cNvSpPr/>
          <p:nvPr/>
        </p:nvSpPr>
        <p:spPr>
          <a:xfrm>
            <a:off x="6451917" y="2878375"/>
            <a:ext cx="2551176" cy="228600"/>
          </a:xfrm>
          <a:prstGeom prst="rect">
            <a:avLst/>
          </a:prstGeom>
          <a:solidFill>
            <a:srgbClr val="EFF9F4"/>
          </a:solidFill>
          <a:ln w="12700">
            <a:solidFill>
              <a:srgbClr val="B0DFC3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14" name="Text 44">
            <a:extLst>
              <a:ext uri="{FF2B5EF4-FFF2-40B4-BE49-F238E27FC236}">
                <a16:creationId xmlns:a16="http://schemas.microsoft.com/office/drawing/2014/main" id="{31D3D529-F774-5BC9-E7B9-1183CA81867E}"/>
              </a:ext>
            </a:extLst>
          </p:cNvPr>
          <p:cNvSpPr/>
          <p:nvPr/>
        </p:nvSpPr>
        <p:spPr>
          <a:xfrm>
            <a:off x="6410918" y="2870837"/>
            <a:ext cx="261823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800" b="1" dirty="0">
                <a:solidFill>
                  <a:srgbClr val="1B3A5C"/>
                </a:solidFill>
              </a:rPr>
              <a:t>Donor-specific Ab (DSA): </a:t>
            </a:r>
            <a:r>
              <a:rPr lang="en-US" sz="700" dirty="0">
                <a:solidFill>
                  <a:srgbClr val="6C7A89"/>
                </a:solidFill>
              </a:rPr>
              <a:t>Humoral response to donor antigens</a:t>
            </a:r>
            <a:r>
              <a:rPr lang="en-US" sz="700" b="1" dirty="0">
                <a:solidFill>
                  <a:srgbClr val="1B3A5C"/>
                </a:solidFill>
              </a:rPr>
              <a:t> </a:t>
            </a:r>
            <a:endParaRPr lang="en-US" sz="800" dirty="0"/>
          </a:p>
        </p:txBody>
      </p:sp>
      <p:sp>
        <p:nvSpPr>
          <p:cNvPr id="115" name="Shape 46">
            <a:extLst>
              <a:ext uri="{FF2B5EF4-FFF2-40B4-BE49-F238E27FC236}">
                <a16:creationId xmlns:a16="http://schemas.microsoft.com/office/drawing/2014/main" id="{66937BDF-3FD0-3D65-66D2-FF3A1E911A89}"/>
              </a:ext>
            </a:extLst>
          </p:cNvPr>
          <p:cNvSpPr/>
          <p:nvPr/>
        </p:nvSpPr>
        <p:spPr>
          <a:xfrm>
            <a:off x="6451917" y="3135165"/>
            <a:ext cx="2551176" cy="228600"/>
          </a:xfrm>
          <a:prstGeom prst="rect">
            <a:avLst/>
          </a:prstGeom>
          <a:solidFill>
            <a:srgbClr val="EFF9F4"/>
          </a:solidFill>
          <a:ln w="12700">
            <a:solidFill>
              <a:srgbClr val="B0DFC3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16" name="Text 47">
            <a:extLst>
              <a:ext uri="{FF2B5EF4-FFF2-40B4-BE49-F238E27FC236}">
                <a16:creationId xmlns:a16="http://schemas.microsoft.com/office/drawing/2014/main" id="{1D29595A-7553-B1F1-641C-4EA22DB8A6E2}"/>
              </a:ext>
            </a:extLst>
          </p:cNvPr>
          <p:cNvSpPr/>
          <p:nvPr/>
        </p:nvSpPr>
        <p:spPr>
          <a:xfrm>
            <a:off x="6410918" y="3130431"/>
            <a:ext cx="205739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800" b="1" dirty="0">
                <a:solidFill>
                  <a:srgbClr val="1B3A5C"/>
                </a:solidFill>
              </a:rPr>
              <a:t>dd-cfDNA</a:t>
            </a:r>
            <a:r>
              <a:rPr lang="en-US" sz="700" b="1" dirty="0">
                <a:solidFill>
                  <a:srgbClr val="1B3A5C"/>
                </a:solidFill>
              </a:rPr>
              <a:t>: </a:t>
            </a:r>
            <a:r>
              <a:rPr lang="en-US" sz="700" dirty="0">
                <a:solidFill>
                  <a:srgbClr val="6C7A89"/>
                </a:solidFill>
              </a:rPr>
              <a:t>Donor-derived cell-free DNA</a:t>
            </a:r>
            <a:endParaRPr lang="en-US" sz="800" dirty="0"/>
          </a:p>
        </p:txBody>
      </p:sp>
      <p:sp>
        <p:nvSpPr>
          <p:cNvPr id="117" name="Shape 49">
            <a:extLst>
              <a:ext uri="{FF2B5EF4-FFF2-40B4-BE49-F238E27FC236}">
                <a16:creationId xmlns:a16="http://schemas.microsoft.com/office/drawing/2014/main" id="{C1FB3905-C11A-AADB-24C3-77D91DAED972}"/>
              </a:ext>
            </a:extLst>
          </p:cNvPr>
          <p:cNvSpPr/>
          <p:nvPr/>
        </p:nvSpPr>
        <p:spPr>
          <a:xfrm>
            <a:off x="6451917" y="3716557"/>
            <a:ext cx="2551176" cy="265176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18" name="Text 50">
            <a:extLst>
              <a:ext uri="{FF2B5EF4-FFF2-40B4-BE49-F238E27FC236}">
                <a16:creationId xmlns:a16="http://schemas.microsoft.com/office/drawing/2014/main" id="{3964FDFC-D2D8-6829-2546-FE4399D002F9}"/>
              </a:ext>
            </a:extLst>
          </p:cNvPr>
          <p:cNvSpPr/>
          <p:nvPr/>
        </p:nvSpPr>
        <p:spPr>
          <a:xfrm>
            <a:off x="6397053" y="3725537"/>
            <a:ext cx="2551176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→ Truly Personalized Immunosuppression</a:t>
            </a:r>
            <a:endParaRPr lang="en-US" sz="850" dirty="0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AA44AF73-6B48-C751-0CF7-670ED8304001}"/>
              </a:ext>
            </a:extLst>
          </p:cNvPr>
          <p:cNvSpPr txBox="1"/>
          <p:nvPr/>
        </p:nvSpPr>
        <p:spPr>
          <a:xfrm>
            <a:off x="2574556" y="2263383"/>
            <a:ext cx="2596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027A8E"/>
                </a:solidFill>
              </a:rPr>
              <a:t>~</a:t>
            </a:r>
          </a:p>
        </p:txBody>
      </p:sp>
      <p:sp>
        <p:nvSpPr>
          <p:cNvPr id="125" name="Text 23">
            <a:extLst>
              <a:ext uri="{FF2B5EF4-FFF2-40B4-BE49-F238E27FC236}">
                <a16:creationId xmlns:a16="http://schemas.microsoft.com/office/drawing/2014/main" id="{995BCEC3-2B30-6663-2BE7-91422D42C1D9}"/>
              </a:ext>
            </a:extLst>
          </p:cNvPr>
          <p:cNvSpPr/>
          <p:nvPr/>
        </p:nvSpPr>
        <p:spPr>
          <a:xfrm>
            <a:off x="6365049" y="2047540"/>
            <a:ext cx="2688336" cy="1905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B3A5C"/>
                </a:solidFill>
              </a:rPr>
              <a:t>Pharmacodynamic biomarkers</a:t>
            </a:r>
          </a:p>
        </p:txBody>
      </p:sp>
      <p:sp>
        <p:nvSpPr>
          <p:cNvPr id="126" name="Callout: Down Arrow 76">
            <a:extLst>
              <a:ext uri="{FF2B5EF4-FFF2-40B4-BE49-F238E27FC236}">
                <a16:creationId xmlns:a16="http://schemas.microsoft.com/office/drawing/2014/main" id="{A755192D-DE16-6B6B-547E-715F72664EC7}"/>
              </a:ext>
            </a:extLst>
          </p:cNvPr>
          <p:cNvSpPr/>
          <p:nvPr/>
        </p:nvSpPr>
        <p:spPr>
          <a:xfrm>
            <a:off x="196401" y="3416165"/>
            <a:ext cx="2322576" cy="172285"/>
          </a:xfrm>
          <a:prstGeom prst="downArrowCallout">
            <a:avLst>
              <a:gd name="adj1" fmla="val 13943"/>
              <a:gd name="adj2" fmla="val 25000"/>
              <a:gd name="adj3" fmla="val 25000"/>
              <a:gd name="adj4" fmla="val 23512"/>
            </a:avLst>
          </a:prstGeom>
          <a:solidFill>
            <a:srgbClr val="027A8E"/>
          </a:solidFill>
          <a:ln>
            <a:solidFill>
              <a:srgbClr val="027A8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Callout: Down Arrow 77">
            <a:extLst>
              <a:ext uri="{FF2B5EF4-FFF2-40B4-BE49-F238E27FC236}">
                <a16:creationId xmlns:a16="http://schemas.microsoft.com/office/drawing/2014/main" id="{62F61AEF-0673-0C8C-D044-D3D6CC0AF99A}"/>
              </a:ext>
            </a:extLst>
          </p:cNvPr>
          <p:cNvSpPr/>
          <p:nvPr/>
        </p:nvSpPr>
        <p:spPr>
          <a:xfrm>
            <a:off x="3225507" y="3416165"/>
            <a:ext cx="2548791" cy="186675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21606"/>
            </a:avLst>
          </a:prstGeom>
          <a:solidFill>
            <a:srgbClr val="D4820A"/>
          </a:solidFill>
          <a:ln>
            <a:solidFill>
              <a:srgbClr val="D482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8" name="Picture 127">
            <a:extLst>
              <a:ext uri="{FF2B5EF4-FFF2-40B4-BE49-F238E27FC236}">
                <a16:creationId xmlns:a16="http://schemas.microsoft.com/office/drawing/2014/main" id="{13D675CC-A997-B5D5-A08E-2FF706D707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08698" y="1412295"/>
            <a:ext cx="566928" cy="566928"/>
          </a:xfrm>
          <a:prstGeom prst="rect">
            <a:avLst/>
          </a:prstGeom>
        </p:spPr>
      </p:pic>
      <p:pic>
        <p:nvPicPr>
          <p:cNvPr id="129" name="Picture 128">
            <a:extLst>
              <a:ext uri="{FF2B5EF4-FFF2-40B4-BE49-F238E27FC236}">
                <a16:creationId xmlns:a16="http://schemas.microsoft.com/office/drawing/2014/main" id="{0844415E-06A1-42C9-BC1B-E2EB9260E2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16849" y="1412295"/>
            <a:ext cx="566928" cy="566928"/>
          </a:xfrm>
          <a:prstGeom prst="rect">
            <a:avLst/>
          </a:prstGeom>
        </p:spPr>
      </p:pic>
      <p:sp>
        <p:nvSpPr>
          <p:cNvPr id="130" name="Callout: Down Arrow 68">
            <a:extLst>
              <a:ext uri="{FF2B5EF4-FFF2-40B4-BE49-F238E27FC236}">
                <a16:creationId xmlns:a16="http://schemas.microsoft.com/office/drawing/2014/main" id="{70FF5E37-A26B-81B0-C59A-C1AFCC1BD043}"/>
              </a:ext>
            </a:extLst>
          </p:cNvPr>
          <p:cNvSpPr/>
          <p:nvPr/>
        </p:nvSpPr>
        <p:spPr>
          <a:xfrm>
            <a:off x="6454302" y="3416165"/>
            <a:ext cx="2548791" cy="186675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21606"/>
            </a:avLst>
          </a:prstGeom>
          <a:solidFill>
            <a:srgbClr val="1A7A4A"/>
          </a:solidFill>
          <a:ln>
            <a:solidFill>
              <a:srgbClr val="1A7A4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Text 3">
            <a:extLst>
              <a:ext uri="{FF2B5EF4-FFF2-40B4-BE49-F238E27FC236}">
                <a16:creationId xmlns:a16="http://schemas.microsoft.com/office/drawing/2014/main" id="{F00C5391-184C-14BB-C091-5903D39A2987}"/>
              </a:ext>
            </a:extLst>
          </p:cNvPr>
          <p:cNvSpPr/>
          <p:nvPr/>
        </p:nvSpPr>
        <p:spPr>
          <a:xfrm>
            <a:off x="174217" y="19250"/>
            <a:ext cx="745236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FFFFFF"/>
                </a:solidFill>
              </a:rPr>
              <a:t>Biomarkers related to immunosuppression in pediatric kidney transplantation</a:t>
            </a:r>
            <a:endParaRPr lang="en-US" sz="2000" dirty="0"/>
          </a:p>
        </p:txBody>
      </p:sp>
      <p:sp>
        <p:nvSpPr>
          <p:cNvPr id="135" name="Text 52">
            <a:extLst>
              <a:ext uri="{FF2B5EF4-FFF2-40B4-BE49-F238E27FC236}">
                <a16:creationId xmlns:a16="http://schemas.microsoft.com/office/drawing/2014/main" id="{0FB82785-7486-C4CC-0A63-12C0A6A8C715}"/>
              </a:ext>
            </a:extLst>
          </p:cNvPr>
          <p:cNvSpPr/>
          <p:nvPr/>
        </p:nvSpPr>
        <p:spPr>
          <a:xfrm>
            <a:off x="174217" y="4271210"/>
            <a:ext cx="5379560" cy="8915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3969"/>
                </a:solidFill>
              </a:rPr>
              <a:t>TAKE HOME MESSAGE: </a:t>
            </a:r>
            <a:r>
              <a:rPr lang="en-US" sz="1400" dirty="0">
                <a:solidFill>
                  <a:srgbClr val="FFFFFF"/>
                </a:solidFill>
              </a:rPr>
              <a:t>Pharmacodynamic biomarkers could enhance drug monitoring and enable truly personalized immunosuppression by better identifying over-immunosuppression.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49795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8c48077-9976-4e41-a793-efb2542e2d4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3A86AC5CD7F544BDF0BC450918D143" ma:contentTypeVersion="13" ma:contentTypeDescription="Een nieuw document maken." ma:contentTypeScope="" ma:versionID="7c30ea968901df38c4a57a37b02bdecb">
  <xsd:schema xmlns:xsd="http://www.w3.org/2001/XMLSchema" xmlns:xs="http://www.w3.org/2001/XMLSchema" xmlns:p="http://schemas.microsoft.com/office/2006/metadata/properties" xmlns:ns3="38c48077-9976-4e41-a793-efb2542e2d48" xmlns:ns4="2d9f6a0e-462a-4a77-b7a8-756cb787cc47" targetNamespace="http://schemas.microsoft.com/office/2006/metadata/properties" ma:root="true" ma:fieldsID="5307d89065a469b91a1fa7098cfc37cd" ns3:_="" ns4:_="">
    <xsd:import namespace="38c48077-9976-4e41-a793-efb2542e2d48"/>
    <xsd:import namespace="2d9f6a0e-462a-4a77-b7a8-756cb787cc4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DateTaken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c48077-9976-4e41-a793-efb2542e2d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7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9f6a0e-462a-4a77-b7a8-756cb787cc4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Hint-hash delen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41DB67-E422-47B1-B988-5DDD8F22D20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E5B37A-00B0-4528-9F48-118C04F010C6}">
  <ds:schemaRefs>
    <ds:schemaRef ds:uri="http://schemas.microsoft.com/office/2006/metadata/properties"/>
    <ds:schemaRef ds:uri="http://purl.org/dc/elements/1.1/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infopath/2007/PartnerControls"/>
    <ds:schemaRef ds:uri="38c48077-9976-4e41-a793-efb2542e2d48"/>
    <ds:schemaRef ds:uri="http://schemas.openxmlformats.org/package/2006/metadata/core-properties"/>
    <ds:schemaRef ds:uri="2d9f6a0e-462a-4a77-b7a8-756cb787cc47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C344BB7-4E59-4F52-ADDC-2D01808C6A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8c48077-9976-4e41-a793-efb2542e2d48"/>
    <ds:schemaRef ds:uri="2d9f6a0e-462a-4a77-b7a8-756cb787cc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631</TotalTime>
  <Words>127</Words>
  <Application>Microsoft Office PowerPoint</Application>
  <PresentationFormat>On-screen Show (16:9)</PresentationFormat>
  <Paragraphs>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Harm den Boer</cp:lastModifiedBy>
  <cp:revision>14</cp:revision>
  <dcterms:created xsi:type="dcterms:W3CDTF">2026-05-07T11:35:43Z</dcterms:created>
  <dcterms:modified xsi:type="dcterms:W3CDTF">2026-06-15T12:31:55Z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0x0101000F3A86AC5CD7F544BDF0BC450918D143</vt:lpwstr>
  </property>
</Properties>
</file>