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296DC0"/>
    <a:srgbClr val="0F4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0" autoAdjust="0"/>
    <p:restoredTop sz="94663"/>
  </p:normalViewPr>
  <p:slideViewPr>
    <p:cSldViewPr snapToGrid="0">
      <p:cViewPr varScale="1">
        <p:scale>
          <a:sx n="117" d="100"/>
          <a:sy n="117" d="100"/>
        </p:scale>
        <p:origin x="629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79DF1A-8704-9817-8BAC-9B53C5F79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A469CF0-EB47-D661-E382-10BB0CA65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61D6AF2-246C-10CD-F959-CD94E891C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30845ED-AD30-7C46-631E-5B620421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8893DF-00E6-CF0A-CC40-0B0ED18BE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2807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A33780-D903-868F-3E01-CDF8E967B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0A323B-62AE-0B4A-D90A-5B945704F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088F613-E74D-3EDA-5E95-90BFF03C3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831744-DBC8-18A8-C423-7003F6992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2E56B2-12A7-5219-C55C-85CCE9F1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703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F9535F-FC61-D11C-6E92-40B207210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A60F336-B9F4-E50C-AECA-D5D47E5FD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22CDEF-76D0-870B-603D-2FF098691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1753B54-DFAD-557F-B606-69339E44F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A3EAF46-2702-1869-6782-E58C0C2B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980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904FC8-F0E2-C60A-1118-F1AED2B93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C18C53-BC70-9D44-F6AE-591C49F39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4FFB229-557E-CDFC-2453-08D56D4EF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EC34E10-13DE-B9E6-A963-2F84D0FEC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AC01D76-7366-CE3F-6317-B3B7932D3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50C3E2-BB4E-72CA-0FE3-8A84EE60E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63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2F9DE6-B483-EB59-D6A8-F6C52937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DFAD001-337B-20F4-7FD2-AB65D6053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88B86B4-B524-ABFA-6F00-B437D3493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0C17233-D35A-3E60-B96A-6F0142AAE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3BD16D9-AFD9-16AD-B29C-21217F2366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66CD34D-9900-5391-3082-5470EA533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FEC21CD-FA57-C675-7046-F0FE266C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D35CFC2-6F2A-D1A3-7B03-9EFAC7A2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1693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8C4354-971E-7271-A3AF-18C056442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328E258-CD57-3C7B-E729-7E40A495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846B2C0-C69D-BF81-FFA2-4FB33F7D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BD40FA0-60BE-FC5E-C5C4-6A341BE1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335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2CABA87-8FA5-80DF-EA38-12518C0F6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546A7F9-B136-F3A8-E985-EA930D323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C14A834-F46E-0AD9-6A1A-022D56CE4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993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A4AA25-8653-1F66-B20A-07D6A51F7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ECC2A7-6431-4F0C-D3EE-C57CF2737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1339429-251D-8CAD-8D2B-1FE7B31DF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E6524EE-15F6-F49A-61F7-1611974B4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9E9A587-A094-9365-7708-9A759012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5C23C88-FD5F-C290-C79A-8E5DFFB42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8195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364645-7C18-2AE6-7D99-7CF518652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C56FC0D-5AE2-B72F-964C-63288A5659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4EE051-4D76-C818-BA66-DBAA11C23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05F0587-B915-D847-503F-E4BD983ED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1258C7-DF9C-33B7-35F9-3E3E37C0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2E2FC16-8F50-7A37-718A-E10117AE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6208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6097C3-14CD-F507-1BA5-0D5B9875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C7CCBBD-3EBB-8B42-FB15-F0E9E82D9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DCF88E2-7E34-A394-202C-61CA0D161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F384947-65C9-D698-F9F7-583B9ACC8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1F61B7-030E-1F2F-81DE-688985D13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226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9C72998-D53E-5E19-0ABA-A14597760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70D03FA-26D2-1559-C533-6E8E8DBD6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41F653F-D3C4-E0BC-3D8D-60C46D1E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24858C-07DB-0C7A-9A87-02C9BF89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41FE03-8BA2-72D3-32DF-85A5032BC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246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18944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AA01D93-CD83-E19B-551F-6329ADB0A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B71A978-8CF9-6622-DAB9-ADA0F51B0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CC36509-B2F2-7A35-A610-FEF461B1E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E0423-67EA-4A61-B1A7-B3AD9822ED22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606ACDE-F6BD-E729-6439-87A71BE2C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798B7A-8C0A-BC2B-A8A9-14096347F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70924-4591-40C4-8184-9E05DF395A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128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EB7E4-9DCE-B055-A238-554BD4E56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9081-E99E-49CE-C5ED-D3692072EA82}"/>
              </a:ext>
            </a:extLst>
          </p:cNvPr>
          <p:cNvSpPr txBox="1">
            <a:spLocks/>
          </p:cNvSpPr>
          <p:nvPr/>
        </p:nvSpPr>
        <p:spPr>
          <a:xfrm>
            <a:off x="-81116" y="22991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3600" b="1" dirty="0">
                <a:solidFill>
                  <a:schemeClr val="bg1"/>
                </a:solidFill>
              </a:rPr>
              <a:t>Novel extracorporeal therapies in children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D276C1-5DA6-71F9-43D1-F03316739178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+mj-lt"/>
              </a:rPr>
              <a:t>Skoczyński 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et al. 202</a:t>
            </a:r>
            <a:r>
              <a:rPr lang="pl-PL" sz="2000" b="1" dirty="0">
                <a:solidFill>
                  <a:schemeClr val="bg1"/>
                </a:solidFill>
                <a:latin typeface="+mj-lt"/>
              </a:rPr>
              <a:t>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240EC95-59EB-CEC5-7815-C782B25C4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3443" y="982405"/>
            <a:ext cx="5678555" cy="473302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8EB939CD-A912-B403-23A8-31881BD3001A}"/>
              </a:ext>
            </a:extLst>
          </p:cNvPr>
          <p:cNvSpPr txBox="1"/>
          <p:nvPr/>
        </p:nvSpPr>
        <p:spPr>
          <a:xfrm>
            <a:off x="123558" y="1200540"/>
            <a:ext cx="706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>
                <a:solidFill>
                  <a:srgbClr val="0F4572"/>
                </a:solidFill>
              </a:rPr>
              <a:t>Key points</a:t>
            </a:r>
            <a:r>
              <a:rPr lang="en-GB" dirty="0">
                <a:solidFill>
                  <a:srgbClr val="0F4572"/>
                </a:solidFill>
              </a:rPr>
              <a:t>: 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656B4A76-FDE5-F87C-94F3-1E2A052B7D1F}"/>
              </a:ext>
            </a:extLst>
          </p:cNvPr>
          <p:cNvSpPr txBox="1"/>
          <p:nvPr/>
        </p:nvSpPr>
        <p:spPr>
          <a:xfrm>
            <a:off x="103819" y="5807302"/>
            <a:ext cx="7350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TAKE HOME MESSAGE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Recent advances in extracorporeal therapies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have</a:t>
            </a:r>
            <a:r>
              <a:rPr lang="en-US" dirty="0">
                <a:solidFill>
                  <a:schemeClr val="bg1"/>
                </a:solidFill>
              </a:rPr>
              <a:t> expand</a:t>
            </a:r>
            <a:r>
              <a:rPr lang="pl-PL" dirty="0" err="1">
                <a:solidFill>
                  <a:schemeClr val="bg1"/>
                </a:solidFill>
              </a:rPr>
              <a:t>ed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their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applications</a:t>
            </a:r>
            <a:r>
              <a:rPr lang="pl-PL" dirty="0">
                <a:solidFill>
                  <a:schemeClr val="bg1"/>
                </a:solidFill>
              </a:rPr>
              <a:t> and </a:t>
            </a:r>
            <a:r>
              <a:rPr lang="pl-PL" dirty="0" err="1">
                <a:solidFill>
                  <a:schemeClr val="bg1"/>
                </a:solidFill>
              </a:rPr>
              <a:t>enabled</a:t>
            </a:r>
            <a:r>
              <a:rPr lang="en-US" dirty="0">
                <a:solidFill>
                  <a:schemeClr val="bg1"/>
                </a:solidFill>
              </a:rPr>
              <a:t> therapy to be tailored to pediatric needs. Pediatric evidence remains limited</a:t>
            </a:r>
            <a:r>
              <a:rPr lang="pl-PL" dirty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prospective studies are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required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6955AC65-E6F0-7977-9744-DD3A360FBAAF}"/>
              </a:ext>
            </a:extLst>
          </p:cNvPr>
          <p:cNvSpPr txBox="1"/>
          <p:nvPr/>
        </p:nvSpPr>
        <p:spPr>
          <a:xfrm>
            <a:off x="123558" y="1516082"/>
            <a:ext cx="639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F4572"/>
                </a:solidFill>
              </a:rPr>
              <a:t>1. </a:t>
            </a:r>
            <a:r>
              <a:rPr lang="en-US" dirty="0">
                <a:solidFill>
                  <a:srgbClr val="0F4572"/>
                </a:solidFill>
              </a:rPr>
              <a:t>Novel extracorporeal therapies expand the role of CKRT beyond kidney support to include cytokine, endotoxin and CO</a:t>
            </a:r>
            <a:r>
              <a:rPr lang="en-US" baseline="-25000" dirty="0">
                <a:solidFill>
                  <a:srgbClr val="0F4572"/>
                </a:solidFill>
              </a:rPr>
              <a:t>2 </a:t>
            </a:r>
            <a:r>
              <a:rPr lang="en-US" dirty="0">
                <a:solidFill>
                  <a:srgbClr val="0F4572"/>
                </a:solidFill>
              </a:rPr>
              <a:t>removal.</a:t>
            </a:r>
            <a:r>
              <a:rPr lang="pl-PL" dirty="0">
                <a:solidFill>
                  <a:srgbClr val="0F4572"/>
                </a:solidFill>
              </a:rPr>
              <a:t> 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8486F518-8A31-7993-E542-2C98161562F6}"/>
              </a:ext>
            </a:extLst>
          </p:cNvPr>
          <p:cNvSpPr txBox="1"/>
          <p:nvPr/>
        </p:nvSpPr>
        <p:spPr>
          <a:xfrm>
            <a:off x="123558" y="2063798"/>
            <a:ext cx="6390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F4572"/>
                </a:solidFill>
              </a:rPr>
              <a:t>2. </a:t>
            </a:r>
            <a:r>
              <a:rPr lang="pl-PL" dirty="0" err="1">
                <a:solidFill>
                  <a:srgbClr val="0F4572"/>
                </a:solidFill>
              </a:rPr>
              <a:t>Immunomodulation</a:t>
            </a:r>
            <a:r>
              <a:rPr lang="pl-PL" dirty="0">
                <a:solidFill>
                  <a:srgbClr val="0F4572"/>
                </a:solidFill>
              </a:rPr>
              <a:t>- and </a:t>
            </a:r>
            <a:r>
              <a:rPr lang="pl-PL" dirty="0" err="1">
                <a:solidFill>
                  <a:srgbClr val="0F4572"/>
                </a:solidFill>
              </a:rPr>
              <a:t>hemoadsorption-based</a:t>
            </a:r>
            <a:r>
              <a:rPr lang="pl-PL" dirty="0">
                <a:solidFill>
                  <a:srgbClr val="0F4572"/>
                </a:solidFill>
              </a:rPr>
              <a:t> devices as </a:t>
            </a:r>
            <a:r>
              <a:rPr lang="pl-PL" dirty="0" err="1">
                <a:solidFill>
                  <a:srgbClr val="0F4572"/>
                </a:solidFill>
              </a:rPr>
              <a:t>well</a:t>
            </a:r>
            <a:r>
              <a:rPr lang="pl-PL" dirty="0">
                <a:solidFill>
                  <a:srgbClr val="0F4572"/>
                </a:solidFill>
              </a:rPr>
              <a:t> as </a:t>
            </a:r>
            <a:r>
              <a:rPr lang="en-US" dirty="0">
                <a:solidFill>
                  <a:srgbClr val="0F4572"/>
                </a:solidFill>
              </a:rPr>
              <a:t>ECCO₂R may support hemodynamic stabilization and lung-protective ventilation, with potential impact on short-term clinical outcomes.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220AFB0-324E-8C70-9B40-74C42E4314DF}"/>
              </a:ext>
            </a:extLst>
          </p:cNvPr>
          <p:cNvSpPr txBox="1"/>
          <p:nvPr/>
        </p:nvSpPr>
        <p:spPr>
          <a:xfrm>
            <a:off x="123557" y="3139533"/>
            <a:ext cx="6873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F4572"/>
                </a:solidFill>
              </a:rPr>
              <a:t>3. </a:t>
            </a:r>
            <a:r>
              <a:rPr lang="en-US" dirty="0">
                <a:solidFill>
                  <a:srgbClr val="0F4572"/>
                </a:solidFill>
              </a:rPr>
              <a:t>Application of these techniques in children requires an individualized approach and technical adaptations, including the use of pediatric-specific devices.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281BC4A6-5865-D91D-53DD-D3666ADDFCE0}"/>
              </a:ext>
            </a:extLst>
          </p:cNvPr>
          <p:cNvSpPr txBox="1"/>
          <p:nvPr/>
        </p:nvSpPr>
        <p:spPr>
          <a:xfrm>
            <a:off x="123557" y="4046886"/>
            <a:ext cx="7643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F4572"/>
                </a:solidFill>
              </a:rPr>
              <a:t>4. </a:t>
            </a:r>
            <a:r>
              <a:rPr lang="en-US" dirty="0">
                <a:solidFill>
                  <a:srgbClr val="0F4572"/>
                </a:solidFill>
              </a:rPr>
              <a:t>Infant-specific hemodialysis and ultrafiltration platforms such as NIDUS® address existing limitations and enable safe, efficient therapy in the youngest patients.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A056096A-506B-355B-F814-E460E1C874F0}"/>
              </a:ext>
            </a:extLst>
          </p:cNvPr>
          <p:cNvSpPr txBox="1"/>
          <p:nvPr/>
        </p:nvSpPr>
        <p:spPr>
          <a:xfrm>
            <a:off x="123557" y="4927730"/>
            <a:ext cx="782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F4572"/>
                </a:solidFill>
              </a:rPr>
              <a:t>5. </a:t>
            </a:r>
            <a:r>
              <a:rPr lang="en-US" dirty="0">
                <a:solidFill>
                  <a:srgbClr val="0F4572"/>
                </a:solidFill>
              </a:rPr>
              <a:t>The existing pediatric literature remains limited, warranting prospective research to establish standardized and evidence-based clinical practice.</a:t>
            </a:r>
          </a:p>
        </p:txBody>
      </p:sp>
    </p:spTree>
    <p:extLst>
      <p:ext uri="{BB962C8B-B14F-4D97-AF65-F5344CB8AC3E}">
        <p14:creationId xmlns:p14="http://schemas.microsoft.com/office/powerpoint/2010/main" val="7893588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 2013–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 2013–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166</Words>
  <Application>Microsoft Office PowerPoint</Application>
  <PresentationFormat>Panoramiczny</PresentationFormat>
  <Paragraphs>9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Krzysztof Skoczyński</dc:creator>
  <cp:lastModifiedBy>Krzysztof Skoczyński</cp:lastModifiedBy>
  <cp:revision>8</cp:revision>
  <dcterms:created xsi:type="dcterms:W3CDTF">2026-03-17T10:26:21Z</dcterms:created>
  <dcterms:modified xsi:type="dcterms:W3CDTF">2026-05-21T18:32:12Z</dcterms:modified>
</cp:coreProperties>
</file>