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0092F7"/>
    <a:srgbClr val="003969"/>
    <a:srgbClr val="65AA00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5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A5A6-F576-470E-AB10-6B897E61DE57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5D770-1EF4-4F42-99DB-CBABDD139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0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19/07/2026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>
                <a:solidFill>
                  <a:schemeClr val="bg1"/>
                </a:solidFill>
              </a:rPr>
              <a:t>Association between Immunologic Risk Factors and Cardiovascular Complications Following Pediatric Kidney Transplantation</a:t>
            </a: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study aimed to identify modifiable risk factors for cardiovascular disease in kidney transplanted children.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Pollack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183" y="5649721"/>
            <a:ext cx="7141846" cy="12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</a:rPr>
              <a:t>Cardiovascular complications in this cohort were driven primarily by immune‑related transplant factors, while hypertension dominated the composite outcome, reflecting early cardiovascular vulnerability.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740FD0-9E21-4DEF-8D44-1E286D406D58}"/>
              </a:ext>
            </a:extLst>
          </p:cNvPr>
          <p:cNvGrpSpPr/>
          <p:nvPr/>
        </p:nvGrpSpPr>
        <p:grpSpPr>
          <a:xfrm>
            <a:off x="572195" y="2718701"/>
            <a:ext cx="769926" cy="1049898"/>
            <a:chOff x="880968" y="3011548"/>
            <a:chExt cx="769926" cy="1049898"/>
          </a:xfrm>
        </p:grpSpPr>
        <p:sp>
          <p:nvSpPr>
            <p:cNvPr id="8" name="Freeform: Shape 46">
              <a:extLst>
                <a:ext uri="{FF2B5EF4-FFF2-40B4-BE49-F238E27FC236}">
                  <a16:creationId xmlns:a16="http://schemas.microsoft.com/office/drawing/2014/main" id="{5EDFD7E8-98AB-49F2-93DA-AE5C6EAB0CF9}"/>
                </a:ext>
              </a:extLst>
            </p:cNvPr>
            <p:cNvSpPr/>
            <p:nvPr/>
          </p:nvSpPr>
          <p:spPr>
            <a:xfrm>
              <a:off x="880968" y="3011548"/>
              <a:ext cx="513284" cy="104989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296DC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46">
              <a:extLst>
                <a:ext uri="{FF2B5EF4-FFF2-40B4-BE49-F238E27FC236}">
                  <a16:creationId xmlns:a16="http://schemas.microsoft.com/office/drawing/2014/main" id="{57D6DF32-F2E1-4386-8081-CE4C8DA4AA36}"/>
                </a:ext>
              </a:extLst>
            </p:cNvPr>
            <p:cNvSpPr/>
            <p:nvPr/>
          </p:nvSpPr>
          <p:spPr>
            <a:xfrm>
              <a:off x="1137610" y="3011548"/>
              <a:ext cx="513284" cy="104989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6629FCE-DE87-4C02-8CDE-36FBDD0C9E32}"/>
              </a:ext>
            </a:extLst>
          </p:cNvPr>
          <p:cNvSpPr txBox="1"/>
          <p:nvPr/>
        </p:nvSpPr>
        <p:spPr>
          <a:xfrm>
            <a:off x="75946" y="2116333"/>
            <a:ext cx="1762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296DC0"/>
                </a:solidFill>
              </a:rPr>
              <a:t>72 </a:t>
            </a:r>
            <a:r>
              <a:rPr lang="en-GB" sz="1400" dirty="0" err="1">
                <a:solidFill>
                  <a:srgbClr val="296DC0"/>
                </a:solidFill>
              </a:rPr>
              <a:t>pediatric</a:t>
            </a:r>
            <a:r>
              <a:rPr lang="en-GB" sz="1400" dirty="0">
                <a:solidFill>
                  <a:srgbClr val="296DC0"/>
                </a:solidFill>
              </a:rPr>
              <a:t> kidney transplant patients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CD43DC-905B-45B4-8EF7-EE170C626A62}"/>
              </a:ext>
            </a:extLst>
          </p:cNvPr>
          <p:cNvSpPr txBox="1"/>
          <p:nvPr/>
        </p:nvSpPr>
        <p:spPr>
          <a:xfrm>
            <a:off x="132237" y="3883027"/>
            <a:ext cx="1649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296DC0"/>
                </a:solidFill>
              </a:rPr>
              <a:t>Retrospective single-</a:t>
            </a:r>
            <a:r>
              <a:rPr lang="en-GB" sz="1400" dirty="0" err="1">
                <a:solidFill>
                  <a:srgbClr val="296DC0"/>
                </a:solidFill>
              </a:rPr>
              <a:t>center</a:t>
            </a:r>
            <a:r>
              <a:rPr lang="en-GB" sz="1400" dirty="0">
                <a:solidFill>
                  <a:srgbClr val="296DC0"/>
                </a:solidFill>
              </a:rPr>
              <a:t> study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08EB625-B059-42AF-B275-619CFF3A70AA}"/>
              </a:ext>
            </a:extLst>
          </p:cNvPr>
          <p:cNvGrpSpPr/>
          <p:nvPr/>
        </p:nvGrpSpPr>
        <p:grpSpPr>
          <a:xfrm>
            <a:off x="1379495" y="2689432"/>
            <a:ext cx="2228738" cy="1638927"/>
            <a:chOff x="1907536" y="2908833"/>
            <a:chExt cx="2228738" cy="1638927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DD856FA-F1AA-44A2-A1F4-67EA92550601}"/>
                </a:ext>
              </a:extLst>
            </p:cNvPr>
            <p:cNvCxnSpPr>
              <a:cxnSpLocks/>
            </p:cNvCxnSpPr>
            <p:nvPr/>
          </p:nvCxnSpPr>
          <p:spPr>
            <a:xfrm>
              <a:off x="1907536" y="3565849"/>
              <a:ext cx="463131" cy="295105"/>
            </a:xfrm>
            <a:prstGeom prst="straightConnector1">
              <a:avLst/>
            </a:prstGeom>
            <a:ln w="31750">
              <a:solidFill>
                <a:srgbClr val="296DC0"/>
              </a:solidFill>
              <a:headEnd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5A95EF2-DCA2-4825-B002-9F6FD4448C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36" y="3207528"/>
              <a:ext cx="463131" cy="216292"/>
            </a:xfrm>
            <a:prstGeom prst="straightConnector1">
              <a:avLst/>
            </a:prstGeom>
            <a:ln w="31750">
              <a:solidFill>
                <a:srgbClr val="296DC0"/>
              </a:solidFill>
              <a:headEnd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D784D57-54FF-4540-B5EC-445AE74E543C}"/>
                </a:ext>
              </a:extLst>
            </p:cNvPr>
            <p:cNvGrpSpPr/>
            <p:nvPr/>
          </p:nvGrpSpPr>
          <p:grpSpPr>
            <a:xfrm>
              <a:off x="2407888" y="2908833"/>
              <a:ext cx="1728386" cy="1638927"/>
              <a:chOff x="2407888" y="2908833"/>
              <a:chExt cx="1728386" cy="163892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20F6F4E-6A93-4CFF-BAA6-80D5B69521D5}"/>
                  </a:ext>
                </a:extLst>
              </p:cNvPr>
              <p:cNvSpPr/>
              <p:nvPr/>
            </p:nvSpPr>
            <p:spPr>
              <a:xfrm>
                <a:off x="2407889" y="2908833"/>
                <a:ext cx="1728385" cy="614223"/>
              </a:xfrm>
              <a:prstGeom prst="rect">
                <a:avLst/>
              </a:prstGeom>
              <a:solidFill>
                <a:srgbClr val="296DC0"/>
              </a:solidFill>
              <a:ln w="41275">
                <a:noFill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Classical CVD risk factors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A7E060-FD17-429C-BBFC-0290A510ACC5}"/>
                  </a:ext>
                </a:extLst>
              </p:cNvPr>
              <p:cNvSpPr/>
              <p:nvPr/>
            </p:nvSpPr>
            <p:spPr>
              <a:xfrm>
                <a:off x="2407888" y="3497862"/>
                <a:ext cx="1728385" cy="1049898"/>
              </a:xfrm>
              <a:prstGeom prst="rect">
                <a:avLst/>
              </a:prstGeom>
              <a:solidFill>
                <a:srgbClr val="AA0065"/>
              </a:solidFill>
              <a:ln w="41275">
                <a:noFill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CKD and transplant related risk factors</a:t>
                </a:r>
              </a:p>
            </p:txBody>
          </p:sp>
        </p:grpSp>
      </p:grpSp>
      <p:pic>
        <p:nvPicPr>
          <p:cNvPr id="3074" name="Picture 2" descr="forest_plot_final_v3.png">
            <a:extLst>
              <a:ext uri="{FF2B5EF4-FFF2-40B4-BE49-F238E27FC236}">
                <a16:creationId xmlns:a16="http://schemas.microsoft.com/office/drawing/2014/main" id="{A565DA96-00DE-446E-B678-FBF5412B9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551" y="1759956"/>
            <a:ext cx="4338632" cy="375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8048C81-CDFD-4768-A974-503FA0357B56}"/>
              </a:ext>
            </a:extLst>
          </p:cNvPr>
          <p:cNvSpPr txBox="1"/>
          <p:nvPr/>
        </p:nvSpPr>
        <p:spPr>
          <a:xfrm>
            <a:off x="3844658" y="2130597"/>
            <a:ext cx="4124812" cy="255454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296DC0"/>
                </a:solidFill>
              </a:rPr>
              <a:t>No overt cardiovascular disease</a:t>
            </a:r>
          </a:p>
          <a:p>
            <a:endParaRPr lang="en-GB" sz="2000" b="1" dirty="0">
              <a:solidFill>
                <a:srgbClr val="296DC0"/>
              </a:solidFill>
            </a:endParaRPr>
          </a:p>
          <a:p>
            <a:r>
              <a:rPr lang="en-GB" sz="2000" b="1" dirty="0">
                <a:solidFill>
                  <a:srgbClr val="296DC0"/>
                </a:solidFill>
              </a:rPr>
              <a:t>Hypertension occurred post transplant in 42% of the cohort</a:t>
            </a:r>
          </a:p>
          <a:p>
            <a:endParaRPr lang="en-GB" sz="2000" b="1" dirty="0">
              <a:solidFill>
                <a:srgbClr val="296DC0"/>
              </a:solidFill>
            </a:endParaRPr>
          </a:p>
          <a:p>
            <a:r>
              <a:rPr lang="en-GB" sz="2000" b="1" dirty="0">
                <a:solidFill>
                  <a:srgbClr val="296DC0"/>
                </a:solidFill>
              </a:rPr>
              <a:t>Living kidney transplants treated with intensified immunosuppression had higher cardiovascular morbidity</a:t>
            </a:r>
          </a:p>
        </p:txBody>
      </p:sp>
    </p:spTree>
    <p:extLst>
      <p:ext uri="{BB962C8B-B14F-4D97-AF65-F5344CB8AC3E}">
        <p14:creationId xmlns:p14="http://schemas.microsoft.com/office/powerpoint/2010/main" val="1294822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62</cp:revision>
  <dcterms:created xsi:type="dcterms:W3CDTF">2019-06-13T12:30:18Z</dcterms:created>
  <dcterms:modified xsi:type="dcterms:W3CDTF">2026-07-19T21:53:57Z</dcterms:modified>
</cp:coreProperties>
</file>