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0065"/>
    <a:srgbClr val="65AA00"/>
    <a:srgbClr val="296DC0"/>
    <a:srgbClr val="003969"/>
    <a:srgbClr val="0092F7"/>
    <a:srgbClr val="960059"/>
    <a:srgbClr val="860050"/>
    <a:srgbClr val="DA0082"/>
    <a:srgbClr val="920057"/>
    <a:srgbClr val="8A0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53530E-FD82-45F6-B7E0-0324854BF300}" v="2" dt="2026-05-15T09:37:42.0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9" autoAdjust="0"/>
    <p:restoredTop sz="94660"/>
  </p:normalViewPr>
  <p:slideViewPr>
    <p:cSldViewPr snapToGrid="0">
      <p:cViewPr varScale="1">
        <p:scale>
          <a:sx n="74" d="100"/>
          <a:sy n="74" d="100"/>
        </p:scale>
        <p:origin x="2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AA4E1-F659-007B-95BD-0EB7F7EAC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454A3BE9-E2F5-1516-2695-B7925CB3E9C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800" b="1" noProof="0" dirty="0">
                <a:solidFill>
                  <a:schemeClr val="bg1"/>
                </a:solidFill>
              </a:rPr>
              <a:t>Clinical performance and microstructural assessment of hemodialysis catheters for children on maintenance dialysis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8F3A55-C727-C1DF-589A-BC1100822F8A}"/>
              </a:ext>
            </a:extLst>
          </p:cNvPr>
          <p:cNvSpPr txBox="1"/>
          <p:nvPr/>
        </p:nvSpPr>
        <p:spPr>
          <a:xfrm>
            <a:off x="180182" y="1189759"/>
            <a:ext cx="12292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chemeClr val="bg1"/>
                </a:solidFill>
              </a:rPr>
              <a:t>AIM</a:t>
            </a:r>
            <a:r>
              <a:rPr lang="en-US" noProof="0" dirty="0">
                <a:solidFill>
                  <a:schemeClr val="bg1"/>
                </a:solidFill>
              </a:rPr>
              <a:t>: to review the causes of CVC dysfunction and inspect the extent and nature of occlusions when catheters are removed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1A2848-4998-FF30-3761-4BCA837A23B6}"/>
              </a:ext>
            </a:extLst>
          </p:cNvPr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rgbClr val="0065AA"/>
                </a:solidFill>
              </a:rPr>
              <a:t>DESIGN &amp; OUTCOMES</a:t>
            </a:r>
            <a:r>
              <a:rPr lang="en-US" noProof="0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82F022A-895C-AD00-74F6-F24673726E93}"/>
              </a:ext>
            </a:extLst>
          </p:cNvPr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noProof="0" dirty="0">
                <a:solidFill>
                  <a:schemeClr val="bg1"/>
                </a:solidFill>
                <a:latin typeface="+mj-lt"/>
              </a:rPr>
              <a:t>Bruno et al. 2026</a:t>
            </a:r>
            <a:endParaRPr lang="en-US" sz="1400" b="1" noProof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BE7A75B-229D-F601-8FFB-273E9EB5ED16}"/>
              </a:ext>
            </a:extLst>
          </p:cNvPr>
          <p:cNvSpPr txBox="1"/>
          <p:nvPr/>
        </p:nvSpPr>
        <p:spPr>
          <a:xfrm>
            <a:off x="173448" y="5719172"/>
            <a:ext cx="737035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noProof="0" dirty="0">
                <a:solidFill>
                  <a:schemeClr val="bg1"/>
                </a:solidFill>
              </a:rPr>
              <a:t>CONCLUSION: </a:t>
            </a:r>
            <a:r>
              <a:rPr lang="en-GB" noProof="0" dirty="0">
                <a:solidFill>
                  <a:schemeClr val="bg1"/>
                </a:solidFill>
              </a:rPr>
              <a:t>CVC dysfunctions are frequent and do not correlate with luminal diameter. Fibrin-rich thrombi are a common cause of incomplete occlusion. </a:t>
            </a:r>
            <a:r>
              <a:rPr lang="en-GB" dirty="0">
                <a:solidFill>
                  <a:schemeClr val="bg1"/>
                </a:solidFill>
              </a:rPr>
              <a:t>T</a:t>
            </a:r>
            <a:r>
              <a:rPr lang="en-GB" noProof="0" dirty="0" err="1">
                <a:solidFill>
                  <a:schemeClr val="bg1"/>
                </a:solidFill>
              </a:rPr>
              <a:t>hese</a:t>
            </a:r>
            <a:r>
              <a:rPr lang="en-GB" noProof="0" dirty="0">
                <a:solidFill>
                  <a:schemeClr val="bg1"/>
                </a:solidFill>
              </a:rPr>
              <a:t> findings have implications for future CVC design to optimize vascular access in children on maintenance dialysis.</a:t>
            </a:r>
            <a:endParaRPr lang="en-US" noProof="0" dirty="0">
              <a:solidFill>
                <a:schemeClr val="bg1"/>
              </a:solidFill>
            </a:endParaRPr>
          </a:p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6AB7AA-13FC-CAF5-E80D-E75E544BC427}"/>
              </a:ext>
            </a:extLst>
          </p:cNvPr>
          <p:cNvSpPr txBox="1"/>
          <p:nvPr/>
        </p:nvSpPr>
        <p:spPr>
          <a:xfrm>
            <a:off x="6705600" y="2102417"/>
            <a:ext cx="5572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noProof="0" dirty="0">
                <a:solidFill>
                  <a:srgbClr val="AA0065"/>
                </a:solidFill>
              </a:rPr>
              <a:t>Single-center collection of explanted CVC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D37EED-593C-FA18-1D0E-4CE089849150}"/>
              </a:ext>
            </a:extLst>
          </p:cNvPr>
          <p:cNvSpPr txBox="1"/>
          <p:nvPr/>
        </p:nvSpPr>
        <p:spPr>
          <a:xfrm>
            <a:off x="-1" y="2101459"/>
            <a:ext cx="66198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noProof="0" dirty="0">
                <a:solidFill>
                  <a:srgbClr val="00437A"/>
                </a:solidFill>
              </a:rPr>
              <a:t>Multicenter retrospective data collection on CVC performance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BABE82-6CD2-2A54-BA72-F23F0889EF40}"/>
              </a:ext>
            </a:extLst>
          </p:cNvPr>
          <p:cNvSpPr/>
          <p:nvPr/>
        </p:nvSpPr>
        <p:spPr>
          <a:xfrm>
            <a:off x="7698065" y="2560044"/>
            <a:ext cx="3769194" cy="333568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AA0065"/>
                </a:solidFill>
              </a:rPr>
              <a:t>n = 16 CVCs explanted and collected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B31EB0-95FA-A759-A92A-B7DF4E10ABEF}"/>
              </a:ext>
            </a:extLst>
          </p:cNvPr>
          <p:cNvSpPr/>
          <p:nvPr/>
        </p:nvSpPr>
        <p:spPr>
          <a:xfrm>
            <a:off x="592683" y="2574877"/>
            <a:ext cx="5236617" cy="310590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n = 154 patients aged 0-18 years on HD via CVC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F9DDAC-4723-73E7-0FF2-301C78CAEA8C}"/>
              </a:ext>
            </a:extLst>
          </p:cNvPr>
          <p:cNvSpPr txBox="1"/>
          <p:nvPr/>
        </p:nvSpPr>
        <p:spPr>
          <a:xfrm>
            <a:off x="180182" y="3115356"/>
            <a:ext cx="712478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96DC0"/>
                </a:solidFill>
              </a:rPr>
              <a:t>288 catheters of 6 models of different sizes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96DC0"/>
                </a:solidFill>
              </a:rPr>
              <a:t>54.2% of the lines had at least one dysfunction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96DC0"/>
                </a:solidFill>
              </a:rPr>
              <a:t>Median CVC survival was 215.5 days, with 133 CVC replacements in 72 children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96DC0"/>
                </a:solidFill>
              </a:rPr>
              <a:t>Larger CVCs (≥14Fr vs. 10Fr) did not show better access survival, although this may be influenced by design differences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12D586-99FB-C4C5-05F7-8203441617DA}"/>
              </a:ext>
            </a:extLst>
          </p:cNvPr>
          <p:cNvSpPr txBox="1"/>
          <p:nvPr/>
        </p:nvSpPr>
        <p:spPr>
          <a:xfrm>
            <a:off x="7441023" y="3115494"/>
            <a:ext cx="462644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AA0065"/>
                </a:solidFill>
              </a:rPr>
              <a:t>Micro-CT revealed occlusions in all explanted CVCs, with histological confirmation of thrombi in 7 CVCs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AA0065"/>
                </a:solidFill>
              </a:rPr>
              <a:t>Thrombi were rich in fibrin and predominantly located near side holes and tip</a:t>
            </a:r>
          </a:p>
        </p:txBody>
      </p:sp>
    </p:spTree>
    <p:extLst>
      <p:ext uri="{BB962C8B-B14F-4D97-AF65-F5344CB8AC3E}">
        <p14:creationId xmlns:p14="http://schemas.microsoft.com/office/powerpoint/2010/main" val="2056454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Metadata/LabelInfo.xml><?xml version="1.0" encoding="utf-8"?>
<clbl:labelList xmlns:clbl="http://schemas.microsoft.com/office/2020/mipLabelMetadata">
  <clbl:label id="{1faf88fe-a998-4c5b-93c9-210a11d9a5c2}" enabled="0" method="" siteId="{1faf88fe-a998-4c5b-93c9-210a11d9a5c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9238</TotalTime>
  <Words>200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Sabera A</cp:lastModifiedBy>
  <cp:revision>61</cp:revision>
  <dcterms:created xsi:type="dcterms:W3CDTF">2019-06-13T12:30:18Z</dcterms:created>
  <dcterms:modified xsi:type="dcterms:W3CDTF">2026-07-27T06:26:26Z</dcterms:modified>
</cp:coreProperties>
</file>