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F9F3E-19B8-4A7F-8646-CDAC63C06BEC}" v="1" dt="2026-08-13T20:00:35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107310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3513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493679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157506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02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13/08/2026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94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Left ventricular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remodeling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by cardiac MRI in the </a:t>
            </a:r>
            <a:r>
              <a:rPr kumimoji="0" lang="en-GB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CKiD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study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948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AIM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Describe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Sans Serif Collection" panose="020B0502040504020204" pitchFamily="34" charset="0"/>
                <a:cs typeface="Sans Serif Collection" panose="020B0502040504020204" pitchFamily="34" charset="0"/>
              </a:rPr>
              <a:t>the cardiac MRI features of the CKiD cohort with</a:t>
            </a:r>
            <a:r>
              <a:rPr kumimoji="0" lang="en-US" sz="1600" b="0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Sans Serif Collection" panose="020B0502040504020204" pitchFamily="34" charset="0"/>
                <a:cs typeface="Sans Serif Collection" panose="020B0502040504020204" pitchFamily="34" charset="0"/>
              </a:rPr>
              <a:t>advanced CKD</a:t>
            </a:r>
            <a:r>
              <a:rPr kumimoji="0" lang="en-US" sz="1600" b="0" i="0" u="none" strike="noStrike" kern="1200" cap="none" spc="-1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Sans Serif Collection" panose="020B0502040504020204" pitchFamily="34" charset="0"/>
                <a:cs typeface="Sans Serif Collection" panose="020B0502040504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Sans Serif Collection" panose="020B0502040504020204" pitchFamily="34" charset="0"/>
                <a:cs typeface="Sans Serif Collection" panose="020B0502040504020204" pitchFamily="34" charset="0"/>
              </a:rPr>
              <a:t>and quantify associations with clinical/demographic risk factors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11505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 &amp; OUTCOMES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65A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800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in</a:t>
            </a:r>
            <a: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Children</a:t>
            </a:r>
            <a:r>
              <a:rPr kumimoji="0" lang="en-US" sz="1800" b="1" i="0" u="none" strike="noStrike" kern="1200" cap="none" spc="-2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(CKiD)</a:t>
            </a:r>
            <a:r>
              <a:rPr kumimoji="0" lang="en-US" sz="1800" b="1" i="0" u="none" strike="noStrike" kern="1200" cap="none" spc="-15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-2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Study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5A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65A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Reyes et al. 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2026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385" y="5602908"/>
            <a:ext cx="7398011" cy="133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CONCLUSION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GB" sz="1700" dirty="0">
                <a:solidFill>
                  <a:prstClr val="white"/>
                </a:solidFill>
                <a:latin typeface="Calibri" panose="020F0502020204030204"/>
              </a:rPr>
              <a:t>M</a:t>
            </a:r>
            <a:r>
              <a:rPr kumimoji="0" lang="en-GB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yocardial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strain &gt;95</a:t>
            </a:r>
            <a:r>
              <a:rPr kumimoji="0" lang="en-GB" sz="17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%</a:t>
            </a:r>
            <a:r>
              <a:rPr kumimoji="0" lang="en-GB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ile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published normal thresholds is prevalent by cardiac MRI in the CKiD cohort with advanced CKD; however prevalence of LVH and clinically abnormal myocardial strain</a:t>
            </a:r>
            <a:r>
              <a:rPr lang="en-GB" sz="1700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were low. Future studies should address the clinical relevance of sub-clinical abnormal myocardial strain in children with advanced CKD.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EC7DB-EFD2-6206-6068-3134EB869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06" y="2664072"/>
            <a:ext cx="1665563" cy="8224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764F1E-9054-EADD-F0AB-94E19761156A}"/>
              </a:ext>
            </a:extLst>
          </p:cNvPr>
          <p:cNvSpPr/>
          <p:nvPr/>
        </p:nvSpPr>
        <p:spPr>
          <a:xfrm>
            <a:off x="1209187" y="3639515"/>
            <a:ext cx="2069402" cy="1782483"/>
          </a:xfrm>
          <a:prstGeom prst="rect">
            <a:avLst/>
          </a:prstGeom>
          <a:noFill/>
          <a:ln w="41275"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≥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 years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eGFR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≤ 30 mL/min/1.73m2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n=47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A6294C0-C6D2-36CB-92CD-E890347521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301699"/>
              </p:ext>
            </p:extLst>
          </p:nvPr>
        </p:nvGraphicFramePr>
        <p:xfrm>
          <a:off x="7494513" y="2491673"/>
          <a:ext cx="4546648" cy="3018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227">
                  <a:extLst>
                    <a:ext uri="{9D8B030D-6E8A-4147-A177-3AD203B41FA5}">
                      <a16:colId xmlns:a16="http://schemas.microsoft.com/office/drawing/2014/main" val="2465567294"/>
                    </a:ext>
                  </a:extLst>
                </a:gridCol>
                <a:gridCol w="2080421">
                  <a:extLst>
                    <a:ext uri="{9D8B030D-6E8A-4147-A177-3AD203B41FA5}">
                      <a16:colId xmlns:a16="http://schemas.microsoft.com/office/drawing/2014/main" val="3615510854"/>
                    </a:ext>
                  </a:extLst>
                </a:gridCol>
              </a:tblGrid>
              <a:tr h="275697">
                <a:tc>
                  <a:txBody>
                    <a:bodyPr/>
                    <a:lstStyle/>
                    <a:p>
                      <a:r>
                        <a:rPr lang="en-US" sz="1200" dirty="0"/>
                        <a:t>Cardiac </a:t>
                      </a:r>
                      <a:r>
                        <a:rPr lang="en-US" sz="1200"/>
                        <a:t>MRI characteristic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n=47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834574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r>
                        <a:rPr lang="en-US" sz="1200" dirty="0"/>
                        <a:t>LVMI</a:t>
                      </a:r>
                      <a:r>
                        <a:rPr lang="en-US" sz="1200" baseline="-25000" dirty="0"/>
                        <a:t>BSA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51.3 [44.2, 58.7]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00676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LVH (LVMI</a:t>
                      </a:r>
                      <a:r>
                        <a:rPr lang="en-US" sz="1200" baseline="-25000" dirty="0"/>
                        <a:t>BSA </a:t>
                      </a:r>
                      <a:r>
                        <a:rPr lang="en-US" sz="1200" baseline="0" dirty="0"/>
                        <a:t>&gt;97</a:t>
                      </a:r>
                      <a:r>
                        <a:rPr lang="en-US" sz="1200" baseline="30000" dirty="0"/>
                        <a:t>th</a:t>
                      </a:r>
                      <a:r>
                        <a:rPr lang="en-US" sz="1200" baseline="0" dirty="0"/>
                        <a:t> percentile)</a:t>
                      </a:r>
                      <a:endParaRPr lang="en-US" sz="12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13% (6)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102545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r>
                        <a:rPr lang="en-US" sz="1200" dirty="0"/>
                        <a:t>Global longitudinal strain (GLS)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18.6 [16.9, 20.4]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07530"/>
                  </a:ext>
                </a:extLst>
              </a:tr>
              <a:tr h="230229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Abnormal GLS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84541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lvl="1"/>
                      <a:r>
                        <a:rPr lang="en-US" sz="1200" dirty="0"/>
                        <a:t>GLS &lt;19.3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60% (28)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502072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lvl="1"/>
                      <a:r>
                        <a:rPr lang="en-US" sz="1200" dirty="0"/>
                        <a:t>GLS &lt;15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6% 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92348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r>
                        <a:rPr lang="en-US" sz="1200" dirty="0"/>
                        <a:t>Global circumferential strain (GCS)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20.9 [19.2, 22.2]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81658"/>
                  </a:ext>
                </a:extLst>
              </a:tr>
              <a:tr h="230229">
                <a:tc gridSpan="2">
                  <a:txBody>
                    <a:bodyPr/>
                    <a:lstStyle/>
                    <a:p>
                      <a:r>
                        <a:rPr lang="en-US" sz="1200" dirty="0"/>
                        <a:t>Abnormal GCS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57932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lvl="1"/>
                      <a:r>
                        <a:rPr lang="en-US" sz="1200" dirty="0"/>
                        <a:t>GCS &lt;21.7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68% (32)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427962"/>
                  </a:ext>
                </a:extLst>
              </a:tr>
              <a:tr h="230229">
                <a:tc>
                  <a:txBody>
                    <a:bodyPr/>
                    <a:lstStyle/>
                    <a:p>
                      <a:pPr lvl="1"/>
                      <a:r>
                        <a:rPr lang="en-US" sz="1200" dirty="0"/>
                        <a:t>GCS &lt;15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0% (0)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58461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F1C0985E-5719-8321-2AD0-7756EA3458E4}"/>
              </a:ext>
            </a:extLst>
          </p:cNvPr>
          <p:cNvSpPr/>
          <p:nvPr/>
        </p:nvSpPr>
        <p:spPr>
          <a:xfrm>
            <a:off x="345106" y="2099730"/>
            <a:ext cx="3020218" cy="429528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Study Population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ED258C1-2DAD-B5EA-1D41-2E075683F1E5}"/>
              </a:ext>
            </a:extLst>
          </p:cNvPr>
          <p:cNvSpPr/>
          <p:nvPr/>
        </p:nvSpPr>
        <p:spPr>
          <a:xfrm>
            <a:off x="3727103" y="2099730"/>
            <a:ext cx="3450073" cy="415166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outcomes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8BE809-680F-5F1B-B1B8-300D95A09F32}"/>
              </a:ext>
            </a:extLst>
          </p:cNvPr>
          <p:cNvSpPr/>
          <p:nvPr/>
        </p:nvSpPr>
        <p:spPr>
          <a:xfrm>
            <a:off x="3740768" y="2580243"/>
            <a:ext cx="3450073" cy="2930327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 ventricular hypertrophy (LVH)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Left ventricular mass index &gt;97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percentile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Abnormal myocardial strain (&gt;95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percentile of published normal thresholds)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GLS &lt;19.3 or GCS &lt;21.7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Clinically relevant abnormal myocardial strain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GLS &lt;15 or GCS &lt;15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rgbClr val="296D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(absolute, unit-less strain values were used for ease of discussion)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296D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46">
            <a:extLst>
              <a:ext uri="{FF2B5EF4-FFF2-40B4-BE49-F238E27FC236}">
                <a16:creationId xmlns:a16="http://schemas.microsoft.com/office/drawing/2014/main" id="{A28B0604-C5CD-6FA5-81FC-9EA75FED654C}"/>
              </a:ext>
            </a:extLst>
          </p:cNvPr>
          <p:cNvSpPr/>
          <p:nvPr/>
        </p:nvSpPr>
        <p:spPr>
          <a:xfrm>
            <a:off x="278586" y="387752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46">
            <a:extLst>
              <a:ext uri="{FF2B5EF4-FFF2-40B4-BE49-F238E27FC236}">
                <a16:creationId xmlns:a16="http://schemas.microsoft.com/office/drawing/2014/main" id="{27C09849-F014-52E5-145F-A7566FC19CA4}"/>
              </a:ext>
            </a:extLst>
          </p:cNvPr>
          <p:cNvSpPr/>
          <p:nvPr/>
        </p:nvSpPr>
        <p:spPr>
          <a:xfrm>
            <a:off x="437045" y="405843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46">
            <a:extLst>
              <a:ext uri="{FF2B5EF4-FFF2-40B4-BE49-F238E27FC236}">
                <a16:creationId xmlns:a16="http://schemas.microsoft.com/office/drawing/2014/main" id="{58D9B63C-D844-C91A-AE44-CD45C4A9C33D}"/>
              </a:ext>
            </a:extLst>
          </p:cNvPr>
          <p:cNvSpPr/>
          <p:nvPr/>
        </p:nvSpPr>
        <p:spPr>
          <a:xfrm>
            <a:off x="640366" y="3865209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B12EED-BC4A-F2FC-E64C-D3832D9EA149}"/>
              </a:ext>
            </a:extLst>
          </p:cNvPr>
          <p:cNvSpPr txBox="1"/>
          <p:nvPr/>
        </p:nvSpPr>
        <p:spPr>
          <a:xfrm>
            <a:off x="7458396" y="2064305"/>
            <a:ext cx="4618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Table: Cardiac MRI characteristics of CKiD participants.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Median [IQR] or % (n)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281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1_Office Theme</vt:lpstr>
      <vt:lpstr>PowerPoint Presentation</vt:lpstr>
    </vt:vector>
  </TitlesOfParts>
  <Company>University of New Mexico Health Sciences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Loretta Z Reyes</dc:creator>
  <cp:lastModifiedBy>Joseph Laycock</cp:lastModifiedBy>
  <cp:revision>5</cp:revision>
  <dcterms:created xsi:type="dcterms:W3CDTF">2025-11-11T20:49:18Z</dcterms:created>
  <dcterms:modified xsi:type="dcterms:W3CDTF">2026-08-13T20:01:45Z</dcterms:modified>
</cp:coreProperties>
</file>