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
  </p:notesMasterIdLst>
  <p:sldIdLst>
    <p:sldId id="264" r:id="rId2"/>
    <p:sldId id="260" r:id="rId3"/>
  </p:sldIdLst>
  <p:sldSz cx="6858000" cy="9906000" type="A4"/>
  <p:notesSz cx="6858000" cy="9144000"/>
  <p:defaultTextStyle>
    <a:defPPr>
      <a:defRPr lang="de-DE"/>
    </a:defPPr>
    <a:lvl1pPr marL="0" algn="l" defTabSz="914070" rtl="0" eaLnBrk="1" latinLnBrk="0" hangingPunct="1">
      <a:defRPr sz="1799" kern="1200">
        <a:solidFill>
          <a:schemeClr val="tx1"/>
        </a:solidFill>
        <a:latin typeface="+mn-lt"/>
        <a:ea typeface="+mn-ea"/>
        <a:cs typeface="+mn-cs"/>
      </a:defRPr>
    </a:lvl1pPr>
    <a:lvl2pPr marL="457034" algn="l" defTabSz="914070" rtl="0" eaLnBrk="1" latinLnBrk="0" hangingPunct="1">
      <a:defRPr sz="1799" kern="1200">
        <a:solidFill>
          <a:schemeClr val="tx1"/>
        </a:solidFill>
        <a:latin typeface="+mn-lt"/>
        <a:ea typeface="+mn-ea"/>
        <a:cs typeface="+mn-cs"/>
      </a:defRPr>
    </a:lvl2pPr>
    <a:lvl3pPr marL="914070" algn="l" defTabSz="914070" rtl="0" eaLnBrk="1" latinLnBrk="0" hangingPunct="1">
      <a:defRPr sz="1799" kern="1200">
        <a:solidFill>
          <a:schemeClr val="tx1"/>
        </a:solidFill>
        <a:latin typeface="+mn-lt"/>
        <a:ea typeface="+mn-ea"/>
        <a:cs typeface="+mn-cs"/>
      </a:defRPr>
    </a:lvl3pPr>
    <a:lvl4pPr marL="1371106" algn="l" defTabSz="914070" rtl="0" eaLnBrk="1" latinLnBrk="0" hangingPunct="1">
      <a:defRPr sz="1799" kern="1200">
        <a:solidFill>
          <a:schemeClr val="tx1"/>
        </a:solidFill>
        <a:latin typeface="+mn-lt"/>
        <a:ea typeface="+mn-ea"/>
        <a:cs typeface="+mn-cs"/>
      </a:defRPr>
    </a:lvl4pPr>
    <a:lvl5pPr marL="1828140" algn="l" defTabSz="914070" rtl="0" eaLnBrk="1" latinLnBrk="0" hangingPunct="1">
      <a:defRPr sz="1799" kern="1200">
        <a:solidFill>
          <a:schemeClr val="tx1"/>
        </a:solidFill>
        <a:latin typeface="+mn-lt"/>
        <a:ea typeface="+mn-ea"/>
        <a:cs typeface="+mn-cs"/>
      </a:defRPr>
    </a:lvl5pPr>
    <a:lvl6pPr marL="2285176" algn="l" defTabSz="914070" rtl="0" eaLnBrk="1" latinLnBrk="0" hangingPunct="1">
      <a:defRPr sz="1799" kern="1200">
        <a:solidFill>
          <a:schemeClr val="tx1"/>
        </a:solidFill>
        <a:latin typeface="+mn-lt"/>
        <a:ea typeface="+mn-ea"/>
        <a:cs typeface="+mn-cs"/>
      </a:defRPr>
    </a:lvl6pPr>
    <a:lvl7pPr marL="2742211" algn="l" defTabSz="914070" rtl="0" eaLnBrk="1" latinLnBrk="0" hangingPunct="1">
      <a:defRPr sz="1799" kern="1200">
        <a:solidFill>
          <a:schemeClr val="tx1"/>
        </a:solidFill>
        <a:latin typeface="+mn-lt"/>
        <a:ea typeface="+mn-ea"/>
        <a:cs typeface="+mn-cs"/>
      </a:defRPr>
    </a:lvl7pPr>
    <a:lvl8pPr marL="3199246" algn="l" defTabSz="914070" rtl="0" eaLnBrk="1" latinLnBrk="0" hangingPunct="1">
      <a:defRPr sz="1799" kern="1200">
        <a:solidFill>
          <a:schemeClr val="tx1"/>
        </a:solidFill>
        <a:latin typeface="+mn-lt"/>
        <a:ea typeface="+mn-ea"/>
        <a:cs typeface="+mn-cs"/>
      </a:defRPr>
    </a:lvl8pPr>
    <a:lvl9pPr marL="3656281" algn="l" defTabSz="914070" rtl="0" eaLnBrk="1" latinLnBrk="0" hangingPunct="1">
      <a:defRPr sz="1799"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E8E9C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03" autoAdjust="0"/>
    <p:restoredTop sz="94668"/>
  </p:normalViewPr>
  <p:slideViewPr>
    <p:cSldViewPr snapToGrid="0" snapToObjects="1">
      <p:cViewPr>
        <p:scale>
          <a:sx n="240" d="100"/>
          <a:sy n="240" d="100"/>
        </p:scale>
        <p:origin x="-72" y="5358"/>
      </p:cViewPr>
      <p:guideLst>
        <p:guide orient="horz" pos="3120"/>
        <p:guide pos="216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FC969B-7B2B-4D05-ABCD-52AE627FE070}" type="datetimeFigureOut">
              <a:rPr lang="en-US" smtClean="0"/>
              <a:pPr/>
              <a:t>10/26/2017</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1EC8A1-58B0-485A-A8EB-0C08F14AB820}" type="slidenum">
              <a:rPr lang="en-US" smtClean="0"/>
              <a:pPr/>
              <a:t>‹#›</a:t>
            </a:fld>
            <a:endParaRPr lang="en-US"/>
          </a:p>
        </p:txBody>
      </p:sp>
    </p:spTree>
    <p:extLst>
      <p:ext uri="{BB962C8B-B14F-4D97-AF65-F5344CB8AC3E}">
        <p14:creationId xmlns="" xmlns:p14="http://schemas.microsoft.com/office/powerpoint/2010/main" val="1712294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1EC8A1-58B0-485A-A8EB-0C08F14AB820}" type="slidenum">
              <a:rPr lang="en-US" smtClean="0"/>
              <a:pPr/>
              <a:t>1</a:t>
            </a:fld>
            <a:endParaRPr lang="en-US"/>
          </a:p>
        </p:txBody>
      </p:sp>
    </p:spTree>
    <p:extLst>
      <p:ext uri="{BB962C8B-B14F-4D97-AF65-F5344CB8AC3E}">
        <p14:creationId xmlns="" xmlns:p14="http://schemas.microsoft.com/office/powerpoint/2010/main" val="277062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5"/>
            <a:ext cx="5143500" cy="2391656"/>
          </a:xfrm>
        </p:spPr>
        <p:txBody>
          <a:bodyPr/>
          <a:lstStyle>
            <a:lvl1pPr marL="0" indent="0" algn="ctr">
              <a:buNone/>
              <a:defRPr sz="1800"/>
            </a:lvl1pPr>
            <a:lvl2pPr marL="342894" indent="0" algn="ctr">
              <a:buNone/>
              <a:defRPr sz="1500"/>
            </a:lvl2pPr>
            <a:lvl3pPr marL="685787" indent="0" algn="ctr">
              <a:buNone/>
              <a:defRPr sz="1350"/>
            </a:lvl3pPr>
            <a:lvl4pPr marL="1028681" indent="0" algn="ctr">
              <a:buNone/>
              <a:defRPr sz="1200"/>
            </a:lvl4pPr>
            <a:lvl5pPr marL="1371575" indent="0" algn="ctr">
              <a:buNone/>
              <a:defRPr sz="1200"/>
            </a:lvl5pPr>
            <a:lvl6pPr marL="1714468" indent="0" algn="ctr">
              <a:buNone/>
              <a:defRPr sz="1200"/>
            </a:lvl6pPr>
            <a:lvl7pPr marL="2057362" indent="0" algn="ctr">
              <a:buNone/>
              <a:defRPr sz="1200"/>
            </a:lvl7pPr>
            <a:lvl8pPr marL="2400256" indent="0" algn="ctr">
              <a:buNone/>
              <a:defRPr sz="1200"/>
            </a:lvl8pPr>
            <a:lvl9pPr marL="274315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395724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1064892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4"/>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4"/>
            <a:ext cx="4350544" cy="839487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2541200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4111741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7"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7" y="6629227"/>
            <a:ext cx="5915025" cy="2166937"/>
          </a:xfrm>
        </p:spPr>
        <p:txBody>
          <a:bodyPr/>
          <a:lstStyle>
            <a:lvl1pPr marL="0" indent="0">
              <a:buNone/>
              <a:defRPr sz="1800">
                <a:solidFill>
                  <a:schemeClr val="tx1"/>
                </a:solidFill>
              </a:defRPr>
            </a:lvl1pPr>
            <a:lvl2pPr marL="342894" indent="0">
              <a:buNone/>
              <a:defRPr sz="1500">
                <a:solidFill>
                  <a:schemeClr val="tx1">
                    <a:tint val="75000"/>
                  </a:schemeClr>
                </a:solidFill>
              </a:defRPr>
            </a:lvl2pPr>
            <a:lvl3pPr marL="685787" indent="0">
              <a:buNone/>
              <a:defRPr sz="1350">
                <a:solidFill>
                  <a:schemeClr val="tx1">
                    <a:tint val="75000"/>
                  </a:schemeClr>
                </a:solidFill>
              </a:defRPr>
            </a:lvl3pPr>
            <a:lvl4pPr marL="1028681" indent="0">
              <a:buNone/>
              <a:defRPr sz="1200">
                <a:solidFill>
                  <a:schemeClr val="tx1">
                    <a:tint val="75000"/>
                  </a:schemeClr>
                </a:solidFill>
              </a:defRPr>
            </a:lvl4pPr>
            <a:lvl5pPr marL="1371575" indent="0">
              <a:buNone/>
              <a:defRPr sz="1200">
                <a:solidFill>
                  <a:schemeClr val="tx1">
                    <a:tint val="75000"/>
                  </a:schemeClr>
                </a:solidFill>
              </a:defRPr>
            </a:lvl5pPr>
            <a:lvl6pPr marL="1714468" indent="0">
              <a:buNone/>
              <a:defRPr sz="1200">
                <a:solidFill>
                  <a:schemeClr val="tx1">
                    <a:tint val="75000"/>
                  </a:schemeClr>
                </a:solidFill>
              </a:defRPr>
            </a:lvl6pPr>
            <a:lvl7pPr marL="2057362" indent="0">
              <a:buNone/>
              <a:defRPr sz="1200">
                <a:solidFill>
                  <a:schemeClr val="tx1">
                    <a:tint val="75000"/>
                  </a:schemeClr>
                </a:solidFill>
              </a:defRPr>
            </a:lvl7pPr>
            <a:lvl8pPr marL="2400256" indent="0">
              <a:buNone/>
              <a:defRPr sz="1200">
                <a:solidFill>
                  <a:schemeClr val="tx1">
                    <a:tint val="75000"/>
                  </a:schemeClr>
                </a:solidFill>
              </a:defRPr>
            </a:lvl8pPr>
            <a:lvl9pPr marL="274315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2835378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2801962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2" y="2428348"/>
            <a:ext cx="2901255" cy="1190095"/>
          </a:xfrm>
        </p:spPr>
        <p:txBody>
          <a:bodyPr anchor="b"/>
          <a:lstStyle>
            <a:lvl1pPr marL="0" indent="0">
              <a:buNone/>
              <a:defRPr sz="1800" b="1"/>
            </a:lvl1pPr>
            <a:lvl2pPr marL="342894" indent="0">
              <a:buNone/>
              <a:defRPr sz="1500" b="1"/>
            </a:lvl2pPr>
            <a:lvl3pPr marL="685787" indent="0">
              <a:buNone/>
              <a:defRPr sz="1350" b="1"/>
            </a:lvl3pPr>
            <a:lvl4pPr marL="1028681" indent="0">
              <a:buNone/>
              <a:defRPr sz="1200" b="1"/>
            </a:lvl4pPr>
            <a:lvl5pPr marL="1371575" indent="0">
              <a:buNone/>
              <a:defRPr sz="1200" b="1"/>
            </a:lvl5pPr>
            <a:lvl6pPr marL="1714468" indent="0">
              <a:buNone/>
              <a:defRPr sz="1200" b="1"/>
            </a:lvl6pPr>
            <a:lvl7pPr marL="2057362" indent="0">
              <a:buNone/>
              <a:defRPr sz="1200" b="1"/>
            </a:lvl7pPr>
            <a:lvl8pPr marL="2400256" indent="0">
              <a:buNone/>
              <a:defRPr sz="1200" b="1"/>
            </a:lvl8pPr>
            <a:lvl9pPr marL="274315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72382" y="3618442"/>
            <a:ext cx="2901255" cy="53221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4" y="2428348"/>
            <a:ext cx="2915543" cy="1190095"/>
          </a:xfrm>
        </p:spPr>
        <p:txBody>
          <a:bodyPr anchor="b"/>
          <a:lstStyle>
            <a:lvl1pPr marL="0" indent="0">
              <a:buNone/>
              <a:defRPr sz="1800" b="1"/>
            </a:lvl1pPr>
            <a:lvl2pPr marL="342894" indent="0">
              <a:buNone/>
              <a:defRPr sz="1500" b="1"/>
            </a:lvl2pPr>
            <a:lvl3pPr marL="685787" indent="0">
              <a:buNone/>
              <a:defRPr sz="1350" b="1"/>
            </a:lvl3pPr>
            <a:lvl4pPr marL="1028681" indent="0">
              <a:buNone/>
              <a:defRPr sz="1200" b="1"/>
            </a:lvl4pPr>
            <a:lvl5pPr marL="1371575" indent="0">
              <a:buNone/>
              <a:defRPr sz="1200" b="1"/>
            </a:lvl5pPr>
            <a:lvl6pPr marL="1714468" indent="0">
              <a:buNone/>
              <a:defRPr sz="1200" b="1"/>
            </a:lvl6pPr>
            <a:lvl7pPr marL="2057362" indent="0">
              <a:buNone/>
              <a:defRPr sz="1200" b="1"/>
            </a:lvl7pPr>
            <a:lvl8pPr marL="2400256" indent="0">
              <a:buNone/>
              <a:defRPr sz="1200" b="1"/>
            </a:lvl8pPr>
            <a:lvl9pPr marL="274315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71864" y="3618442"/>
            <a:ext cx="2915543" cy="53221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4174742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114271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3524442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4"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1"/>
            <a:ext cx="2211884" cy="5505627"/>
          </a:xfrm>
        </p:spPr>
        <p:txBody>
          <a:bodyPr/>
          <a:lstStyle>
            <a:lvl1pPr marL="0" indent="0">
              <a:buNone/>
              <a:defRPr sz="1200"/>
            </a:lvl1pPr>
            <a:lvl2pPr marL="342894" indent="0">
              <a:buNone/>
              <a:defRPr sz="1050"/>
            </a:lvl2pPr>
            <a:lvl3pPr marL="685787" indent="0">
              <a:buNone/>
              <a:defRPr sz="900"/>
            </a:lvl3pPr>
            <a:lvl4pPr marL="1028681" indent="0">
              <a:buNone/>
              <a:defRPr sz="750"/>
            </a:lvl4pPr>
            <a:lvl5pPr marL="1371575" indent="0">
              <a:buNone/>
              <a:defRPr sz="750"/>
            </a:lvl5pPr>
            <a:lvl6pPr marL="1714468" indent="0">
              <a:buNone/>
              <a:defRPr sz="750"/>
            </a:lvl6pPr>
            <a:lvl7pPr marL="2057362" indent="0">
              <a:buNone/>
              <a:defRPr sz="750"/>
            </a:lvl7pPr>
            <a:lvl8pPr marL="2400256" indent="0">
              <a:buNone/>
              <a:defRPr sz="750"/>
            </a:lvl8pPr>
            <a:lvl9pPr marL="274315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3251103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4" y="1426283"/>
            <a:ext cx="3471863" cy="7039681"/>
          </a:xfrm>
        </p:spPr>
        <p:txBody>
          <a:bodyPr anchor="t"/>
          <a:lstStyle>
            <a:lvl1pPr marL="0" indent="0">
              <a:buNone/>
              <a:defRPr sz="2400"/>
            </a:lvl1pPr>
            <a:lvl2pPr marL="342894" indent="0">
              <a:buNone/>
              <a:defRPr sz="2100"/>
            </a:lvl2pPr>
            <a:lvl3pPr marL="685787" indent="0">
              <a:buNone/>
              <a:defRPr sz="1800"/>
            </a:lvl3pPr>
            <a:lvl4pPr marL="1028681" indent="0">
              <a:buNone/>
              <a:defRPr sz="1500"/>
            </a:lvl4pPr>
            <a:lvl5pPr marL="1371575" indent="0">
              <a:buNone/>
              <a:defRPr sz="1500"/>
            </a:lvl5pPr>
            <a:lvl6pPr marL="1714468" indent="0">
              <a:buNone/>
              <a:defRPr sz="1500"/>
            </a:lvl6pPr>
            <a:lvl7pPr marL="2057362" indent="0">
              <a:buNone/>
              <a:defRPr sz="1500"/>
            </a:lvl7pPr>
            <a:lvl8pPr marL="2400256" indent="0">
              <a:buNone/>
              <a:defRPr sz="1500"/>
            </a:lvl8pPr>
            <a:lvl9pPr marL="274315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1"/>
            <a:ext cx="2211884" cy="5505627"/>
          </a:xfrm>
        </p:spPr>
        <p:txBody>
          <a:bodyPr/>
          <a:lstStyle>
            <a:lvl1pPr marL="0" indent="0">
              <a:buNone/>
              <a:defRPr sz="1200"/>
            </a:lvl1pPr>
            <a:lvl2pPr marL="342894" indent="0">
              <a:buNone/>
              <a:defRPr sz="1050"/>
            </a:lvl2pPr>
            <a:lvl3pPr marL="685787" indent="0">
              <a:buNone/>
              <a:defRPr sz="900"/>
            </a:lvl3pPr>
            <a:lvl4pPr marL="1028681" indent="0">
              <a:buNone/>
              <a:defRPr sz="750"/>
            </a:lvl4pPr>
            <a:lvl5pPr marL="1371575" indent="0">
              <a:buNone/>
              <a:defRPr sz="750"/>
            </a:lvl5pPr>
            <a:lvl6pPr marL="1714468" indent="0">
              <a:buNone/>
              <a:defRPr sz="750"/>
            </a:lvl6pPr>
            <a:lvl7pPr marL="2057362" indent="0">
              <a:buNone/>
              <a:defRPr sz="750"/>
            </a:lvl7pPr>
            <a:lvl8pPr marL="2400256" indent="0">
              <a:buNone/>
              <a:defRPr sz="750"/>
            </a:lvl8pPr>
            <a:lvl9pPr marL="274315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B6EB25-F6DE-F146-90F0-AD205E2B43E3}" type="datetimeFigureOut">
              <a:rPr lang="de-DE" smtClean="0"/>
              <a:pPr/>
              <a:t>26.10.2017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1764557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9"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9" y="2637014"/>
            <a:ext cx="5915025" cy="628526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8"/>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BB6EB25-F6DE-F146-90F0-AD205E2B43E3}" type="datetimeFigureOut">
              <a:rPr lang="de-DE" smtClean="0"/>
              <a:pPr/>
              <a:t>26.10.2017</a:t>
            </a:fld>
            <a:endParaRPr lang="de-DE"/>
          </a:p>
        </p:txBody>
      </p:sp>
      <p:sp>
        <p:nvSpPr>
          <p:cNvPr id="5" name="Footer Placeholder 4"/>
          <p:cNvSpPr>
            <a:spLocks noGrp="1"/>
          </p:cNvSpPr>
          <p:nvPr>
            <p:ph type="ftr" sz="quarter" idx="3"/>
          </p:nvPr>
        </p:nvSpPr>
        <p:spPr>
          <a:xfrm>
            <a:off x="2271714" y="9181398"/>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9181398"/>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76C86B2-B97E-974C-9D8E-CB687A33B4CA}" type="slidenum">
              <a:rPr lang="de-DE" smtClean="0"/>
              <a:pPr/>
              <a:t>‹#›</a:t>
            </a:fld>
            <a:endParaRPr lang="de-DE"/>
          </a:p>
        </p:txBody>
      </p:sp>
    </p:spTree>
    <p:extLst>
      <p:ext uri="{BB962C8B-B14F-4D97-AF65-F5344CB8AC3E}">
        <p14:creationId xmlns="" xmlns:p14="http://schemas.microsoft.com/office/powerpoint/2010/main" val="5446161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787"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7" indent="-171447" algn="l" defTabSz="685787"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1" indent="-171447" algn="l" defTabSz="685787"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34" indent="-171447" algn="l" defTabSz="685787"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8"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22"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15"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09"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03"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97"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7" rtl="0" eaLnBrk="1" latinLnBrk="0" hangingPunct="1">
        <a:defRPr sz="1350" kern="1200">
          <a:solidFill>
            <a:schemeClr val="tx1"/>
          </a:solidFill>
          <a:latin typeface="+mn-lt"/>
          <a:ea typeface="+mn-ea"/>
          <a:cs typeface="+mn-cs"/>
        </a:defRPr>
      </a:lvl1pPr>
      <a:lvl2pPr marL="342894" algn="l" defTabSz="685787" rtl="0" eaLnBrk="1" latinLnBrk="0" hangingPunct="1">
        <a:defRPr sz="1350" kern="1200">
          <a:solidFill>
            <a:schemeClr val="tx1"/>
          </a:solidFill>
          <a:latin typeface="+mn-lt"/>
          <a:ea typeface="+mn-ea"/>
          <a:cs typeface="+mn-cs"/>
        </a:defRPr>
      </a:lvl2pPr>
      <a:lvl3pPr marL="685787" algn="l" defTabSz="685787" rtl="0" eaLnBrk="1" latinLnBrk="0" hangingPunct="1">
        <a:defRPr sz="1350" kern="1200">
          <a:solidFill>
            <a:schemeClr val="tx1"/>
          </a:solidFill>
          <a:latin typeface="+mn-lt"/>
          <a:ea typeface="+mn-ea"/>
          <a:cs typeface="+mn-cs"/>
        </a:defRPr>
      </a:lvl3pPr>
      <a:lvl4pPr marL="1028681" algn="l" defTabSz="685787" rtl="0" eaLnBrk="1" latinLnBrk="0" hangingPunct="1">
        <a:defRPr sz="1350" kern="1200">
          <a:solidFill>
            <a:schemeClr val="tx1"/>
          </a:solidFill>
          <a:latin typeface="+mn-lt"/>
          <a:ea typeface="+mn-ea"/>
          <a:cs typeface="+mn-cs"/>
        </a:defRPr>
      </a:lvl4pPr>
      <a:lvl5pPr marL="1371575" algn="l" defTabSz="685787" rtl="0" eaLnBrk="1" latinLnBrk="0" hangingPunct="1">
        <a:defRPr sz="1350" kern="1200">
          <a:solidFill>
            <a:schemeClr val="tx1"/>
          </a:solidFill>
          <a:latin typeface="+mn-lt"/>
          <a:ea typeface="+mn-ea"/>
          <a:cs typeface="+mn-cs"/>
        </a:defRPr>
      </a:lvl5pPr>
      <a:lvl6pPr marL="1714468" algn="l" defTabSz="685787" rtl="0" eaLnBrk="1" latinLnBrk="0" hangingPunct="1">
        <a:defRPr sz="1350" kern="1200">
          <a:solidFill>
            <a:schemeClr val="tx1"/>
          </a:solidFill>
          <a:latin typeface="+mn-lt"/>
          <a:ea typeface="+mn-ea"/>
          <a:cs typeface="+mn-cs"/>
        </a:defRPr>
      </a:lvl6pPr>
      <a:lvl7pPr marL="2057362" algn="l" defTabSz="685787" rtl="0" eaLnBrk="1" latinLnBrk="0" hangingPunct="1">
        <a:defRPr sz="1350" kern="1200">
          <a:solidFill>
            <a:schemeClr val="tx1"/>
          </a:solidFill>
          <a:latin typeface="+mn-lt"/>
          <a:ea typeface="+mn-ea"/>
          <a:cs typeface="+mn-cs"/>
        </a:defRPr>
      </a:lvl7pPr>
      <a:lvl8pPr marL="2400256" algn="l" defTabSz="685787" rtl="0" eaLnBrk="1" latinLnBrk="0" hangingPunct="1">
        <a:defRPr sz="1350" kern="1200">
          <a:solidFill>
            <a:schemeClr val="tx1"/>
          </a:solidFill>
          <a:latin typeface="+mn-lt"/>
          <a:ea typeface="+mn-ea"/>
          <a:cs typeface="+mn-cs"/>
        </a:defRPr>
      </a:lvl8pPr>
      <a:lvl9pPr marL="2743150" algn="l" defTabSz="685787"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6549" y="3923222"/>
            <a:ext cx="6115825" cy="2308324"/>
          </a:xfrm>
          <a:prstGeom prst="rect">
            <a:avLst/>
          </a:prstGeom>
        </p:spPr>
        <p:txBody>
          <a:bodyPr wrap="square">
            <a:spAutoFit/>
          </a:bodyPr>
          <a:lstStyle/>
          <a:p>
            <a:pPr algn="just"/>
            <a:r>
              <a:rPr lang="en-US" sz="1200" b="1" dirty="0" smtClean="0">
                <a:cs typeface="Arial" panose="020B0604020202020204" pitchFamily="34" charset="0"/>
              </a:rPr>
              <a:t>Figure S1. </a:t>
            </a:r>
            <a:r>
              <a:rPr lang="en-US" sz="1200" dirty="0">
                <a:cs typeface="Arial" panose="020B0604020202020204" pitchFamily="34" charset="0"/>
              </a:rPr>
              <a:t>Schematic diagram of </a:t>
            </a:r>
            <a:r>
              <a:rPr lang="en-US" sz="1200" dirty="0" smtClean="0">
                <a:cs typeface="Arial" panose="020B0604020202020204" pitchFamily="34" charset="0"/>
              </a:rPr>
              <a:t>male gametophyte development in maize. </a:t>
            </a:r>
            <a:r>
              <a:rPr lang="en-US" sz="1200" dirty="0">
                <a:cs typeface="Arial" panose="020B0604020202020204" pitchFamily="34" charset="0"/>
              </a:rPr>
              <a:t>During </a:t>
            </a:r>
            <a:r>
              <a:rPr lang="en-US" sz="1200" dirty="0" err="1" smtClean="0">
                <a:cs typeface="Arial" panose="020B0604020202020204" pitchFamily="34" charset="0"/>
              </a:rPr>
              <a:t>microsporogenesis</a:t>
            </a:r>
            <a:r>
              <a:rPr lang="en-US" sz="1200" dirty="0" smtClean="0">
                <a:cs typeface="Arial" panose="020B0604020202020204" pitchFamily="34" charset="0"/>
              </a:rPr>
              <a:t>, initially a </a:t>
            </a:r>
            <a:r>
              <a:rPr lang="en-US" sz="1200" dirty="0" err="1" smtClean="0">
                <a:cs typeface="Arial" panose="020B0604020202020204" pitchFamily="34" charset="0"/>
              </a:rPr>
              <a:t>diplod</a:t>
            </a:r>
            <a:r>
              <a:rPr lang="en-US" sz="1200" dirty="0" smtClean="0">
                <a:cs typeface="Arial" panose="020B0604020202020204" pitchFamily="34" charset="0"/>
              </a:rPr>
              <a:t> </a:t>
            </a:r>
            <a:r>
              <a:rPr lang="en-US" sz="1200" dirty="0" err="1" smtClean="0">
                <a:cs typeface="Arial" panose="020B0604020202020204" pitchFamily="34" charset="0"/>
              </a:rPr>
              <a:t>archesporial</a:t>
            </a:r>
            <a:r>
              <a:rPr lang="en-US" sz="1200" dirty="0" smtClean="0">
                <a:cs typeface="Arial" panose="020B0604020202020204" pitchFamily="34" charset="0"/>
              </a:rPr>
              <a:t> L2 anther cell or pollen mother cell (PMC) forms </a:t>
            </a:r>
            <a:r>
              <a:rPr lang="en-US" sz="1200" dirty="0">
                <a:cs typeface="Arial" panose="020B0604020202020204" pitchFamily="34" charset="0"/>
              </a:rPr>
              <a:t>the </a:t>
            </a:r>
            <a:r>
              <a:rPr lang="en-US" sz="1200" dirty="0" smtClean="0">
                <a:cs typeface="Arial" panose="020B0604020202020204" pitchFamily="34" charset="0"/>
              </a:rPr>
              <a:t>microsporocyte or </a:t>
            </a:r>
            <a:r>
              <a:rPr lang="en-US" sz="1200" dirty="0" err="1" smtClean="0">
                <a:cs typeface="Arial" panose="020B0604020202020204" pitchFamily="34" charset="0"/>
              </a:rPr>
              <a:t>meiocyte</a:t>
            </a:r>
            <a:r>
              <a:rPr lang="en-US" sz="1200" dirty="0" smtClean="0">
                <a:cs typeface="Arial" panose="020B0604020202020204" pitchFamily="34" charset="0"/>
              </a:rPr>
              <a:t>, </a:t>
            </a:r>
            <a:r>
              <a:rPr lang="en-US" sz="1200" dirty="0">
                <a:cs typeface="Arial" panose="020B0604020202020204" pitchFamily="34" charset="0"/>
              </a:rPr>
              <a:t>which is surrounded by a thick </a:t>
            </a:r>
            <a:r>
              <a:rPr lang="en-US" sz="1200" dirty="0" err="1">
                <a:cs typeface="Arial" panose="020B0604020202020204" pitchFamily="34" charset="0"/>
              </a:rPr>
              <a:t>callose</a:t>
            </a:r>
            <a:r>
              <a:rPr lang="en-US" sz="1200" dirty="0">
                <a:cs typeface="Arial" panose="020B0604020202020204" pitchFamily="34" charset="0"/>
              </a:rPr>
              <a:t> </a:t>
            </a:r>
            <a:r>
              <a:rPr lang="en-US" sz="1200" dirty="0" smtClean="0">
                <a:cs typeface="Arial" panose="020B0604020202020204" pitchFamily="34" charset="0"/>
              </a:rPr>
              <a:t>wall. It undergoes two meiotic divisions first generating a dyad and next a tetrad containing four </a:t>
            </a:r>
            <a:r>
              <a:rPr lang="en-US" sz="1200" dirty="0">
                <a:cs typeface="Arial" panose="020B0604020202020204" pitchFamily="34" charset="0"/>
              </a:rPr>
              <a:t>haploid microspores in a tetrahedral </a:t>
            </a:r>
            <a:r>
              <a:rPr lang="en-US" sz="1200" dirty="0" smtClean="0">
                <a:cs typeface="Arial" panose="020B0604020202020204" pitchFamily="34" charset="0"/>
              </a:rPr>
              <a:t>arrangement. During </a:t>
            </a:r>
            <a:r>
              <a:rPr lang="en-US" sz="1200" dirty="0" err="1">
                <a:cs typeface="Arial" panose="020B0604020202020204" pitchFamily="34" charset="0"/>
              </a:rPr>
              <a:t>microgametogenesis</a:t>
            </a:r>
            <a:r>
              <a:rPr lang="en-US" sz="1200" dirty="0" smtClean="0">
                <a:cs typeface="Arial" panose="020B0604020202020204" pitchFamily="34" charset="0"/>
              </a:rPr>
              <a:t> pollen development undergoes two further mitotic divisions (PMI and PMII). Microspores </a:t>
            </a:r>
            <a:r>
              <a:rPr lang="en-US" sz="1200" dirty="0">
                <a:cs typeface="Arial" panose="020B0604020202020204" pitchFamily="34" charset="0"/>
              </a:rPr>
              <a:t>are </a:t>
            </a:r>
            <a:r>
              <a:rPr lang="en-US" sz="1200" dirty="0" smtClean="0">
                <a:cs typeface="Arial" panose="020B0604020202020204" pitchFamily="34" charset="0"/>
              </a:rPr>
              <a:t>first released </a:t>
            </a:r>
            <a:r>
              <a:rPr lang="en-US" sz="1200" dirty="0">
                <a:cs typeface="Arial" panose="020B0604020202020204" pitchFamily="34" charset="0"/>
              </a:rPr>
              <a:t>into the anther </a:t>
            </a:r>
            <a:r>
              <a:rPr lang="en-US" sz="1200" dirty="0" err="1">
                <a:cs typeface="Arial" panose="020B0604020202020204" pitchFamily="34" charset="0"/>
              </a:rPr>
              <a:t>locule</a:t>
            </a:r>
            <a:r>
              <a:rPr lang="en-US" sz="1200" dirty="0">
                <a:cs typeface="Arial" panose="020B0604020202020204" pitchFamily="34" charset="0"/>
              </a:rPr>
              <a:t> by dissolution of the </a:t>
            </a:r>
            <a:r>
              <a:rPr lang="en-US" sz="1200" dirty="0" err="1">
                <a:cs typeface="Arial" panose="020B0604020202020204" pitchFamily="34" charset="0"/>
              </a:rPr>
              <a:t>callose</a:t>
            </a:r>
            <a:r>
              <a:rPr lang="en-US" sz="1200" dirty="0">
                <a:cs typeface="Arial" panose="020B0604020202020204" pitchFamily="34" charset="0"/>
              </a:rPr>
              <a:t> wall, </a:t>
            </a:r>
            <a:r>
              <a:rPr lang="en-US" sz="1200" dirty="0" smtClean="0">
                <a:cs typeface="Arial" panose="020B0604020202020204" pitchFamily="34" charset="0"/>
              </a:rPr>
              <a:t>and two </a:t>
            </a:r>
            <a:r>
              <a:rPr lang="en-US" sz="1200" dirty="0">
                <a:cs typeface="Arial" panose="020B0604020202020204" pitchFamily="34" charset="0"/>
              </a:rPr>
              <a:t>stereotypical mitotic </a:t>
            </a:r>
            <a:r>
              <a:rPr lang="en-US" sz="1200" dirty="0" smtClean="0">
                <a:cs typeface="Arial" panose="020B0604020202020204" pitchFamily="34" charset="0"/>
              </a:rPr>
              <a:t>divisions take place </a:t>
            </a:r>
            <a:r>
              <a:rPr lang="en-US" sz="1200" dirty="0">
                <a:cs typeface="Arial" panose="020B0604020202020204" pitchFamily="34" charset="0"/>
              </a:rPr>
              <a:t>to </a:t>
            </a:r>
            <a:r>
              <a:rPr lang="en-US" sz="1200" dirty="0" smtClean="0">
                <a:cs typeface="Arial" panose="020B0604020202020204" pitchFamily="34" charset="0"/>
              </a:rPr>
              <a:t>initially produce </a:t>
            </a:r>
            <a:r>
              <a:rPr lang="en-US" sz="1200" dirty="0">
                <a:cs typeface="Arial" panose="020B0604020202020204" pitchFamily="34" charset="0"/>
              </a:rPr>
              <a:t>a </a:t>
            </a:r>
            <a:r>
              <a:rPr lang="en-US" sz="1200" dirty="0" err="1" smtClean="0">
                <a:cs typeface="Arial" panose="020B0604020202020204" pitchFamily="34" charset="0"/>
              </a:rPr>
              <a:t>bicellular</a:t>
            </a:r>
            <a:r>
              <a:rPr lang="en-US" sz="1200" dirty="0" smtClean="0">
                <a:cs typeface="Arial" panose="020B0604020202020204" pitchFamily="34" charset="0"/>
              </a:rPr>
              <a:t> pollen after an asymmetric cell division (PMI). Subsequently a mature </a:t>
            </a:r>
            <a:r>
              <a:rPr lang="en-US" sz="1200" dirty="0" err="1">
                <a:cs typeface="Arial" panose="020B0604020202020204" pitchFamily="34" charset="0"/>
              </a:rPr>
              <a:t>tricellular</a:t>
            </a:r>
            <a:r>
              <a:rPr lang="en-US" sz="1200" dirty="0">
                <a:cs typeface="Arial" panose="020B0604020202020204" pitchFamily="34" charset="0"/>
              </a:rPr>
              <a:t> pollen </a:t>
            </a:r>
            <a:r>
              <a:rPr lang="en-US" sz="1200" dirty="0" smtClean="0">
                <a:cs typeface="Arial" panose="020B0604020202020204" pitchFamily="34" charset="0"/>
              </a:rPr>
              <a:t>grain that contains two sperm cells after a symmetric division (PMII) of the generative cell. After contact with papilla hairs of female silk tissues mature pollen grains hydrate, germinate and grow until ultimately its sperm cell cargo is released. </a:t>
            </a:r>
            <a:endParaRPr lang="de-DE" sz="1200" dirty="0">
              <a:cs typeface="Arial" panose="020B0604020202020204" pitchFamily="34" charset="0"/>
            </a:endParaRPr>
          </a:p>
        </p:txBody>
      </p:sp>
      <p:sp>
        <p:nvSpPr>
          <p:cNvPr id="468" name="Flowchart: Terminator 467"/>
          <p:cNvSpPr/>
          <p:nvPr/>
        </p:nvSpPr>
        <p:spPr>
          <a:xfrm>
            <a:off x="5705764" y="2221545"/>
            <a:ext cx="438781" cy="163340"/>
          </a:xfrm>
          <a:prstGeom prst="flowChartTerminator">
            <a:avLst/>
          </a:prstGeom>
          <a:solidFill>
            <a:schemeClr val="accent2">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69" name="Flowchart: Terminator 468"/>
          <p:cNvSpPr/>
          <p:nvPr/>
        </p:nvSpPr>
        <p:spPr>
          <a:xfrm>
            <a:off x="5659258" y="2221546"/>
            <a:ext cx="438781" cy="164083"/>
          </a:xfrm>
          <a:prstGeom prst="flowChartTerminator">
            <a:avLst/>
          </a:prstGeom>
          <a:solidFill>
            <a:schemeClr val="accent2">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70" name="Oval 469"/>
          <p:cNvSpPr/>
          <p:nvPr/>
        </p:nvSpPr>
        <p:spPr>
          <a:xfrm>
            <a:off x="1104767" y="2210477"/>
            <a:ext cx="256300" cy="252944"/>
          </a:xfrm>
          <a:prstGeom prst="ellipse">
            <a:avLst/>
          </a:prstGeom>
          <a:solidFill>
            <a:schemeClr val="accent1">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71" name="Oval 470"/>
          <p:cNvSpPr/>
          <p:nvPr/>
        </p:nvSpPr>
        <p:spPr>
          <a:xfrm>
            <a:off x="1120751" y="2226861"/>
            <a:ext cx="229757" cy="221600"/>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72" name="Oval 471"/>
          <p:cNvSpPr/>
          <p:nvPr/>
        </p:nvSpPr>
        <p:spPr>
          <a:xfrm>
            <a:off x="1214128" y="2297841"/>
            <a:ext cx="65537" cy="69470"/>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76" name="Oval 475"/>
          <p:cNvSpPr/>
          <p:nvPr/>
        </p:nvSpPr>
        <p:spPr>
          <a:xfrm>
            <a:off x="2147442" y="2186018"/>
            <a:ext cx="339238" cy="272754"/>
          </a:xfrm>
          <a:prstGeom prst="ellipse">
            <a:avLst/>
          </a:prstGeom>
          <a:solidFill>
            <a:schemeClr val="accent1">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77" name="Oval 476"/>
          <p:cNvSpPr/>
          <p:nvPr/>
        </p:nvSpPr>
        <p:spPr>
          <a:xfrm>
            <a:off x="2310412" y="2216009"/>
            <a:ext cx="166493" cy="218830"/>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79" name="Oval 478"/>
          <p:cNvSpPr/>
          <p:nvPr/>
        </p:nvSpPr>
        <p:spPr>
          <a:xfrm>
            <a:off x="2353957" y="2286968"/>
            <a:ext cx="70293" cy="72296"/>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83" name="Oval 482"/>
          <p:cNvSpPr/>
          <p:nvPr/>
        </p:nvSpPr>
        <p:spPr>
          <a:xfrm>
            <a:off x="2698795" y="2202021"/>
            <a:ext cx="305347" cy="256751"/>
          </a:xfrm>
          <a:prstGeom prst="ellipse">
            <a:avLst/>
          </a:prstGeom>
          <a:solidFill>
            <a:schemeClr val="accent1">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84" name="Oval 483"/>
          <p:cNvSpPr/>
          <p:nvPr/>
        </p:nvSpPr>
        <p:spPr>
          <a:xfrm>
            <a:off x="2762167" y="2349301"/>
            <a:ext cx="103837" cy="92575"/>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85" name="Oval 484"/>
          <p:cNvSpPr/>
          <p:nvPr/>
        </p:nvSpPr>
        <p:spPr>
          <a:xfrm>
            <a:off x="2780835" y="2372837"/>
            <a:ext cx="47053" cy="50759"/>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86" name="Oval 485"/>
          <p:cNvSpPr/>
          <p:nvPr/>
        </p:nvSpPr>
        <p:spPr>
          <a:xfrm>
            <a:off x="2812319" y="2297222"/>
            <a:ext cx="117510" cy="109769"/>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87" name="Oval 486"/>
          <p:cNvSpPr/>
          <p:nvPr/>
        </p:nvSpPr>
        <p:spPr>
          <a:xfrm>
            <a:off x="2831901" y="2317582"/>
            <a:ext cx="47053" cy="50759"/>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88" name="Oval 487"/>
          <p:cNvSpPr/>
          <p:nvPr/>
        </p:nvSpPr>
        <p:spPr>
          <a:xfrm>
            <a:off x="2888710" y="2239763"/>
            <a:ext cx="99171" cy="119501"/>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89" name="Oval 488"/>
          <p:cNvSpPr/>
          <p:nvPr/>
        </p:nvSpPr>
        <p:spPr>
          <a:xfrm>
            <a:off x="2908294" y="2279848"/>
            <a:ext cx="47053" cy="50759"/>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90" name="Oval 489"/>
          <p:cNvSpPr/>
          <p:nvPr/>
        </p:nvSpPr>
        <p:spPr>
          <a:xfrm>
            <a:off x="2731220" y="2243877"/>
            <a:ext cx="102180" cy="108861"/>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91" name="Oval 490"/>
          <p:cNvSpPr/>
          <p:nvPr/>
        </p:nvSpPr>
        <p:spPr>
          <a:xfrm>
            <a:off x="2770455" y="2285253"/>
            <a:ext cx="47053" cy="50759"/>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92" name="TextBox 491"/>
          <p:cNvSpPr txBox="1"/>
          <p:nvPr/>
        </p:nvSpPr>
        <p:spPr>
          <a:xfrm>
            <a:off x="1478179" y="2985562"/>
            <a:ext cx="1564280" cy="236219"/>
          </a:xfrm>
          <a:prstGeom prst="rect">
            <a:avLst/>
          </a:prstGeom>
          <a:gradFill flip="none" rotWithShape="1">
            <a:gsLst>
              <a:gs pos="0">
                <a:schemeClr val="accent6">
                  <a:lumMod val="40000"/>
                  <a:lumOff val="60000"/>
                  <a:shade val="30000"/>
                  <a:satMod val="115000"/>
                </a:schemeClr>
              </a:gs>
              <a:gs pos="50000">
                <a:schemeClr val="accent6">
                  <a:lumMod val="40000"/>
                  <a:lumOff val="60000"/>
                  <a:shade val="67500"/>
                  <a:satMod val="115000"/>
                </a:schemeClr>
              </a:gs>
              <a:gs pos="100000">
                <a:schemeClr val="accent6">
                  <a:lumMod val="40000"/>
                  <a:lumOff val="60000"/>
                  <a:shade val="100000"/>
                  <a:satMod val="115000"/>
                </a:schemeClr>
              </a:gs>
            </a:gsLst>
            <a:path path="circle">
              <a:fillToRect l="100000" b="100000"/>
            </a:path>
            <a:tileRect t="-100000" r="-100000"/>
          </a:gradFill>
          <a:ln>
            <a:solidFill>
              <a:schemeClr val="accent3">
                <a:lumMod val="20000"/>
                <a:lumOff val="80000"/>
              </a:schemeClr>
            </a:solidFill>
          </a:ln>
        </p:spPr>
        <p:style>
          <a:lnRef idx="0">
            <a:scrgbClr r="0" g="0" b="0"/>
          </a:lnRef>
          <a:fillRef idx="1003">
            <a:schemeClr val="lt1"/>
          </a:fillRef>
          <a:effectRef idx="0">
            <a:scrgbClr r="0" g="0" b="0"/>
          </a:effectRef>
          <a:fontRef idx="major"/>
        </p:style>
        <p:txBody>
          <a:bodyPr wrap="square" rtlCol="0">
            <a:spAutoFit/>
          </a:bodyPr>
          <a:lstStyle/>
          <a:p>
            <a:pPr algn="ctr"/>
            <a:r>
              <a:rPr lang="en-US" sz="935" b="1" dirty="0"/>
              <a:t>Meiosis</a:t>
            </a:r>
          </a:p>
        </p:txBody>
      </p:sp>
      <p:sp>
        <p:nvSpPr>
          <p:cNvPr id="493" name="Right Arrow 492"/>
          <p:cNvSpPr/>
          <p:nvPr/>
        </p:nvSpPr>
        <p:spPr>
          <a:xfrm>
            <a:off x="1478179" y="2319938"/>
            <a:ext cx="119570" cy="54459"/>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94" name="Right Arrow 493"/>
          <p:cNvSpPr/>
          <p:nvPr/>
        </p:nvSpPr>
        <p:spPr>
          <a:xfrm>
            <a:off x="2017076" y="2319938"/>
            <a:ext cx="119570" cy="54459"/>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95" name="Right Arrow 494"/>
          <p:cNvSpPr/>
          <p:nvPr/>
        </p:nvSpPr>
        <p:spPr>
          <a:xfrm>
            <a:off x="2554313" y="2310998"/>
            <a:ext cx="119570" cy="54459"/>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96" name="Oval 495"/>
          <p:cNvSpPr/>
          <p:nvPr/>
        </p:nvSpPr>
        <p:spPr>
          <a:xfrm>
            <a:off x="3290588" y="2187461"/>
            <a:ext cx="310796" cy="271310"/>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97" name="Oval 496"/>
          <p:cNvSpPr/>
          <p:nvPr/>
        </p:nvSpPr>
        <p:spPr>
          <a:xfrm>
            <a:off x="3479907" y="2256248"/>
            <a:ext cx="86118" cy="138511"/>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98" name="Oval 497"/>
          <p:cNvSpPr/>
          <p:nvPr/>
        </p:nvSpPr>
        <p:spPr>
          <a:xfrm>
            <a:off x="3323801" y="2235633"/>
            <a:ext cx="124553" cy="180067"/>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99" name="Oval 498"/>
          <p:cNvSpPr/>
          <p:nvPr/>
        </p:nvSpPr>
        <p:spPr>
          <a:xfrm>
            <a:off x="3782155" y="2202572"/>
            <a:ext cx="310796" cy="271310"/>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0" name="Oval 499"/>
          <p:cNvSpPr/>
          <p:nvPr/>
        </p:nvSpPr>
        <p:spPr>
          <a:xfrm>
            <a:off x="3912995" y="2247427"/>
            <a:ext cx="86118" cy="69256"/>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1" name="Oval 500"/>
          <p:cNvSpPr/>
          <p:nvPr/>
        </p:nvSpPr>
        <p:spPr>
          <a:xfrm>
            <a:off x="3803098" y="2276381"/>
            <a:ext cx="93583" cy="97530"/>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2" name="Oval 501"/>
          <p:cNvSpPr/>
          <p:nvPr/>
        </p:nvSpPr>
        <p:spPr>
          <a:xfrm>
            <a:off x="3851558" y="2379828"/>
            <a:ext cx="48254" cy="47899"/>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3" name="Oval 502"/>
          <p:cNvSpPr/>
          <p:nvPr/>
        </p:nvSpPr>
        <p:spPr>
          <a:xfrm>
            <a:off x="3918695" y="2342125"/>
            <a:ext cx="48254" cy="47899"/>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4" name="Oval 503"/>
          <p:cNvSpPr/>
          <p:nvPr/>
        </p:nvSpPr>
        <p:spPr>
          <a:xfrm>
            <a:off x="4004451" y="2250802"/>
            <a:ext cx="86451" cy="178611"/>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5" name="Oval 504"/>
          <p:cNvSpPr/>
          <p:nvPr/>
        </p:nvSpPr>
        <p:spPr>
          <a:xfrm>
            <a:off x="4021789" y="2293941"/>
            <a:ext cx="49185" cy="83762"/>
          </a:xfrm>
          <a:prstGeom prst="ellipse">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6" name="Oval 505"/>
          <p:cNvSpPr/>
          <p:nvPr/>
        </p:nvSpPr>
        <p:spPr>
          <a:xfrm>
            <a:off x="4280254" y="2203763"/>
            <a:ext cx="310796" cy="271310"/>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7" name="Oval 506"/>
          <p:cNvSpPr/>
          <p:nvPr/>
        </p:nvSpPr>
        <p:spPr>
          <a:xfrm>
            <a:off x="4403148" y="2314380"/>
            <a:ext cx="82060" cy="63321"/>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8" name="Oval 507"/>
          <p:cNvSpPr/>
          <p:nvPr/>
        </p:nvSpPr>
        <p:spPr>
          <a:xfrm>
            <a:off x="4327577" y="2305441"/>
            <a:ext cx="35223" cy="30526"/>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09" name="Oval 508"/>
          <p:cNvSpPr/>
          <p:nvPr/>
        </p:nvSpPr>
        <p:spPr>
          <a:xfrm>
            <a:off x="4354147" y="2355540"/>
            <a:ext cx="24181" cy="20418"/>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0" name="Oval 509"/>
          <p:cNvSpPr/>
          <p:nvPr/>
        </p:nvSpPr>
        <p:spPr>
          <a:xfrm>
            <a:off x="4516288" y="2372046"/>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1" name="Oval 510"/>
          <p:cNvSpPr/>
          <p:nvPr/>
        </p:nvSpPr>
        <p:spPr>
          <a:xfrm>
            <a:off x="4468183" y="2388495"/>
            <a:ext cx="46018" cy="20538"/>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2" name="Oval 511"/>
          <p:cNvSpPr/>
          <p:nvPr/>
        </p:nvSpPr>
        <p:spPr>
          <a:xfrm>
            <a:off x="4343604" y="2269459"/>
            <a:ext cx="32675" cy="26717"/>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3" name="Oval 512"/>
          <p:cNvSpPr/>
          <p:nvPr/>
        </p:nvSpPr>
        <p:spPr>
          <a:xfrm>
            <a:off x="4426902" y="2425462"/>
            <a:ext cx="34551" cy="29028"/>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4" name="Oval 513"/>
          <p:cNvSpPr/>
          <p:nvPr/>
        </p:nvSpPr>
        <p:spPr>
          <a:xfrm>
            <a:off x="4362799" y="2411940"/>
            <a:ext cx="32578" cy="33346"/>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5" name="Oval 514"/>
          <p:cNvSpPr/>
          <p:nvPr/>
        </p:nvSpPr>
        <p:spPr>
          <a:xfrm>
            <a:off x="4485207" y="2269458"/>
            <a:ext cx="37749" cy="35982"/>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6" name="Oval 515"/>
          <p:cNvSpPr/>
          <p:nvPr/>
        </p:nvSpPr>
        <p:spPr>
          <a:xfrm>
            <a:off x="4516175" y="2320295"/>
            <a:ext cx="19046" cy="24752"/>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7" name="Oval 516"/>
          <p:cNvSpPr/>
          <p:nvPr/>
        </p:nvSpPr>
        <p:spPr>
          <a:xfrm>
            <a:off x="4782679" y="2189491"/>
            <a:ext cx="310796" cy="271310"/>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8" name="Oval 517"/>
          <p:cNvSpPr/>
          <p:nvPr/>
        </p:nvSpPr>
        <p:spPr>
          <a:xfrm>
            <a:off x="4898740" y="2286532"/>
            <a:ext cx="82060" cy="63321"/>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19" name="Oval 518"/>
          <p:cNvSpPr/>
          <p:nvPr/>
        </p:nvSpPr>
        <p:spPr>
          <a:xfrm>
            <a:off x="4823168" y="2307416"/>
            <a:ext cx="20289" cy="21586"/>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0" name="Oval 519"/>
          <p:cNvSpPr/>
          <p:nvPr/>
        </p:nvSpPr>
        <p:spPr>
          <a:xfrm>
            <a:off x="4849740" y="2331058"/>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1" name="Oval 520"/>
          <p:cNvSpPr/>
          <p:nvPr/>
        </p:nvSpPr>
        <p:spPr>
          <a:xfrm>
            <a:off x="4875784" y="2352014"/>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2" name="Oval 521"/>
          <p:cNvSpPr/>
          <p:nvPr/>
        </p:nvSpPr>
        <p:spPr>
          <a:xfrm>
            <a:off x="4397225" y="2223686"/>
            <a:ext cx="73209" cy="58398"/>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3" name="Oval 522"/>
          <p:cNvSpPr/>
          <p:nvPr/>
        </p:nvSpPr>
        <p:spPr>
          <a:xfrm>
            <a:off x="4417292" y="2237233"/>
            <a:ext cx="36393" cy="32968"/>
          </a:xfrm>
          <a:prstGeom prst="ellipse">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4" name="Oval 523"/>
          <p:cNvSpPr/>
          <p:nvPr/>
        </p:nvSpPr>
        <p:spPr>
          <a:xfrm>
            <a:off x="4872583" y="2401264"/>
            <a:ext cx="25334"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5" name="Oval 524"/>
          <p:cNvSpPr/>
          <p:nvPr/>
        </p:nvSpPr>
        <p:spPr>
          <a:xfrm>
            <a:off x="4818343" y="2250045"/>
            <a:ext cx="19196" cy="23733"/>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6" name="Oval 525"/>
          <p:cNvSpPr/>
          <p:nvPr/>
        </p:nvSpPr>
        <p:spPr>
          <a:xfrm>
            <a:off x="4917322" y="2376063"/>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7" name="Oval 526"/>
          <p:cNvSpPr/>
          <p:nvPr/>
        </p:nvSpPr>
        <p:spPr>
          <a:xfrm>
            <a:off x="4818668" y="2343775"/>
            <a:ext cx="21126" cy="26235"/>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8" name="Oval 527"/>
          <p:cNvSpPr/>
          <p:nvPr/>
        </p:nvSpPr>
        <p:spPr>
          <a:xfrm>
            <a:off x="5025214" y="2379233"/>
            <a:ext cx="18932" cy="25320"/>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29" name="Oval 528"/>
          <p:cNvSpPr/>
          <p:nvPr/>
        </p:nvSpPr>
        <p:spPr>
          <a:xfrm>
            <a:off x="4975299" y="2201415"/>
            <a:ext cx="19046" cy="24752"/>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30" name="Oval 529"/>
          <p:cNvSpPr/>
          <p:nvPr/>
        </p:nvSpPr>
        <p:spPr>
          <a:xfrm>
            <a:off x="4885422" y="2280698"/>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31" name="Oval 530"/>
          <p:cNvSpPr/>
          <p:nvPr/>
        </p:nvSpPr>
        <p:spPr>
          <a:xfrm>
            <a:off x="4840768" y="2373418"/>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32" name="Oval 531"/>
          <p:cNvSpPr/>
          <p:nvPr/>
        </p:nvSpPr>
        <p:spPr>
          <a:xfrm>
            <a:off x="4992203" y="2401264"/>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33" name="Oval 532"/>
          <p:cNvSpPr/>
          <p:nvPr/>
        </p:nvSpPr>
        <p:spPr>
          <a:xfrm>
            <a:off x="4984821" y="2285662"/>
            <a:ext cx="22425"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34" name="Oval 533"/>
          <p:cNvSpPr/>
          <p:nvPr/>
        </p:nvSpPr>
        <p:spPr>
          <a:xfrm>
            <a:off x="4919080" y="2413111"/>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35" name="Oval 534"/>
          <p:cNvSpPr/>
          <p:nvPr/>
        </p:nvSpPr>
        <p:spPr>
          <a:xfrm>
            <a:off x="4924995" y="2209094"/>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36" name="Oval 535"/>
          <p:cNvSpPr/>
          <p:nvPr/>
        </p:nvSpPr>
        <p:spPr>
          <a:xfrm>
            <a:off x="4967121" y="2381635"/>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37" name="Oval 536"/>
          <p:cNvSpPr/>
          <p:nvPr/>
        </p:nvSpPr>
        <p:spPr>
          <a:xfrm>
            <a:off x="5039224" y="2259683"/>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38" name="Oval 537"/>
          <p:cNvSpPr/>
          <p:nvPr/>
        </p:nvSpPr>
        <p:spPr>
          <a:xfrm>
            <a:off x="5020413" y="2287127"/>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grpSp>
        <p:nvGrpSpPr>
          <p:cNvPr id="539" name="Group 538"/>
          <p:cNvGrpSpPr/>
          <p:nvPr/>
        </p:nvGrpSpPr>
        <p:grpSpPr>
          <a:xfrm>
            <a:off x="4851787" y="2231123"/>
            <a:ext cx="171318" cy="40744"/>
            <a:chOff x="8968002" y="2556180"/>
            <a:chExt cx="413726" cy="109246"/>
          </a:xfrm>
        </p:grpSpPr>
        <p:sp>
          <p:nvSpPr>
            <p:cNvPr id="540" name="Flowchart: Terminator 539"/>
            <p:cNvSpPr/>
            <p:nvPr/>
          </p:nvSpPr>
          <p:spPr>
            <a:xfrm>
              <a:off x="9101138" y="2569660"/>
              <a:ext cx="156978" cy="81472"/>
            </a:xfrm>
            <a:prstGeom prst="flowChartTerminator">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41" name="Oval 540"/>
            <p:cNvSpPr/>
            <p:nvPr/>
          </p:nvSpPr>
          <p:spPr>
            <a:xfrm>
              <a:off x="8968002" y="2561722"/>
              <a:ext cx="176795" cy="102903"/>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42" name="Oval 541"/>
            <p:cNvSpPr/>
            <p:nvPr/>
          </p:nvSpPr>
          <p:spPr>
            <a:xfrm>
              <a:off x="9013616" y="2583153"/>
              <a:ext cx="81332" cy="47523"/>
            </a:xfrm>
            <a:prstGeom prst="ellipse">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43" name="Oval 542"/>
            <p:cNvSpPr/>
            <p:nvPr/>
          </p:nvSpPr>
          <p:spPr>
            <a:xfrm>
              <a:off x="9204933" y="2556180"/>
              <a:ext cx="176795" cy="109246"/>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44" name="Oval 543"/>
            <p:cNvSpPr/>
            <p:nvPr/>
          </p:nvSpPr>
          <p:spPr>
            <a:xfrm>
              <a:off x="9252928" y="2582373"/>
              <a:ext cx="81332" cy="50452"/>
            </a:xfrm>
            <a:prstGeom prst="ellipse">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grpSp>
      <p:sp>
        <p:nvSpPr>
          <p:cNvPr id="545" name="Oval 544"/>
          <p:cNvSpPr/>
          <p:nvPr/>
        </p:nvSpPr>
        <p:spPr>
          <a:xfrm>
            <a:off x="4866893" y="2310223"/>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46" name="Oval 545"/>
          <p:cNvSpPr/>
          <p:nvPr/>
        </p:nvSpPr>
        <p:spPr>
          <a:xfrm>
            <a:off x="4815937" y="2278844"/>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47" name="Oval 546"/>
          <p:cNvSpPr/>
          <p:nvPr/>
        </p:nvSpPr>
        <p:spPr>
          <a:xfrm>
            <a:off x="4954564" y="2413111"/>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48" name="Right Arrow 547"/>
          <p:cNvSpPr/>
          <p:nvPr/>
        </p:nvSpPr>
        <p:spPr>
          <a:xfrm>
            <a:off x="3063600" y="2295394"/>
            <a:ext cx="119570" cy="54459"/>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49" name="Right Arrow 548"/>
          <p:cNvSpPr/>
          <p:nvPr/>
        </p:nvSpPr>
        <p:spPr>
          <a:xfrm>
            <a:off x="3642814" y="2277462"/>
            <a:ext cx="119570" cy="54459"/>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50" name="Right Arrow 549"/>
          <p:cNvSpPr/>
          <p:nvPr/>
        </p:nvSpPr>
        <p:spPr>
          <a:xfrm>
            <a:off x="4132313" y="2289454"/>
            <a:ext cx="119570" cy="54459"/>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51" name="Right Arrow 550"/>
          <p:cNvSpPr/>
          <p:nvPr/>
        </p:nvSpPr>
        <p:spPr>
          <a:xfrm>
            <a:off x="4634294" y="2283437"/>
            <a:ext cx="119570" cy="54459"/>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52" name="TextBox 551"/>
          <p:cNvSpPr txBox="1"/>
          <p:nvPr/>
        </p:nvSpPr>
        <p:spPr>
          <a:xfrm>
            <a:off x="3043174" y="2986125"/>
            <a:ext cx="2032078" cy="236219"/>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l="100000" b="100000"/>
            </a:path>
            <a:tileRect t="-100000" r="-100000"/>
          </a:gradFill>
          <a:ln>
            <a:solidFill>
              <a:schemeClr val="accent3">
                <a:lumMod val="20000"/>
                <a:lumOff val="80000"/>
              </a:schemeClr>
            </a:solidFill>
          </a:ln>
        </p:spPr>
        <p:style>
          <a:lnRef idx="0">
            <a:scrgbClr r="0" g="0" b="0"/>
          </a:lnRef>
          <a:fillRef idx="1003">
            <a:schemeClr val="lt1"/>
          </a:fillRef>
          <a:effectRef idx="0">
            <a:scrgbClr r="0" g="0" b="0"/>
          </a:effectRef>
          <a:fontRef idx="major"/>
        </p:style>
        <p:txBody>
          <a:bodyPr wrap="square" rtlCol="0">
            <a:spAutoFit/>
          </a:bodyPr>
          <a:lstStyle/>
          <a:p>
            <a:pPr algn="ctr"/>
            <a:r>
              <a:rPr lang="en-US" sz="935" b="1" dirty="0"/>
              <a:t>Mitosis</a:t>
            </a:r>
          </a:p>
        </p:txBody>
      </p:sp>
      <p:cxnSp>
        <p:nvCxnSpPr>
          <p:cNvPr id="553" name="Straight Arrow Connector 552"/>
          <p:cNvCxnSpPr/>
          <p:nvPr/>
        </p:nvCxnSpPr>
        <p:spPr>
          <a:xfrm>
            <a:off x="1470964" y="3278312"/>
            <a:ext cx="4852185" cy="0"/>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
        <p:nvSpPr>
          <p:cNvPr id="554" name="TextBox 553"/>
          <p:cNvSpPr txBox="1"/>
          <p:nvPr/>
        </p:nvSpPr>
        <p:spPr>
          <a:xfrm>
            <a:off x="1819468" y="3278312"/>
            <a:ext cx="3092629" cy="307777"/>
          </a:xfrm>
          <a:prstGeom prst="rect">
            <a:avLst/>
          </a:prstGeom>
          <a:noFill/>
        </p:spPr>
        <p:txBody>
          <a:bodyPr wrap="square" rtlCol="0">
            <a:spAutoFit/>
          </a:bodyPr>
          <a:lstStyle/>
          <a:p>
            <a:pPr algn="ctr"/>
            <a:r>
              <a:rPr lang="en-US" sz="1400" b="1" dirty="0"/>
              <a:t>Pollen Developmental </a:t>
            </a:r>
            <a:r>
              <a:rPr lang="en-US" sz="1400" b="1" dirty="0" smtClean="0"/>
              <a:t>Stages</a:t>
            </a:r>
            <a:endParaRPr lang="de-DE" sz="1400" b="1" dirty="0"/>
          </a:p>
        </p:txBody>
      </p:sp>
      <p:sp>
        <p:nvSpPr>
          <p:cNvPr id="555" name="TextBox 554"/>
          <p:cNvSpPr txBox="1"/>
          <p:nvPr/>
        </p:nvSpPr>
        <p:spPr>
          <a:xfrm>
            <a:off x="768153" y="1830718"/>
            <a:ext cx="624273" cy="400110"/>
          </a:xfrm>
          <a:prstGeom prst="rect">
            <a:avLst/>
          </a:prstGeom>
          <a:noFill/>
        </p:spPr>
        <p:txBody>
          <a:bodyPr wrap="square" rtlCol="0">
            <a:spAutoFit/>
          </a:bodyPr>
          <a:lstStyle/>
          <a:p>
            <a:pPr algn="ctr"/>
            <a:r>
              <a:rPr lang="en-US" sz="1000" dirty="0" err="1"/>
              <a:t>Callose</a:t>
            </a:r>
            <a:r>
              <a:rPr lang="en-US" sz="1000" dirty="0"/>
              <a:t> </a:t>
            </a:r>
            <a:r>
              <a:rPr lang="en-US" sz="1000" dirty="0" smtClean="0"/>
              <a:t>wall</a:t>
            </a:r>
            <a:endParaRPr lang="de-DE" sz="1000" dirty="0"/>
          </a:p>
        </p:txBody>
      </p:sp>
      <p:sp>
        <p:nvSpPr>
          <p:cNvPr id="556" name="TextBox 555"/>
          <p:cNvSpPr txBox="1"/>
          <p:nvPr/>
        </p:nvSpPr>
        <p:spPr>
          <a:xfrm>
            <a:off x="1231124" y="1827097"/>
            <a:ext cx="790243" cy="400110"/>
          </a:xfrm>
          <a:prstGeom prst="rect">
            <a:avLst/>
          </a:prstGeom>
          <a:noFill/>
        </p:spPr>
        <p:txBody>
          <a:bodyPr wrap="square" rtlCol="0">
            <a:spAutoFit/>
          </a:bodyPr>
          <a:lstStyle/>
          <a:p>
            <a:pPr algn="ctr"/>
            <a:r>
              <a:rPr lang="en-US" sz="1000" dirty="0"/>
              <a:t>Diploid (2n) nucleus</a:t>
            </a:r>
            <a:endParaRPr lang="de-DE" sz="1000" dirty="0"/>
          </a:p>
        </p:txBody>
      </p:sp>
      <p:cxnSp>
        <p:nvCxnSpPr>
          <p:cNvPr id="557" name="Straight Connector 556"/>
          <p:cNvCxnSpPr/>
          <p:nvPr/>
        </p:nvCxnSpPr>
        <p:spPr>
          <a:xfrm flipH="1">
            <a:off x="1258651" y="2154031"/>
            <a:ext cx="212313" cy="168181"/>
          </a:xfrm>
          <a:prstGeom prst="line">
            <a:avLst/>
          </a:prstGeom>
        </p:spPr>
        <p:style>
          <a:lnRef idx="3">
            <a:schemeClr val="dk1"/>
          </a:lnRef>
          <a:fillRef idx="0">
            <a:schemeClr val="dk1"/>
          </a:fillRef>
          <a:effectRef idx="2">
            <a:schemeClr val="dk1"/>
          </a:effectRef>
          <a:fontRef idx="minor">
            <a:schemeClr val="tx1"/>
          </a:fontRef>
        </p:style>
      </p:cxnSp>
      <p:cxnSp>
        <p:nvCxnSpPr>
          <p:cNvPr id="558" name="Straight Connector 557"/>
          <p:cNvCxnSpPr/>
          <p:nvPr/>
        </p:nvCxnSpPr>
        <p:spPr>
          <a:xfrm>
            <a:off x="1121565" y="2189553"/>
            <a:ext cx="59301" cy="34523"/>
          </a:xfrm>
          <a:prstGeom prst="line">
            <a:avLst/>
          </a:prstGeom>
        </p:spPr>
        <p:style>
          <a:lnRef idx="3">
            <a:schemeClr val="dk1"/>
          </a:lnRef>
          <a:fillRef idx="0">
            <a:schemeClr val="dk1"/>
          </a:fillRef>
          <a:effectRef idx="2">
            <a:schemeClr val="dk1"/>
          </a:effectRef>
          <a:fontRef idx="minor">
            <a:schemeClr val="tx1"/>
          </a:fontRef>
        </p:style>
      </p:cxnSp>
      <p:sp>
        <p:nvSpPr>
          <p:cNvPr id="559" name="TextBox 558"/>
          <p:cNvSpPr txBox="1"/>
          <p:nvPr/>
        </p:nvSpPr>
        <p:spPr>
          <a:xfrm>
            <a:off x="1679483" y="1678124"/>
            <a:ext cx="1189680" cy="246221"/>
          </a:xfrm>
          <a:prstGeom prst="rect">
            <a:avLst/>
          </a:prstGeom>
          <a:noFill/>
        </p:spPr>
        <p:txBody>
          <a:bodyPr wrap="square" rtlCol="0">
            <a:spAutoFit/>
          </a:bodyPr>
          <a:lstStyle/>
          <a:p>
            <a:r>
              <a:rPr lang="en-US" sz="1000" dirty="0"/>
              <a:t>Haploid (1n) nuclei</a:t>
            </a:r>
            <a:endParaRPr lang="de-DE" sz="1000" dirty="0"/>
          </a:p>
        </p:txBody>
      </p:sp>
      <p:cxnSp>
        <p:nvCxnSpPr>
          <p:cNvPr id="560" name="Straight Connector 559"/>
          <p:cNvCxnSpPr>
            <a:stCxn id="479" idx="7"/>
            <a:endCxn id="559" idx="2"/>
          </p:cNvCxnSpPr>
          <p:nvPr/>
        </p:nvCxnSpPr>
        <p:spPr>
          <a:xfrm flipH="1" flipV="1">
            <a:off x="2274323" y="1924345"/>
            <a:ext cx="139633" cy="373211"/>
          </a:xfrm>
          <a:prstGeom prst="line">
            <a:avLst/>
          </a:prstGeom>
        </p:spPr>
        <p:style>
          <a:lnRef idx="3">
            <a:schemeClr val="dk1"/>
          </a:lnRef>
          <a:fillRef idx="0">
            <a:schemeClr val="dk1"/>
          </a:fillRef>
          <a:effectRef idx="2">
            <a:schemeClr val="dk1"/>
          </a:effectRef>
          <a:fontRef idx="minor">
            <a:schemeClr val="tx1"/>
          </a:fontRef>
        </p:style>
      </p:cxnSp>
      <p:sp>
        <p:nvSpPr>
          <p:cNvPr id="562" name="TextBox 561"/>
          <p:cNvSpPr txBox="1"/>
          <p:nvPr/>
        </p:nvSpPr>
        <p:spPr>
          <a:xfrm>
            <a:off x="2609747" y="2463421"/>
            <a:ext cx="629872" cy="246221"/>
          </a:xfrm>
          <a:prstGeom prst="rect">
            <a:avLst/>
          </a:prstGeom>
          <a:noFill/>
        </p:spPr>
        <p:txBody>
          <a:bodyPr wrap="square" rtlCol="0">
            <a:spAutoFit/>
          </a:bodyPr>
          <a:lstStyle/>
          <a:p>
            <a:r>
              <a:rPr lang="en-US" sz="1000" b="1" dirty="0"/>
              <a:t>Tetrad</a:t>
            </a:r>
            <a:endParaRPr lang="de-DE" sz="1000" b="1" dirty="0"/>
          </a:p>
        </p:txBody>
      </p:sp>
      <p:sp>
        <p:nvSpPr>
          <p:cNvPr id="563" name="TextBox 562"/>
          <p:cNvSpPr txBox="1"/>
          <p:nvPr/>
        </p:nvSpPr>
        <p:spPr>
          <a:xfrm>
            <a:off x="2461030" y="1830718"/>
            <a:ext cx="827380" cy="246221"/>
          </a:xfrm>
          <a:prstGeom prst="rect">
            <a:avLst/>
          </a:prstGeom>
          <a:noFill/>
        </p:spPr>
        <p:txBody>
          <a:bodyPr wrap="square" rtlCol="0">
            <a:spAutoFit/>
          </a:bodyPr>
          <a:lstStyle/>
          <a:p>
            <a:r>
              <a:rPr lang="en-US" sz="1000" dirty="0"/>
              <a:t>Microspores</a:t>
            </a:r>
            <a:endParaRPr lang="de-DE" sz="1000" dirty="0"/>
          </a:p>
        </p:txBody>
      </p:sp>
      <p:cxnSp>
        <p:nvCxnSpPr>
          <p:cNvPr id="564" name="Straight Connector 563"/>
          <p:cNvCxnSpPr>
            <a:stCxn id="563" idx="2"/>
            <a:endCxn id="488" idx="1"/>
          </p:cNvCxnSpPr>
          <p:nvPr/>
        </p:nvCxnSpPr>
        <p:spPr>
          <a:xfrm>
            <a:off x="2874720" y="2076939"/>
            <a:ext cx="28513" cy="180325"/>
          </a:xfrm>
          <a:prstGeom prst="line">
            <a:avLst/>
          </a:prstGeom>
        </p:spPr>
        <p:style>
          <a:lnRef idx="3">
            <a:schemeClr val="dk1"/>
          </a:lnRef>
          <a:fillRef idx="0">
            <a:schemeClr val="dk1"/>
          </a:fillRef>
          <a:effectRef idx="2">
            <a:schemeClr val="dk1"/>
          </a:effectRef>
          <a:fontRef idx="minor">
            <a:schemeClr val="tx1"/>
          </a:fontRef>
        </p:style>
      </p:cxnSp>
      <p:cxnSp>
        <p:nvCxnSpPr>
          <p:cNvPr id="565" name="Straight Connector 564"/>
          <p:cNvCxnSpPr>
            <a:stCxn id="563" idx="2"/>
          </p:cNvCxnSpPr>
          <p:nvPr/>
        </p:nvCxnSpPr>
        <p:spPr>
          <a:xfrm flipH="1">
            <a:off x="2799976" y="2076939"/>
            <a:ext cx="74744" cy="195483"/>
          </a:xfrm>
          <a:prstGeom prst="line">
            <a:avLst/>
          </a:prstGeom>
        </p:spPr>
        <p:style>
          <a:lnRef idx="3">
            <a:schemeClr val="dk1"/>
          </a:lnRef>
          <a:fillRef idx="0">
            <a:schemeClr val="dk1"/>
          </a:fillRef>
          <a:effectRef idx="2">
            <a:schemeClr val="dk1"/>
          </a:effectRef>
          <a:fontRef idx="minor">
            <a:schemeClr val="tx1"/>
          </a:fontRef>
        </p:style>
      </p:cxnSp>
      <p:sp>
        <p:nvSpPr>
          <p:cNvPr id="566" name="TextBox 565"/>
          <p:cNvSpPr txBox="1"/>
          <p:nvPr/>
        </p:nvSpPr>
        <p:spPr>
          <a:xfrm>
            <a:off x="3250164" y="1580374"/>
            <a:ext cx="1061720" cy="400110"/>
          </a:xfrm>
          <a:prstGeom prst="rect">
            <a:avLst/>
          </a:prstGeom>
          <a:noFill/>
        </p:spPr>
        <p:txBody>
          <a:bodyPr wrap="square" rtlCol="0">
            <a:spAutoFit/>
          </a:bodyPr>
          <a:lstStyle/>
          <a:p>
            <a:pPr algn="ctr"/>
            <a:r>
              <a:rPr lang="en-US" sz="1000" dirty="0"/>
              <a:t>Vegetative nucleus</a:t>
            </a:r>
            <a:endParaRPr lang="de-DE" sz="1000" dirty="0"/>
          </a:p>
        </p:txBody>
      </p:sp>
      <p:cxnSp>
        <p:nvCxnSpPr>
          <p:cNvPr id="568" name="Straight Connector 567"/>
          <p:cNvCxnSpPr>
            <a:endCxn id="500" idx="1"/>
          </p:cNvCxnSpPr>
          <p:nvPr/>
        </p:nvCxnSpPr>
        <p:spPr>
          <a:xfrm>
            <a:off x="3803098" y="1924345"/>
            <a:ext cx="122509" cy="333224"/>
          </a:xfrm>
          <a:prstGeom prst="line">
            <a:avLst/>
          </a:prstGeom>
        </p:spPr>
        <p:style>
          <a:lnRef idx="3">
            <a:schemeClr val="dk1"/>
          </a:lnRef>
          <a:fillRef idx="0">
            <a:schemeClr val="dk1"/>
          </a:fillRef>
          <a:effectRef idx="2">
            <a:schemeClr val="dk1"/>
          </a:effectRef>
          <a:fontRef idx="minor">
            <a:schemeClr val="tx1"/>
          </a:fontRef>
        </p:style>
      </p:cxnSp>
      <p:sp>
        <p:nvSpPr>
          <p:cNvPr id="569" name="TextBox 568"/>
          <p:cNvSpPr txBox="1"/>
          <p:nvPr/>
        </p:nvSpPr>
        <p:spPr>
          <a:xfrm>
            <a:off x="3126190" y="1924345"/>
            <a:ext cx="644327" cy="246221"/>
          </a:xfrm>
          <a:prstGeom prst="rect">
            <a:avLst/>
          </a:prstGeom>
          <a:noFill/>
        </p:spPr>
        <p:txBody>
          <a:bodyPr wrap="square" rtlCol="0">
            <a:spAutoFit/>
          </a:bodyPr>
          <a:lstStyle/>
          <a:p>
            <a:r>
              <a:rPr lang="en-US" sz="1000" dirty="0"/>
              <a:t>Vacuole</a:t>
            </a:r>
            <a:endParaRPr lang="de-DE" sz="1000" dirty="0"/>
          </a:p>
        </p:txBody>
      </p:sp>
      <p:cxnSp>
        <p:nvCxnSpPr>
          <p:cNvPr id="570" name="Straight Connector 569"/>
          <p:cNvCxnSpPr/>
          <p:nvPr/>
        </p:nvCxnSpPr>
        <p:spPr>
          <a:xfrm>
            <a:off x="3357220" y="2106968"/>
            <a:ext cx="22510" cy="185814"/>
          </a:xfrm>
          <a:prstGeom prst="line">
            <a:avLst/>
          </a:prstGeom>
        </p:spPr>
        <p:style>
          <a:lnRef idx="3">
            <a:schemeClr val="dk1"/>
          </a:lnRef>
          <a:fillRef idx="0">
            <a:schemeClr val="dk1"/>
          </a:fillRef>
          <a:effectRef idx="2">
            <a:schemeClr val="dk1"/>
          </a:effectRef>
          <a:fontRef idx="minor">
            <a:schemeClr val="tx1"/>
          </a:fontRef>
        </p:style>
      </p:cxnSp>
      <p:cxnSp>
        <p:nvCxnSpPr>
          <p:cNvPr id="571" name="Straight Connector 570"/>
          <p:cNvCxnSpPr/>
          <p:nvPr/>
        </p:nvCxnSpPr>
        <p:spPr>
          <a:xfrm>
            <a:off x="4267791" y="1811712"/>
            <a:ext cx="166039" cy="421499"/>
          </a:xfrm>
          <a:prstGeom prst="line">
            <a:avLst/>
          </a:prstGeom>
        </p:spPr>
        <p:style>
          <a:lnRef idx="3">
            <a:schemeClr val="dk1"/>
          </a:lnRef>
          <a:fillRef idx="0">
            <a:schemeClr val="dk1"/>
          </a:fillRef>
          <a:effectRef idx="2">
            <a:schemeClr val="dk1"/>
          </a:effectRef>
          <a:fontRef idx="minor">
            <a:schemeClr val="tx1"/>
          </a:fontRef>
        </p:style>
      </p:cxnSp>
      <p:sp>
        <p:nvSpPr>
          <p:cNvPr id="572" name="TextBox 571"/>
          <p:cNvSpPr txBox="1"/>
          <p:nvPr/>
        </p:nvSpPr>
        <p:spPr>
          <a:xfrm>
            <a:off x="4039169" y="1599902"/>
            <a:ext cx="768073" cy="400110"/>
          </a:xfrm>
          <a:prstGeom prst="rect">
            <a:avLst/>
          </a:prstGeom>
          <a:noFill/>
        </p:spPr>
        <p:txBody>
          <a:bodyPr wrap="square" rtlCol="0">
            <a:spAutoFit/>
          </a:bodyPr>
          <a:lstStyle/>
          <a:p>
            <a:pPr algn="ctr"/>
            <a:r>
              <a:rPr lang="en-US" sz="1000"/>
              <a:t>Generative </a:t>
            </a:r>
            <a:r>
              <a:rPr lang="en-US" sz="1000" smtClean="0"/>
              <a:t>cell</a:t>
            </a:r>
            <a:endParaRPr lang="de-DE" sz="1000" dirty="0"/>
          </a:p>
        </p:txBody>
      </p:sp>
      <p:cxnSp>
        <p:nvCxnSpPr>
          <p:cNvPr id="573" name="Straight Connector 572"/>
          <p:cNvCxnSpPr/>
          <p:nvPr/>
        </p:nvCxnSpPr>
        <p:spPr>
          <a:xfrm flipH="1">
            <a:off x="4050656" y="1793634"/>
            <a:ext cx="141094" cy="484871"/>
          </a:xfrm>
          <a:prstGeom prst="line">
            <a:avLst/>
          </a:prstGeom>
        </p:spPr>
        <p:style>
          <a:lnRef idx="3">
            <a:schemeClr val="dk1"/>
          </a:lnRef>
          <a:fillRef idx="0">
            <a:schemeClr val="dk1"/>
          </a:fillRef>
          <a:effectRef idx="2">
            <a:schemeClr val="dk1"/>
          </a:effectRef>
          <a:fontRef idx="minor">
            <a:schemeClr val="tx1"/>
          </a:fontRef>
        </p:style>
      </p:cxnSp>
      <p:sp>
        <p:nvSpPr>
          <p:cNvPr id="574" name="Oval 573"/>
          <p:cNvSpPr/>
          <p:nvPr/>
        </p:nvSpPr>
        <p:spPr>
          <a:xfrm>
            <a:off x="5048191" y="2325234"/>
            <a:ext cx="18932" cy="25320"/>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75" name="Oval 574"/>
          <p:cNvSpPr/>
          <p:nvPr/>
        </p:nvSpPr>
        <p:spPr>
          <a:xfrm>
            <a:off x="5015180" y="2347267"/>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76" name="Oval 575"/>
          <p:cNvSpPr/>
          <p:nvPr/>
        </p:nvSpPr>
        <p:spPr>
          <a:xfrm>
            <a:off x="4990098" y="2327638"/>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77" name="TextBox 576"/>
          <p:cNvSpPr txBox="1"/>
          <p:nvPr/>
        </p:nvSpPr>
        <p:spPr>
          <a:xfrm>
            <a:off x="1405817" y="2451382"/>
            <a:ext cx="739342" cy="400110"/>
          </a:xfrm>
          <a:prstGeom prst="rect">
            <a:avLst/>
          </a:prstGeom>
          <a:noFill/>
        </p:spPr>
        <p:txBody>
          <a:bodyPr wrap="square" rtlCol="0">
            <a:spAutoFit/>
          </a:bodyPr>
          <a:lstStyle/>
          <a:p>
            <a:pPr algn="ctr"/>
            <a:r>
              <a:rPr lang="en-US" sz="1000" b="1" smtClean="0"/>
              <a:t>Micro-</a:t>
            </a:r>
          </a:p>
          <a:p>
            <a:pPr algn="ctr"/>
            <a:r>
              <a:rPr lang="en-US" sz="1000" b="1" dirty="0" err="1" smtClean="0"/>
              <a:t>sporocyte</a:t>
            </a:r>
            <a:endParaRPr lang="de-DE" sz="1000" b="1" dirty="0"/>
          </a:p>
        </p:txBody>
      </p:sp>
      <p:sp>
        <p:nvSpPr>
          <p:cNvPr id="578" name="TextBox 577"/>
          <p:cNvSpPr txBox="1"/>
          <p:nvPr/>
        </p:nvSpPr>
        <p:spPr>
          <a:xfrm>
            <a:off x="4021789" y="2455718"/>
            <a:ext cx="785454" cy="400110"/>
          </a:xfrm>
          <a:prstGeom prst="rect">
            <a:avLst/>
          </a:prstGeom>
          <a:noFill/>
        </p:spPr>
        <p:txBody>
          <a:bodyPr wrap="square" rtlCol="0">
            <a:spAutoFit/>
          </a:bodyPr>
          <a:lstStyle/>
          <a:p>
            <a:pPr algn="ctr"/>
            <a:r>
              <a:rPr lang="en-US" sz="1000" b="1" dirty="0" err="1"/>
              <a:t>Bicellular</a:t>
            </a:r>
            <a:r>
              <a:rPr lang="en-US" sz="1000" b="1" dirty="0"/>
              <a:t> </a:t>
            </a:r>
            <a:r>
              <a:rPr lang="en-US" sz="1000" b="1" dirty="0" smtClean="0"/>
              <a:t>pollen</a:t>
            </a:r>
            <a:endParaRPr lang="de-DE" sz="1000" b="1" dirty="0"/>
          </a:p>
        </p:txBody>
      </p:sp>
      <p:sp>
        <p:nvSpPr>
          <p:cNvPr id="579" name="TextBox 578"/>
          <p:cNvSpPr txBox="1"/>
          <p:nvPr/>
        </p:nvSpPr>
        <p:spPr>
          <a:xfrm>
            <a:off x="4666625" y="2455718"/>
            <a:ext cx="717178" cy="400110"/>
          </a:xfrm>
          <a:prstGeom prst="rect">
            <a:avLst/>
          </a:prstGeom>
          <a:noFill/>
        </p:spPr>
        <p:txBody>
          <a:bodyPr wrap="square" rtlCol="0">
            <a:spAutoFit/>
          </a:bodyPr>
          <a:lstStyle/>
          <a:p>
            <a:pPr algn="ctr"/>
            <a:r>
              <a:rPr lang="en-US" sz="1000" b="1" dirty="0" err="1"/>
              <a:t>Tricellular</a:t>
            </a:r>
            <a:r>
              <a:rPr lang="en-US" sz="1000" b="1" dirty="0"/>
              <a:t> </a:t>
            </a:r>
            <a:r>
              <a:rPr lang="en-US" sz="1000" b="1" dirty="0" smtClean="0"/>
              <a:t>pollen</a:t>
            </a:r>
            <a:endParaRPr lang="de-DE" sz="1000" b="1" dirty="0"/>
          </a:p>
        </p:txBody>
      </p:sp>
      <p:sp>
        <p:nvSpPr>
          <p:cNvPr id="580" name="TextBox 579"/>
          <p:cNvSpPr txBox="1"/>
          <p:nvPr/>
        </p:nvSpPr>
        <p:spPr>
          <a:xfrm>
            <a:off x="5214837" y="1710312"/>
            <a:ext cx="1020485" cy="400110"/>
          </a:xfrm>
          <a:prstGeom prst="rect">
            <a:avLst/>
          </a:prstGeom>
          <a:noFill/>
        </p:spPr>
        <p:txBody>
          <a:bodyPr wrap="square" rtlCol="0">
            <a:spAutoFit/>
          </a:bodyPr>
          <a:lstStyle/>
          <a:p>
            <a:pPr algn="ctr"/>
            <a:r>
              <a:rPr lang="en-US" sz="1000" dirty="0"/>
              <a:t>Vegetative nucleus</a:t>
            </a:r>
            <a:endParaRPr lang="de-DE" sz="1000" dirty="0"/>
          </a:p>
        </p:txBody>
      </p:sp>
      <p:sp>
        <p:nvSpPr>
          <p:cNvPr id="581" name="TextBox 580"/>
          <p:cNvSpPr txBox="1"/>
          <p:nvPr/>
        </p:nvSpPr>
        <p:spPr>
          <a:xfrm>
            <a:off x="4646189" y="1876901"/>
            <a:ext cx="824389" cy="246221"/>
          </a:xfrm>
          <a:prstGeom prst="rect">
            <a:avLst/>
          </a:prstGeom>
          <a:noFill/>
        </p:spPr>
        <p:txBody>
          <a:bodyPr wrap="square" rtlCol="0">
            <a:spAutoFit/>
          </a:bodyPr>
          <a:lstStyle/>
          <a:p>
            <a:r>
              <a:rPr lang="en-US" sz="1000" dirty="0"/>
              <a:t>Sperm cells</a:t>
            </a:r>
            <a:endParaRPr lang="de-DE" sz="1000" dirty="0"/>
          </a:p>
        </p:txBody>
      </p:sp>
      <p:cxnSp>
        <p:nvCxnSpPr>
          <p:cNvPr id="582" name="Straight Connector 581"/>
          <p:cNvCxnSpPr>
            <a:endCxn id="543" idx="0"/>
          </p:cNvCxnSpPr>
          <p:nvPr/>
        </p:nvCxnSpPr>
        <p:spPr>
          <a:xfrm>
            <a:off x="4949458" y="2076939"/>
            <a:ext cx="37043" cy="154184"/>
          </a:xfrm>
          <a:prstGeom prst="line">
            <a:avLst/>
          </a:prstGeom>
        </p:spPr>
        <p:style>
          <a:lnRef idx="3">
            <a:schemeClr val="dk1"/>
          </a:lnRef>
          <a:fillRef idx="0">
            <a:schemeClr val="dk1"/>
          </a:fillRef>
          <a:effectRef idx="2">
            <a:schemeClr val="dk1"/>
          </a:effectRef>
          <a:fontRef idx="minor">
            <a:schemeClr val="tx1"/>
          </a:fontRef>
        </p:style>
      </p:cxnSp>
      <p:cxnSp>
        <p:nvCxnSpPr>
          <p:cNvPr id="583" name="Straight Connector 582"/>
          <p:cNvCxnSpPr>
            <a:endCxn id="541" idx="7"/>
          </p:cNvCxnSpPr>
          <p:nvPr/>
        </p:nvCxnSpPr>
        <p:spPr>
          <a:xfrm flipH="1">
            <a:off x="4914274" y="2076939"/>
            <a:ext cx="35184" cy="161871"/>
          </a:xfrm>
          <a:prstGeom prst="line">
            <a:avLst/>
          </a:prstGeom>
        </p:spPr>
        <p:style>
          <a:lnRef idx="3">
            <a:schemeClr val="dk1"/>
          </a:lnRef>
          <a:fillRef idx="0">
            <a:schemeClr val="dk1"/>
          </a:fillRef>
          <a:effectRef idx="2">
            <a:schemeClr val="dk1"/>
          </a:effectRef>
          <a:fontRef idx="minor">
            <a:schemeClr val="tx1"/>
          </a:fontRef>
        </p:style>
      </p:cxnSp>
      <p:cxnSp>
        <p:nvCxnSpPr>
          <p:cNvPr id="584" name="Straight Connector 583"/>
          <p:cNvCxnSpPr>
            <a:endCxn id="518" idx="6"/>
          </p:cNvCxnSpPr>
          <p:nvPr/>
        </p:nvCxnSpPr>
        <p:spPr>
          <a:xfrm flipH="1">
            <a:off x="4980800" y="2030773"/>
            <a:ext cx="527565" cy="287420"/>
          </a:xfrm>
          <a:prstGeom prst="line">
            <a:avLst/>
          </a:prstGeom>
        </p:spPr>
        <p:style>
          <a:lnRef idx="3">
            <a:schemeClr val="dk1"/>
          </a:lnRef>
          <a:fillRef idx="0">
            <a:schemeClr val="dk1"/>
          </a:fillRef>
          <a:effectRef idx="2">
            <a:schemeClr val="dk1"/>
          </a:effectRef>
          <a:fontRef idx="minor">
            <a:schemeClr val="tx1"/>
          </a:fontRef>
        </p:style>
      </p:cxnSp>
      <p:sp>
        <p:nvSpPr>
          <p:cNvPr id="585" name="TextBox 584"/>
          <p:cNvSpPr txBox="1"/>
          <p:nvPr/>
        </p:nvSpPr>
        <p:spPr>
          <a:xfrm>
            <a:off x="3251665" y="2446064"/>
            <a:ext cx="917597" cy="400110"/>
          </a:xfrm>
          <a:prstGeom prst="rect">
            <a:avLst/>
          </a:prstGeom>
          <a:noFill/>
        </p:spPr>
        <p:txBody>
          <a:bodyPr wrap="square" rtlCol="0">
            <a:spAutoFit/>
          </a:bodyPr>
          <a:lstStyle/>
          <a:p>
            <a:pPr algn="ctr"/>
            <a:r>
              <a:rPr lang="en-US" sz="1000" b="1" dirty="0"/>
              <a:t>Polarized </a:t>
            </a:r>
            <a:r>
              <a:rPr lang="en-US" sz="1000" b="1" dirty="0" smtClean="0"/>
              <a:t>microspore</a:t>
            </a:r>
            <a:endParaRPr lang="de-DE" sz="1000" b="1" dirty="0"/>
          </a:p>
        </p:txBody>
      </p:sp>
      <p:sp>
        <p:nvSpPr>
          <p:cNvPr id="586" name="Oval 585"/>
          <p:cNvSpPr/>
          <p:nvPr/>
        </p:nvSpPr>
        <p:spPr>
          <a:xfrm>
            <a:off x="5438621" y="2170566"/>
            <a:ext cx="310796" cy="271310"/>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87" name="Oval 586"/>
          <p:cNvSpPr/>
          <p:nvPr/>
        </p:nvSpPr>
        <p:spPr>
          <a:xfrm>
            <a:off x="5980123" y="2299758"/>
            <a:ext cx="29314" cy="38123"/>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88" name="Oval 587"/>
          <p:cNvSpPr/>
          <p:nvPr/>
        </p:nvSpPr>
        <p:spPr>
          <a:xfrm>
            <a:off x="5760116" y="2230972"/>
            <a:ext cx="20289" cy="21586"/>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89" name="Oval 588"/>
          <p:cNvSpPr/>
          <p:nvPr/>
        </p:nvSpPr>
        <p:spPr>
          <a:xfrm>
            <a:off x="5786687" y="2254613"/>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0" name="Oval 589"/>
          <p:cNvSpPr/>
          <p:nvPr/>
        </p:nvSpPr>
        <p:spPr>
          <a:xfrm>
            <a:off x="5812732" y="2275571"/>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1" name="Oval 590"/>
          <p:cNvSpPr/>
          <p:nvPr/>
        </p:nvSpPr>
        <p:spPr>
          <a:xfrm>
            <a:off x="5809531" y="2324821"/>
            <a:ext cx="25334"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2" name="Oval 591"/>
          <p:cNvSpPr/>
          <p:nvPr/>
        </p:nvSpPr>
        <p:spPr>
          <a:xfrm>
            <a:off x="5761880" y="2326293"/>
            <a:ext cx="19196" cy="23733"/>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3" name="Oval 592"/>
          <p:cNvSpPr/>
          <p:nvPr/>
        </p:nvSpPr>
        <p:spPr>
          <a:xfrm>
            <a:off x="5854270" y="2299620"/>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4" name="Oval 593"/>
          <p:cNvSpPr/>
          <p:nvPr/>
        </p:nvSpPr>
        <p:spPr>
          <a:xfrm>
            <a:off x="5755615" y="2267332"/>
            <a:ext cx="21126" cy="26235"/>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5" name="Oval 594"/>
          <p:cNvSpPr/>
          <p:nvPr/>
        </p:nvSpPr>
        <p:spPr>
          <a:xfrm>
            <a:off x="5956420" y="2220052"/>
            <a:ext cx="18932" cy="25320"/>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6" name="Oval 595"/>
          <p:cNvSpPr/>
          <p:nvPr/>
        </p:nvSpPr>
        <p:spPr>
          <a:xfrm>
            <a:off x="5946842" y="2349233"/>
            <a:ext cx="19046" cy="24752"/>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7" name="Oval 596"/>
          <p:cNvSpPr/>
          <p:nvPr/>
        </p:nvSpPr>
        <p:spPr>
          <a:xfrm>
            <a:off x="5828959" y="2356946"/>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8" name="Oval 597"/>
          <p:cNvSpPr/>
          <p:nvPr/>
        </p:nvSpPr>
        <p:spPr>
          <a:xfrm>
            <a:off x="5777715" y="2296974"/>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599" name="Oval 598"/>
          <p:cNvSpPr/>
          <p:nvPr/>
        </p:nvSpPr>
        <p:spPr>
          <a:xfrm>
            <a:off x="5996990" y="2354399"/>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00" name="Oval 599"/>
          <p:cNvSpPr/>
          <p:nvPr/>
        </p:nvSpPr>
        <p:spPr>
          <a:xfrm>
            <a:off x="5883725" y="2219176"/>
            <a:ext cx="22425"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01" name="Oval 600"/>
          <p:cNvSpPr/>
          <p:nvPr/>
        </p:nvSpPr>
        <p:spPr>
          <a:xfrm>
            <a:off x="5856027" y="2336668"/>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02" name="Oval 601"/>
          <p:cNvSpPr/>
          <p:nvPr/>
        </p:nvSpPr>
        <p:spPr>
          <a:xfrm>
            <a:off x="5896538" y="2356912"/>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03" name="Oval 602"/>
          <p:cNvSpPr/>
          <p:nvPr/>
        </p:nvSpPr>
        <p:spPr>
          <a:xfrm>
            <a:off x="5944477" y="2308339"/>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04" name="Oval 603"/>
          <p:cNvSpPr/>
          <p:nvPr/>
        </p:nvSpPr>
        <p:spPr>
          <a:xfrm>
            <a:off x="5845730" y="2239763"/>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05" name="Oval 604"/>
          <p:cNvSpPr/>
          <p:nvPr/>
        </p:nvSpPr>
        <p:spPr>
          <a:xfrm>
            <a:off x="5919317" y="2220641"/>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grpSp>
        <p:nvGrpSpPr>
          <p:cNvPr id="606" name="Group 605"/>
          <p:cNvGrpSpPr/>
          <p:nvPr/>
        </p:nvGrpSpPr>
        <p:grpSpPr>
          <a:xfrm rot="21445073">
            <a:off x="5926010" y="2255298"/>
            <a:ext cx="122290" cy="30667"/>
            <a:chOff x="8968002" y="2556180"/>
            <a:chExt cx="413726" cy="109246"/>
          </a:xfrm>
        </p:grpSpPr>
        <p:sp>
          <p:nvSpPr>
            <p:cNvPr id="607" name="Flowchart: Terminator 606"/>
            <p:cNvSpPr/>
            <p:nvPr/>
          </p:nvSpPr>
          <p:spPr>
            <a:xfrm>
              <a:off x="9101138" y="2569660"/>
              <a:ext cx="156978" cy="81472"/>
            </a:xfrm>
            <a:prstGeom prst="flowChartTerminator">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08" name="Oval 607"/>
            <p:cNvSpPr/>
            <p:nvPr/>
          </p:nvSpPr>
          <p:spPr>
            <a:xfrm>
              <a:off x="8968002" y="2561722"/>
              <a:ext cx="176795" cy="102903"/>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09" name="Oval 608"/>
            <p:cNvSpPr/>
            <p:nvPr/>
          </p:nvSpPr>
          <p:spPr>
            <a:xfrm>
              <a:off x="9013616" y="2583153"/>
              <a:ext cx="81332" cy="47523"/>
            </a:xfrm>
            <a:prstGeom prst="ellipse">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10" name="Oval 609"/>
            <p:cNvSpPr/>
            <p:nvPr/>
          </p:nvSpPr>
          <p:spPr>
            <a:xfrm>
              <a:off x="9204933" y="2556180"/>
              <a:ext cx="176795" cy="109246"/>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11" name="Oval 610"/>
            <p:cNvSpPr/>
            <p:nvPr/>
          </p:nvSpPr>
          <p:spPr>
            <a:xfrm>
              <a:off x="9252928" y="2582373"/>
              <a:ext cx="81332" cy="50452"/>
            </a:xfrm>
            <a:prstGeom prst="ellipse">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grpSp>
      <p:sp>
        <p:nvSpPr>
          <p:cNvPr id="612" name="Oval 611"/>
          <p:cNvSpPr/>
          <p:nvPr/>
        </p:nvSpPr>
        <p:spPr>
          <a:xfrm>
            <a:off x="5803841" y="2233780"/>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13" name="Oval 612"/>
          <p:cNvSpPr/>
          <p:nvPr/>
        </p:nvSpPr>
        <p:spPr>
          <a:xfrm>
            <a:off x="5759474" y="2355093"/>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14" name="Oval 613"/>
          <p:cNvSpPr/>
          <p:nvPr/>
        </p:nvSpPr>
        <p:spPr>
          <a:xfrm>
            <a:off x="5888832" y="2328142"/>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15" name="Oval 614"/>
          <p:cNvSpPr/>
          <p:nvPr/>
        </p:nvSpPr>
        <p:spPr>
          <a:xfrm>
            <a:off x="6049275" y="2313065"/>
            <a:ext cx="18932" cy="25320"/>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16" name="Oval 615"/>
          <p:cNvSpPr/>
          <p:nvPr/>
        </p:nvSpPr>
        <p:spPr>
          <a:xfrm>
            <a:off x="5917977" y="2308675"/>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17" name="Oval 616"/>
          <p:cNvSpPr/>
          <p:nvPr/>
        </p:nvSpPr>
        <p:spPr>
          <a:xfrm>
            <a:off x="5889001" y="2261151"/>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18" name="Oval 617"/>
          <p:cNvSpPr/>
          <p:nvPr/>
        </p:nvSpPr>
        <p:spPr>
          <a:xfrm>
            <a:off x="6065673" y="2278201"/>
            <a:ext cx="18932" cy="25320"/>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19" name="Oval 618"/>
          <p:cNvSpPr/>
          <p:nvPr/>
        </p:nvSpPr>
        <p:spPr>
          <a:xfrm>
            <a:off x="6012075" y="2220254"/>
            <a:ext cx="22425"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20" name="Oval 619"/>
          <p:cNvSpPr/>
          <p:nvPr/>
        </p:nvSpPr>
        <p:spPr>
          <a:xfrm>
            <a:off x="6051281" y="2242561"/>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621" name="Oval 620"/>
          <p:cNvSpPr/>
          <p:nvPr/>
        </p:nvSpPr>
        <p:spPr>
          <a:xfrm>
            <a:off x="6023222" y="2294862"/>
            <a:ext cx="18932" cy="17051"/>
          </a:xfrm>
          <a:prstGeom prst="ellipse">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cxnSp>
        <p:nvCxnSpPr>
          <p:cNvPr id="622" name="Straight Connector 621"/>
          <p:cNvCxnSpPr>
            <a:stCxn id="586" idx="7"/>
          </p:cNvCxnSpPr>
          <p:nvPr/>
        </p:nvCxnSpPr>
        <p:spPr>
          <a:xfrm flipV="1">
            <a:off x="5703902" y="2200673"/>
            <a:ext cx="15941" cy="9626"/>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23" name="TextBox 622"/>
          <p:cNvSpPr txBox="1"/>
          <p:nvPr/>
        </p:nvSpPr>
        <p:spPr>
          <a:xfrm>
            <a:off x="5075646" y="2985450"/>
            <a:ext cx="1219662" cy="236219"/>
          </a:xfrm>
          <a:prstGeom prst="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3">
                <a:lumMod val="20000"/>
                <a:lumOff val="80000"/>
              </a:schemeClr>
            </a:solidFill>
          </a:ln>
        </p:spPr>
        <p:style>
          <a:lnRef idx="0">
            <a:scrgbClr r="0" g="0" b="0"/>
          </a:lnRef>
          <a:fillRef idx="1003">
            <a:schemeClr val="lt1"/>
          </a:fillRef>
          <a:effectRef idx="0">
            <a:scrgbClr r="0" g="0" b="0"/>
          </a:effectRef>
          <a:fontRef idx="major"/>
        </p:style>
        <p:txBody>
          <a:bodyPr wrap="square" rtlCol="0">
            <a:spAutoFit/>
          </a:bodyPr>
          <a:lstStyle/>
          <a:p>
            <a:pPr algn="ctr"/>
            <a:r>
              <a:rPr lang="en-US" sz="935" b="1" dirty="0"/>
              <a:t>Pollen tube growth</a:t>
            </a:r>
          </a:p>
        </p:txBody>
      </p:sp>
      <p:sp>
        <p:nvSpPr>
          <p:cNvPr id="624" name="Right Arrow 623"/>
          <p:cNvSpPr/>
          <p:nvPr/>
        </p:nvSpPr>
        <p:spPr>
          <a:xfrm>
            <a:off x="5252545" y="2278816"/>
            <a:ext cx="119570" cy="54459"/>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165" name="TextBox 578"/>
          <p:cNvSpPr txBox="1"/>
          <p:nvPr/>
        </p:nvSpPr>
        <p:spPr>
          <a:xfrm>
            <a:off x="5536575" y="2455718"/>
            <a:ext cx="717178" cy="400110"/>
          </a:xfrm>
          <a:prstGeom prst="rect">
            <a:avLst/>
          </a:prstGeom>
          <a:noFill/>
        </p:spPr>
        <p:txBody>
          <a:bodyPr wrap="square" rtlCol="0">
            <a:spAutoFit/>
          </a:bodyPr>
          <a:lstStyle/>
          <a:p>
            <a:pPr algn="ctr"/>
            <a:r>
              <a:rPr lang="en-US" sz="1000" b="1" smtClean="0"/>
              <a:t>Pollen tube</a:t>
            </a:r>
            <a:endParaRPr lang="de-DE" sz="1000" b="1" dirty="0"/>
          </a:p>
        </p:txBody>
      </p:sp>
      <p:sp>
        <p:nvSpPr>
          <p:cNvPr id="167" name="TextBox 584"/>
          <p:cNvSpPr txBox="1"/>
          <p:nvPr/>
        </p:nvSpPr>
        <p:spPr>
          <a:xfrm>
            <a:off x="3231980" y="2065064"/>
            <a:ext cx="917597" cy="246221"/>
          </a:xfrm>
          <a:prstGeom prst="rect">
            <a:avLst/>
          </a:prstGeom>
          <a:noFill/>
        </p:spPr>
        <p:txBody>
          <a:bodyPr wrap="square" rtlCol="0">
            <a:spAutoFit/>
          </a:bodyPr>
          <a:lstStyle/>
          <a:p>
            <a:pPr algn="ctr"/>
            <a:r>
              <a:rPr lang="en-US" sz="1000" b="1" smtClean="0"/>
              <a:t>PMI</a:t>
            </a:r>
            <a:endParaRPr lang="de-DE" sz="1000" b="1" dirty="0"/>
          </a:p>
        </p:txBody>
      </p:sp>
      <p:sp>
        <p:nvSpPr>
          <p:cNvPr id="168" name="TextBox 584"/>
          <p:cNvSpPr txBox="1"/>
          <p:nvPr/>
        </p:nvSpPr>
        <p:spPr>
          <a:xfrm>
            <a:off x="3771095" y="2065064"/>
            <a:ext cx="917597" cy="246221"/>
          </a:xfrm>
          <a:prstGeom prst="rect">
            <a:avLst/>
          </a:prstGeom>
          <a:noFill/>
        </p:spPr>
        <p:txBody>
          <a:bodyPr wrap="square" rtlCol="0">
            <a:spAutoFit/>
          </a:bodyPr>
          <a:lstStyle/>
          <a:p>
            <a:pPr algn="ctr"/>
            <a:r>
              <a:rPr lang="en-US" sz="1000" b="1" dirty="0" smtClean="0"/>
              <a:t>PMII</a:t>
            </a:r>
            <a:endParaRPr lang="de-DE" sz="1000" b="1" dirty="0"/>
          </a:p>
        </p:txBody>
      </p:sp>
      <p:sp>
        <p:nvSpPr>
          <p:cNvPr id="177" name="Oval 176"/>
          <p:cNvSpPr/>
          <p:nvPr/>
        </p:nvSpPr>
        <p:spPr>
          <a:xfrm>
            <a:off x="2158188" y="2216009"/>
            <a:ext cx="147995" cy="218830"/>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480" name="Oval 479"/>
          <p:cNvSpPr/>
          <p:nvPr/>
        </p:nvSpPr>
        <p:spPr>
          <a:xfrm>
            <a:off x="2204177" y="2291322"/>
            <a:ext cx="70293" cy="72296"/>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cxnSp>
        <p:nvCxnSpPr>
          <p:cNvPr id="561" name="Straight Connector 560"/>
          <p:cNvCxnSpPr>
            <a:stCxn id="480" idx="1"/>
            <a:endCxn id="559" idx="2"/>
          </p:cNvCxnSpPr>
          <p:nvPr/>
        </p:nvCxnSpPr>
        <p:spPr>
          <a:xfrm flipV="1">
            <a:off x="2214471" y="1924345"/>
            <a:ext cx="59852" cy="377565"/>
          </a:xfrm>
          <a:prstGeom prst="line">
            <a:avLst/>
          </a:prstGeom>
        </p:spPr>
        <p:style>
          <a:lnRef idx="3">
            <a:schemeClr val="dk1"/>
          </a:lnRef>
          <a:fillRef idx="0">
            <a:schemeClr val="dk1"/>
          </a:fillRef>
          <a:effectRef idx="2">
            <a:schemeClr val="dk1"/>
          </a:effectRef>
          <a:fontRef idx="minor">
            <a:schemeClr val="tx1"/>
          </a:fontRef>
        </p:style>
      </p:cxnSp>
      <p:sp>
        <p:nvSpPr>
          <p:cNvPr id="178" name="TextBox 561"/>
          <p:cNvSpPr txBox="1"/>
          <p:nvPr/>
        </p:nvSpPr>
        <p:spPr>
          <a:xfrm>
            <a:off x="2114447" y="2463421"/>
            <a:ext cx="629872" cy="246221"/>
          </a:xfrm>
          <a:prstGeom prst="rect">
            <a:avLst/>
          </a:prstGeom>
          <a:noFill/>
        </p:spPr>
        <p:txBody>
          <a:bodyPr wrap="square" rtlCol="0">
            <a:spAutoFit/>
          </a:bodyPr>
          <a:lstStyle/>
          <a:p>
            <a:r>
              <a:rPr lang="en-US" sz="1000" b="1" smtClean="0"/>
              <a:t>Dyad</a:t>
            </a:r>
            <a:endParaRPr lang="de-DE" sz="1000" b="1" dirty="0"/>
          </a:p>
        </p:txBody>
      </p:sp>
      <p:sp>
        <p:nvSpPr>
          <p:cNvPr id="181" name="Oval 180"/>
          <p:cNvSpPr/>
          <p:nvPr/>
        </p:nvSpPr>
        <p:spPr>
          <a:xfrm>
            <a:off x="1642617" y="2186018"/>
            <a:ext cx="339238" cy="272754"/>
          </a:xfrm>
          <a:prstGeom prst="ellipse">
            <a:avLst/>
          </a:prstGeom>
          <a:solidFill>
            <a:schemeClr val="accent1">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182" name="Oval 181"/>
          <p:cNvSpPr/>
          <p:nvPr/>
        </p:nvSpPr>
        <p:spPr>
          <a:xfrm>
            <a:off x="1669024" y="2209094"/>
            <a:ext cx="286790" cy="229474"/>
          </a:xfrm>
          <a:prstGeom prst="ellipse">
            <a:avLst/>
          </a:prstGeom>
          <a:solidFill>
            <a:schemeClr val="accent4">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sp>
        <p:nvSpPr>
          <p:cNvPr id="183" name="Oval 182"/>
          <p:cNvSpPr/>
          <p:nvPr/>
        </p:nvSpPr>
        <p:spPr>
          <a:xfrm>
            <a:off x="1772932" y="2286968"/>
            <a:ext cx="70293" cy="72296"/>
          </a:xfrm>
          <a:prstGeom prst="ellipse">
            <a:avLst/>
          </a:prstGeom>
          <a:solidFill>
            <a:srgbClr val="CBA9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35"/>
          </a:p>
        </p:txBody>
      </p:sp>
      <p:cxnSp>
        <p:nvCxnSpPr>
          <p:cNvPr id="187" name="Straight Connector 556"/>
          <p:cNvCxnSpPr/>
          <p:nvPr/>
        </p:nvCxnSpPr>
        <p:spPr>
          <a:xfrm>
            <a:off x="1698619" y="2143605"/>
            <a:ext cx="126160" cy="167381"/>
          </a:xfrm>
          <a:prstGeom prst="line">
            <a:avLst/>
          </a:prstGeom>
        </p:spPr>
        <p:style>
          <a:lnRef idx="3">
            <a:schemeClr val="dk1"/>
          </a:lnRef>
          <a:fillRef idx="0">
            <a:schemeClr val="dk1"/>
          </a:fillRef>
          <a:effectRef idx="2">
            <a:schemeClr val="dk1"/>
          </a:effectRef>
          <a:fontRef idx="minor">
            <a:schemeClr val="tx1"/>
          </a:fontRef>
        </p:style>
      </p:cxnSp>
      <p:sp>
        <p:nvSpPr>
          <p:cNvPr id="190" name="TextBox 576"/>
          <p:cNvSpPr txBox="1"/>
          <p:nvPr/>
        </p:nvSpPr>
        <p:spPr>
          <a:xfrm>
            <a:off x="850997" y="2451187"/>
            <a:ext cx="739342" cy="553998"/>
          </a:xfrm>
          <a:prstGeom prst="rect">
            <a:avLst/>
          </a:prstGeom>
          <a:noFill/>
        </p:spPr>
        <p:txBody>
          <a:bodyPr wrap="square" rtlCol="0">
            <a:spAutoFit/>
          </a:bodyPr>
          <a:lstStyle/>
          <a:p>
            <a:pPr algn="ctr"/>
            <a:r>
              <a:rPr lang="en-US" sz="1000" b="1" dirty="0" smtClean="0"/>
              <a:t>Pollen mother cell</a:t>
            </a:r>
            <a:endParaRPr lang="de-DE" sz="1000" b="1" dirty="0"/>
          </a:p>
        </p:txBody>
      </p:sp>
    </p:spTree>
    <p:extLst>
      <p:ext uri="{BB962C8B-B14F-4D97-AF65-F5344CB8AC3E}">
        <p14:creationId xmlns="" xmlns:p14="http://schemas.microsoft.com/office/powerpoint/2010/main" val="2510406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2196641323"/>
              </p:ext>
            </p:extLst>
          </p:nvPr>
        </p:nvGraphicFramePr>
        <p:xfrm>
          <a:off x="442912" y="2317750"/>
          <a:ext cx="6205538" cy="4019075"/>
        </p:xfrm>
        <a:graphic>
          <a:graphicData uri="http://schemas.openxmlformats.org/drawingml/2006/table">
            <a:tbl>
              <a:tblPr firstRow="1">
                <a:tableStyleId>{9D7B26C5-4107-4FEC-AEDC-1716B250A1EF}</a:tableStyleId>
              </a:tblPr>
              <a:tblGrid>
                <a:gridCol w="1105473"/>
                <a:gridCol w="2287458"/>
                <a:gridCol w="1223774"/>
                <a:gridCol w="1588833"/>
              </a:tblGrid>
              <a:tr h="160763">
                <a:tc>
                  <a:txBody>
                    <a:bodyPr/>
                    <a:lstStyle/>
                    <a:p>
                      <a:pPr algn="ctr" fontAlgn="ctr"/>
                      <a:r>
                        <a:rPr lang="de-DE" sz="1000" u="none" strike="noStrike" dirty="0" smtClean="0">
                          <a:effectLst/>
                        </a:rPr>
                        <a:t>Gene ID</a:t>
                      </a:r>
                      <a:endParaRPr lang="de-DE" sz="1000" b="1"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dirty="0" err="1">
                          <a:effectLst/>
                        </a:rPr>
                        <a:t>Function</a:t>
                      </a:r>
                      <a:endParaRPr lang="de-DE" sz="1000" b="1"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dirty="0" err="1">
                          <a:effectLst/>
                        </a:rPr>
                        <a:t>Developmental</a:t>
                      </a:r>
                      <a:r>
                        <a:rPr lang="de-DE" sz="1000" u="none" strike="noStrike" dirty="0">
                          <a:effectLst/>
                        </a:rPr>
                        <a:t> </a:t>
                      </a:r>
                      <a:r>
                        <a:rPr lang="de-DE" sz="1000" u="none" strike="noStrike" dirty="0" err="1">
                          <a:effectLst/>
                        </a:rPr>
                        <a:t>stage</a:t>
                      </a:r>
                      <a:endParaRPr lang="de-DE" sz="1000" b="1"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dirty="0" err="1">
                          <a:effectLst/>
                        </a:rPr>
                        <a:t>Primers</a:t>
                      </a:r>
                      <a:endParaRPr lang="de-DE" sz="1000" b="1" i="0" u="none" strike="noStrike" dirty="0">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GRMZM2G109618</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Meiotic</a:t>
                      </a:r>
                      <a:r>
                        <a:rPr lang="de-DE" sz="1000" u="none" strike="noStrike" dirty="0">
                          <a:effectLst/>
                        </a:rPr>
                        <a:t> </a:t>
                      </a:r>
                      <a:r>
                        <a:rPr lang="de-DE" sz="1000" u="none" strike="noStrike" dirty="0" err="1">
                          <a:effectLst/>
                        </a:rPr>
                        <a:t>recombination</a:t>
                      </a:r>
                      <a:r>
                        <a:rPr lang="de-DE" sz="1000" u="none" strike="noStrike" dirty="0">
                          <a:effectLst/>
                        </a:rPr>
                        <a:t> </a:t>
                      </a:r>
                      <a:r>
                        <a:rPr lang="de-DE" sz="1000" u="none" strike="noStrike" dirty="0" err="1">
                          <a:effectLst/>
                        </a:rPr>
                        <a:t>protein</a:t>
                      </a:r>
                      <a:r>
                        <a:rPr lang="de-DE" sz="1000" u="none" strike="noStrike" dirty="0">
                          <a:effectLst/>
                        </a:rPr>
                        <a:t> DMC1</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Meiocytes</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a:effectLst/>
                        </a:rPr>
                        <a:t>GCGAGGCAGCAGAAAAACTT </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dirty="0">
                          <a:effectLst/>
                        </a:rPr>
                        <a:t>ATAGGGTATGAGCCAACTGGG </a:t>
                      </a:r>
                      <a:endParaRPr lang="de-DE" sz="1000" b="0" i="0" u="none" strike="noStrike" dirty="0">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GRMZM2G143590</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en-US" sz="1000" u="none" strike="noStrike">
                          <a:effectLst/>
                        </a:rPr>
                        <a:t>Component of the synaptonemal complex</a:t>
                      </a:r>
                      <a:endParaRPr lang="en-US" sz="1000" b="0" i="0" u="none" strike="noStrike">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Meiocytes</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a:effectLst/>
                        </a:rPr>
                        <a:t>GAGCGACCCATATGGAAGAA</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a:effectLst/>
                        </a:rPr>
                        <a:t>CGGTTCACCAAACATGACAG</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GRMZM2G139513</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Expansin</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Tetrad</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a:effectLst/>
                        </a:rPr>
                        <a:t>ATGTCCCTTCTGATGCCTTG</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a:effectLst/>
                        </a:rPr>
                        <a:t>GAGAGACCGCCTGGGATAACA</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GRMZM2G448511</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Dehydrin</a:t>
                      </a:r>
                      <a:r>
                        <a:rPr lang="de-DE" sz="1000" u="none" strike="noStrike" dirty="0">
                          <a:effectLst/>
                        </a:rPr>
                        <a:t> 13</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Tetrad</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a:effectLst/>
                        </a:rPr>
                        <a:t>TCTGAAGAGCCAACCAAGCAC</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a:effectLst/>
                        </a:rPr>
                        <a:t>CGCCGGTGATCTTGTCCTTGA</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GRMZM2G060937</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Uncharacterized</a:t>
                      </a:r>
                      <a:r>
                        <a:rPr lang="de-DE" sz="1000" u="none" strike="noStrike" dirty="0">
                          <a:effectLst/>
                        </a:rPr>
                        <a:t> </a:t>
                      </a:r>
                      <a:r>
                        <a:rPr lang="de-DE" sz="1000" u="none" strike="noStrike" dirty="0" err="1">
                          <a:effectLst/>
                        </a:rPr>
                        <a:t>protein</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Unicellular</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a:effectLst/>
                        </a:rPr>
                        <a:t>ACAACTACCTCGCCACCAAC</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a:effectLst/>
                        </a:rPr>
                        <a:t>CACCGTGCTCTTTGATCTCCA</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GRMZM2G121236</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Plastocyanin</a:t>
                      </a:r>
                      <a:r>
                        <a:rPr lang="de-DE" sz="1000" u="none" strike="noStrike" dirty="0">
                          <a:effectLst/>
                        </a:rPr>
                        <a:t>-like</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Unicellular</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a:effectLst/>
                        </a:rPr>
                        <a:t>CAGATCAGCATAGGCGACAA</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a:effectLst/>
                        </a:rPr>
                        <a:t>GGTGAGCTCGATGATGGTG</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GRMZM2G504595</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Uncharacterized</a:t>
                      </a:r>
                      <a:r>
                        <a:rPr lang="de-DE" sz="1000" u="none" strike="noStrike" dirty="0">
                          <a:effectLst/>
                        </a:rPr>
                        <a:t> </a:t>
                      </a:r>
                      <a:r>
                        <a:rPr lang="de-DE" sz="1000" u="none" strike="noStrike" dirty="0" err="1">
                          <a:effectLst/>
                        </a:rPr>
                        <a:t>protein</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Bicellular</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a:effectLst/>
                        </a:rPr>
                        <a:t>AGACCGCGACATTTGACTAA</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a:effectLst/>
                        </a:rPr>
                        <a:t>ATTTGGCCTTCACTGTGGAC</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GRMZM2G043460</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Uncharacterized</a:t>
                      </a:r>
                      <a:r>
                        <a:rPr lang="de-DE" sz="1000" u="none" strike="noStrike" dirty="0">
                          <a:effectLst/>
                        </a:rPr>
                        <a:t> </a:t>
                      </a:r>
                      <a:r>
                        <a:rPr lang="de-DE" sz="1000" u="none" strike="noStrike" dirty="0" err="1">
                          <a:effectLst/>
                        </a:rPr>
                        <a:t>protein</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Bicellular</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a:effectLst/>
                        </a:rPr>
                        <a:t>GCCAGCTCTCAACCGATCCATC</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a:effectLst/>
                        </a:rPr>
                        <a:t>TCGAATGGACCGGGTTAATA</a:t>
                      </a:r>
                      <a:endParaRPr lang="de-DE" sz="1000" b="0" i="0" u="none" strike="noStrike">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smtClean="0">
                          <a:effectLst/>
                        </a:rPr>
                        <a:t>GRMZM6G477257</a:t>
                      </a:r>
                    </a:p>
                  </a:txBody>
                  <a:tcPr marL="7456" marR="7456" marT="7456" marB="0" anchor="ctr"/>
                </a:tc>
                <a:tc rowSpan="2">
                  <a:txBody>
                    <a:bodyPr/>
                    <a:lstStyle/>
                    <a:p>
                      <a:pPr algn="ctr" fontAlgn="ctr"/>
                      <a:r>
                        <a:rPr lang="de-DE" sz="1000" u="none" strike="noStrike" dirty="0">
                          <a:effectLst/>
                        </a:rPr>
                        <a:t>Glucose-6-phosphate </a:t>
                      </a:r>
                      <a:r>
                        <a:rPr lang="de-DE" sz="1000" u="none" strike="noStrike" dirty="0" err="1" smtClean="0">
                          <a:effectLst/>
                        </a:rPr>
                        <a:t>Isomerase</a:t>
                      </a:r>
                      <a:r>
                        <a:rPr lang="de-DE" sz="1000" u="none" strike="noStrike" dirty="0" smtClean="0">
                          <a:effectLst/>
                        </a:rPr>
                        <a:t> </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Tricellular</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dirty="0" smtClean="0">
                          <a:effectLst/>
                        </a:rPr>
                        <a:t>GATCATGGGTTGGAGCAACT</a:t>
                      </a:r>
                      <a:endParaRPr lang="de-DE" sz="1000" b="0" i="0" u="none" strike="noStrike" dirty="0">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dirty="0" smtClean="0">
                          <a:effectLst/>
                        </a:rPr>
                        <a:t>CCACCACCAGAGTGGTTTCT</a:t>
                      </a:r>
                      <a:endParaRPr lang="de-DE" sz="1000" b="0" i="0" u="none" strike="noStrike" dirty="0">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smtClean="0">
                          <a:effectLst/>
                        </a:rPr>
                        <a:t>GRMZM2G139431</a:t>
                      </a:r>
                      <a:endParaRPr lang="de-DE" sz="1000" u="none" strike="noStrike" dirty="0">
                        <a:effectLst/>
                      </a:endParaRPr>
                    </a:p>
                  </a:txBody>
                  <a:tcPr marL="7456" marR="7456" marT="7456" marB="0" anchor="ctr"/>
                </a:tc>
                <a:tc rowSpan="2">
                  <a:txBody>
                    <a:bodyPr/>
                    <a:lstStyle/>
                    <a:p>
                      <a:pPr algn="ctr" fontAlgn="ctr"/>
                      <a:r>
                        <a:rPr lang="de-DE" sz="1000" u="none" strike="noStrike">
                          <a:effectLst/>
                        </a:rPr>
                        <a:t>Uncharacterized protein</a:t>
                      </a:r>
                      <a:endParaRPr lang="de-DE" sz="1000" b="0" i="0" u="none" strike="noStrike">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Tricellular</a:t>
                      </a:r>
                      <a:endParaRPr lang="de-DE" sz="1000" b="0" i="0" u="none" strike="noStrike" dirty="0">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dirty="0" smtClean="0">
                          <a:effectLst/>
                        </a:rPr>
                        <a:t>TCAAGTACCCCCTTTGCATC</a:t>
                      </a:r>
                      <a:endParaRPr lang="de-DE" sz="1000" b="0" i="0" u="none" strike="noStrike" dirty="0">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dirty="0" smtClean="0">
                          <a:effectLst/>
                        </a:rPr>
                        <a:t>GTTTGGCGCCACAAAATAAC</a:t>
                      </a:r>
                      <a:endParaRPr lang="de-DE" sz="1000" b="0" i="0" u="none" strike="noStrike" dirty="0">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GRMZM2G102471</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err="1">
                          <a:effectLst/>
                        </a:rPr>
                        <a:t>Ubiquitin</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a:effectLst/>
                        </a:rPr>
                        <a:t>All stages</a:t>
                      </a:r>
                      <a:endParaRPr lang="de-DE" sz="1000" b="0" i="0" u="none" strike="noStrike">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dirty="0">
                          <a:effectLst/>
                        </a:rPr>
                        <a:t>CAGGTGGGGTATTCTTGGTG </a:t>
                      </a:r>
                      <a:endParaRPr lang="de-DE" sz="1000" b="0" i="0" u="none" strike="noStrike" dirty="0">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dirty="0">
                          <a:effectLst/>
                        </a:rPr>
                        <a:t>ATGTTCGGGTGGAAAACCTT</a:t>
                      </a:r>
                      <a:endParaRPr lang="de-DE" sz="1000" b="0" i="0" u="none" strike="noStrike" dirty="0">
                        <a:solidFill>
                          <a:srgbClr val="000000"/>
                        </a:solidFill>
                        <a:effectLst/>
                        <a:latin typeface="Calibri" panose="020F0502020204030204" pitchFamily="34" charset="0"/>
                      </a:endParaRPr>
                    </a:p>
                  </a:txBody>
                  <a:tcPr marL="7456" marR="7456" marT="7456" marB="0" anchor="ctr"/>
                </a:tc>
              </a:tr>
              <a:tr h="160763">
                <a:tc rowSpan="2">
                  <a:txBody>
                    <a:bodyPr/>
                    <a:lstStyle/>
                    <a:p>
                      <a:pPr algn="ctr" fontAlgn="ctr"/>
                      <a:r>
                        <a:rPr lang="de-DE" sz="1000" u="none" strike="noStrike" dirty="0">
                          <a:effectLst/>
                        </a:rPr>
                        <a:t>GRMZM2G171501</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dirty="0">
                          <a:effectLst/>
                        </a:rPr>
                        <a:t>50S </a:t>
                      </a:r>
                      <a:r>
                        <a:rPr lang="de-DE" sz="1000" u="none" strike="noStrike" dirty="0" err="1">
                          <a:effectLst/>
                        </a:rPr>
                        <a:t>ribosomal</a:t>
                      </a:r>
                      <a:r>
                        <a:rPr lang="de-DE" sz="1000" u="none" strike="noStrike" dirty="0">
                          <a:effectLst/>
                        </a:rPr>
                        <a:t> </a:t>
                      </a:r>
                      <a:r>
                        <a:rPr lang="de-DE" sz="1000" u="none" strike="noStrike" dirty="0" err="1">
                          <a:effectLst/>
                        </a:rPr>
                        <a:t>protein</a:t>
                      </a:r>
                      <a:r>
                        <a:rPr lang="de-DE" sz="1000" u="none" strike="noStrike" dirty="0">
                          <a:effectLst/>
                        </a:rPr>
                        <a:t> L12</a:t>
                      </a:r>
                      <a:endParaRPr lang="de-DE" sz="1000" b="0" i="0" u="none" strike="noStrike" dirty="0">
                        <a:solidFill>
                          <a:srgbClr val="000000"/>
                        </a:solidFill>
                        <a:effectLst/>
                        <a:latin typeface="Calibri" panose="020F0502020204030204" pitchFamily="34" charset="0"/>
                      </a:endParaRPr>
                    </a:p>
                  </a:txBody>
                  <a:tcPr marL="7456" marR="7456" marT="7456" marB="0" anchor="ctr"/>
                </a:tc>
                <a:tc rowSpan="2">
                  <a:txBody>
                    <a:bodyPr/>
                    <a:lstStyle/>
                    <a:p>
                      <a:pPr algn="ctr" fontAlgn="ctr"/>
                      <a:r>
                        <a:rPr lang="de-DE" sz="1000" u="none" strike="noStrike">
                          <a:effectLst/>
                        </a:rPr>
                        <a:t>All stages</a:t>
                      </a:r>
                      <a:endParaRPr lang="de-DE" sz="1000" b="0" i="0" u="none" strike="noStrike">
                        <a:solidFill>
                          <a:srgbClr val="000000"/>
                        </a:solidFill>
                        <a:effectLst/>
                        <a:latin typeface="Calibri" panose="020F0502020204030204" pitchFamily="34" charset="0"/>
                      </a:endParaRPr>
                    </a:p>
                  </a:txBody>
                  <a:tcPr marL="7456" marR="7456" marT="7456" marB="0" anchor="ctr"/>
                </a:tc>
                <a:tc>
                  <a:txBody>
                    <a:bodyPr/>
                    <a:lstStyle/>
                    <a:p>
                      <a:pPr algn="ctr" fontAlgn="ctr"/>
                      <a:r>
                        <a:rPr lang="de-DE" sz="1000" u="none" strike="noStrike" dirty="0">
                          <a:effectLst/>
                        </a:rPr>
                        <a:t>ACGGCGTTCGACTTGAAGAT</a:t>
                      </a:r>
                      <a:endParaRPr lang="de-DE" sz="1000" b="0" i="0" u="none" strike="noStrike" dirty="0">
                        <a:solidFill>
                          <a:srgbClr val="000000"/>
                        </a:solidFill>
                        <a:effectLst/>
                        <a:latin typeface="Calibri" panose="020F0502020204030204" pitchFamily="34" charset="0"/>
                      </a:endParaRPr>
                    </a:p>
                  </a:txBody>
                  <a:tcPr marL="7456" marR="7456" marT="7456" marB="0" anchor="ctr"/>
                </a:tc>
              </a:tr>
              <a:tr h="160763">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fontAlgn="ctr"/>
                      <a:r>
                        <a:rPr lang="de-DE" sz="1000" u="none" strike="noStrike" dirty="0">
                          <a:effectLst/>
                        </a:rPr>
                        <a:t>AAGGCGCAAAGATACGTTGC</a:t>
                      </a:r>
                      <a:endParaRPr lang="de-DE" sz="1000" b="0" i="0" u="none" strike="noStrike" dirty="0">
                        <a:solidFill>
                          <a:srgbClr val="000000"/>
                        </a:solidFill>
                        <a:effectLst/>
                        <a:latin typeface="Calibri" panose="020F0502020204030204" pitchFamily="34" charset="0"/>
                      </a:endParaRPr>
                    </a:p>
                  </a:txBody>
                  <a:tcPr marL="7456" marR="7456" marT="7456" marB="0" anchor="ctr"/>
                </a:tc>
              </a:tr>
            </a:tbl>
          </a:graphicData>
        </a:graphic>
      </p:graphicFrame>
      <p:sp>
        <p:nvSpPr>
          <p:cNvPr id="5" name="Rectangle 51"/>
          <p:cNvSpPr/>
          <p:nvPr/>
        </p:nvSpPr>
        <p:spPr>
          <a:xfrm>
            <a:off x="338137" y="1839229"/>
            <a:ext cx="6310313" cy="276999"/>
          </a:xfrm>
          <a:prstGeom prst="rect">
            <a:avLst/>
          </a:prstGeom>
        </p:spPr>
        <p:txBody>
          <a:bodyPr wrap="square">
            <a:spAutoFit/>
          </a:bodyPr>
          <a:lstStyle/>
          <a:p>
            <a:pPr algn="just"/>
            <a:r>
              <a:rPr lang="de-DE" sz="1200" b="1" dirty="0">
                <a:solidFill>
                  <a:srgbClr val="2A2A2A"/>
                </a:solidFill>
                <a:ea typeface="Arial" charset="0"/>
                <a:cs typeface="Arial" charset="0"/>
              </a:rPr>
              <a:t>Table S1. </a:t>
            </a:r>
            <a:r>
              <a:rPr lang="de-DE" sz="1200" dirty="0">
                <a:solidFill>
                  <a:srgbClr val="2A2A2A"/>
                </a:solidFill>
                <a:ea typeface="Arial" charset="0"/>
                <a:cs typeface="Arial" charset="0"/>
              </a:rPr>
              <a:t>Stage-</a:t>
            </a:r>
            <a:r>
              <a:rPr lang="de-DE" sz="1200" dirty="0" err="1">
                <a:solidFill>
                  <a:srgbClr val="2A2A2A"/>
                </a:solidFill>
                <a:ea typeface="Arial" charset="0"/>
                <a:cs typeface="Arial" charset="0"/>
              </a:rPr>
              <a:t>specific</a:t>
            </a:r>
            <a:r>
              <a:rPr lang="de-DE" sz="1200" dirty="0">
                <a:solidFill>
                  <a:srgbClr val="2A2A2A"/>
                </a:solidFill>
                <a:ea typeface="Arial" charset="0"/>
                <a:cs typeface="Arial" charset="0"/>
              </a:rPr>
              <a:t> </a:t>
            </a:r>
            <a:r>
              <a:rPr lang="de-DE" sz="1200" dirty="0" err="1">
                <a:solidFill>
                  <a:srgbClr val="2A2A2A"/>
                </a:solidFill>
                <a:ea typeface="Arial" charset="0"/>
                <a:cs typeface="Arial" charset="0"/>
              </a:rPr>
              <a:t>marker</a:t>
            </a:r>
            <a:r>
              <a:rPr lang="de-DE" sz="1200" dirty="0">
                <a:solidFill>
                  <a:srgbClr val="2A2A2A"/>
                </a:solidFill>
                <a:ea typeface="Arial" charset="0"/>
                <a:cs typeface="Arial" charset="0"/>
              </a:rPr>
              <a:t> genes </a:t>
            </a:r>
            <a:r>
              <a:rPr lang="de-DE" sz="1200" dirty="0" err="1">
                <a:solidFill>
                  <a:srgbClr val="2A2A2A"/>
                </a:solidFill>
                <a:ea typeface="Arial" charset="0"/>
                <a:cs typeface="Arial" charset="0"/>
              </a:rPr>
              <a:t>used</a:t>
            </a:r>
            <a:r>
              <a:rPr lang="de-DE" sz="1200" dirty="0">
                <a:solidFill>
                  <a:srgbClr val="2A2A2A"/>
                </a:solidFill>
                <a:ea typeface="Arial" charset="0"/>
                <a:cs typeface="Arial" charset="0"/>
              </a:rPr>
              <a:t> </a:t>
            </a:r>
            <a:r>
              <a:rPr lang="de-DE" sz="1200" dirty="0" err="1">
                <a:solidFill>
                  <a:srgbClr val="2A2A2A"/>
                </a:solidFill>
                <a:ea typeface="Arial" charset="0"/>
                <a:cs typeface="Arial" charset="0"/>
              </a:rPr>
              <a:t>to</a:t>
            </a:r>
            <a:r>
              <a:rPr lang="de-DE" sz="1200" dirty="0">
                <a:solidFill>
                  <a:srgbClr val="2A2A2A"/>
                </a:solidFill>
                <a:ea typeface="Arial" charset="0"/>
                <a:cs typeface="Arial" charset="0"/>
              </a:rPr>
              <a:t> </a:t>
            </a:r>
            <a:r>
              <a:rPr lang="de-DE" sz="1200" dirty="0" err="1" smtClean="0">
                <a:solidFill>
                  <a:srgbClr val="2A2A2A"/>
                </a:solidFill>
                <a:ea typeface="Arial" charset="0"/>
                <a:cs typeface="Arial" charset="0"/>
              </a:rPr>
              <a:t>track</a:t>
            </a:r>
            <a:r>
              <a:rPr lang="de-DE" sz="1200" dirty="0" smtClean="0">
                <a:solidFill>
                  <a:srgbClr val="2A2A2A"/>
                </a:solidFill>
                <a:ea typeface="Arial" charset="0"/>
                <a:cs typeface="Arial" charset="0"/>
              </a:rPr>
              <a:t> </a:t>
            </a:r>
            <a:r>
              <a:rPr lang="de-DE" sz="1200" dirty="0" err="1">
                <a:solidFill>
                  <a:srgbClr val="2A2A2A"/>
                </a:solidFill>
                <a:ea typeface="Arial" charset="0"/>
                <a:cs typeface="Arial" charset="0"/>
              </a:rPr>
              <a:t>pollen</a:t>
            </a:r>
            <a:r>
              <a:rPr lang="de-DE" sz="1200" dirty="0">
                <a:solidFill>
                  <a:srgbClr val="2A2A2A"/>
                </a:solidFill>
                <a:ea typeface="Arial" charset="0"/>
                <a:cs typeface="Arial" charset="0"/>
              </a:rPr>
              <a:t> </a:t>
            </a:r>
            <a:r>
              <a:rPr lang="de-DE" sz="1200" dirty="0" err="1">
                <a:solidFill>
                  <a:srgbClr val="2A2A2A"/>
                </a:solidFill>
                <a:ea typeface="Arial" charset="0"/>
                <a:cs typeface="Arial" charset="0"/>
              </a:rPr>
              <a:t>developmental</a:t>
            </a:r>
            <a:r>
              <a:rPr lang="de-DE" sz="1200" dirty="0">
                <a:solidFill>
                  <a:srgbClr val="2A2A2A"/>
                </a:solidFill>
                <a:ea typeface="Arial" charset="0"/>
                <a:cs typeface="Arial" charset="0"/>
              </a:rPr>
              <a:t> </a:t>
            </a:r>
            <a:r>
              <a:rPr lang="de-DE" sz="1200" dirty="0" err="1" smtClean="0">
                <a:solidFill>
                  <a:srgbClr val="2A2A2A"/>
                </a:solidFill>
                <a:ea typeface="Arial" charset="0"/>
                <a:cs typeface="Arial" charset="0"/>
              </a:rPr>
              <a:t>stages</a:t>
            </a:r>
            <a:r>
              <a:rPr lang="de-DE" sz="1200" dirty="0" smtClean="0">
                <a:solidFill>
                  <a:srgbClr val="2A2A2A"/>
                </a:solidFill>
                <a:ea typeface="Arial" charset="0"/>
                <a:cs typeface="Arial" charset="0"/>
              </a:rPr>
              <a:t> in </a:t>
            </a:r>
            <a:r>
              <a:rPr lang="de-DE" sz="1200" dirty="0" err="1" smtClean="0">
                <a:solidFill>
                  <a:srgbClr val="2A2A2A"/>
                </a:solidFill>
                <a:ea typeface="Arial" charset="0"/>
                <a:cs typeface="Arial" charset="0"/>
              </a:rPr>
              <a:t>maize</a:t>
            </a:r>
            <a:r>
              <a:rPr lang="de-DE" sz="1200" dirty="0" smtClean="0">
                <a:solidFill>
                  <a:srgbClr val="2A2A2A"/>
                </a:solidFill>
                <a:ea typeface="Arial" charset="0"/>
                <a:cs typeface="Arial" charset="0"/>
              </a:rPr>
              <a:t>. </a:t>
            </a:r>
            <a:endParaRPr lang="de-DE" sz="1200" dirty="0">
              <a:ea typeface="Arial" charset="0"/>
              <a:cs typeface="Arial" charset="0"/>
            </a:endParaRPr>
          </a:p>
        </p:txBody>
      </p:sp>
    </p:spTree>
    <p:extLst>
      <p:ext uri="{BB962C8B-B14F-4D97-AF65-F5344CB8AC3E}">
        <p14:creationId xmlns="" xmlns:p14="http://schemas.microsoft.com/office/powerpoint/2010/main" val="30961630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312</Words>
  <Application>Microsoft Office PowerPoint</Application>
  <PresentationFormat>A4 Paper (210x297 mm)</PresentationFormat>
  <Paragraphs>91</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Office-Design</vt:lpstr>
      <vt:lpstr>Slide 1</vt:lpstr>
      <vt:lpstr>Slide 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drt02200</dc:creator>
  <cp:lastModifiedBy>0003018</cp:lastModifiedBy>
  <cp:revision>193</cp:revision>
  <cp:lastPrinted>2017-04-18T07:50:48Z</cp:lastPrinted>
  <dcterms:created xsi:type="dcterms:W3CDTF">2017-04-13T09:53:17Z</dcterms:created>
  <dcterms:modified xsi:type="dcterms:W3CDTF">2017-10-26T12:18:06Z</dcterms:modified>
</cp:coreProperties>
</file>