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theme/themeOverride1.xml" ContentType="application/vnd.openxmlformats-officedocument.themeOverride+xml"/>
  <Override PartName="/ppt/charts/chart2.xml" ContentType="application/vnd.openxmlformats-officedocument.drawingml.chart+xml"/>
  <Override PartName="/ppt/theme/themeOverride2.xml" ContentType="application/vnd.openxmlformats-officedocument.themeOverride+xml"/>
  <Override PartName="/ppt/charts/chart3.xml" ContentType="application/vnd.openxmlformats-officedocument.drawingml.chart+xml"/>
  <Override PartName="/ppt/theme/themeOverride3.xml" ContentType="application/vnd.openxmlformats-officedocument.themeOverride+xml"/>
  <Override PartName="/ppt/charts/chart4.xml" ContentType="application/vnd.openxmlformats-officedocument.drawingml.chart+xml"/>
  <Override PartName="/ppt/theme/themeOverride4.xml" ContentType="application/vnd.openxmlformats-officedocument.themeOverride+xml"/>
  <Override PartName="/ppt/charts/chart5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6.xml" ContentType="application/vnd.openxmlformats-officedocument.drawingml.chart+xml"/>
  <Override PartName="/ppt/theme/themeOverride5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9" r:id="rId2"/>
    <p:sldId id="258" r:id="rId3"/>
    <p:sldId id="259" r:id="rId4"/>
    <p:sldId id="262" r:id="rId5"/>
    <p:sldId id="263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大住　省三／Osumi,Shozo" initials="大住　省三／Osumi,Shozo" lastIdx="2" clrIdx="0">
    <p:extLst>
      <p:ext uri="{19B8F6BF-5375-455C-9EA6-DF929625EA0E}">
        <p15:presenceInfo xmlns:p15="http://schemas.microsoft.com/office/powerpoint/2012/main" userId="S::00039059@hosp.go.jp::eb003b25-250e-422c-810d-075666ac057a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56D68A"/>
    <a:srgbClr val="55D764"/>
    <a:srgbClr val="68D359"/>
    <a:srgbClr val="4BCA3A"/>
    <a:srgbClr val="7EC23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60"/>
  </p:normalViewPr>
  <p:slideViewPr>
    <p:cSldViewPr snapToGrid="0">
      <p:cViewPr varScale="1">
        <p:scale>
          <a:sx n="110" d="100"/>
          <a:sy n="110" d="100"/>
        </p:scale>
        <p:origin x="1542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commentAuthors" Target="commentAuthor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.xlsx"/><Relationship Id="rId1" Type="http://schemas.openxmlformats.org/officeDocument/2006/relationships/themeOverride" Target="../theme/themeOverride1.xml"/></Relationships>
</file>

<file path=ppt/charts/_rels/chart2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1.xlsx"/><Relationship Id="rId1" Type="http://schemas.openxmlformats.org/officeDocument/2006/relationships/themeOverride" Target="../theme/themeOverride2.xml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2.xlsx"/><Relationship Id="rId1" Type="http://schemas.openxmlformats.org/officeDocument/2006/relationships/themeOverride" Target="../theme/themeOverride3.xml"/></Relationships>
</file>

<file path=ppt/charts/_rels/chart4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3.xlsx"/><Relationship Id="rId1" Type="http://schemas.openxmlformats.org/officeDocument/2006/relationships/themeOverride" Target="../theme/themeOverrid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6.xml.rels><?xml version="1.0" encoding="UTF-8" standalone="yes"?>
<Relationships xmlns="http://schemas.openxmlformats.org/package/2006/relationships"><Relationship Id="rId2" Type="http://schemas.openxmlformats.org/officeDocument/2006/relationships/package" Target="../embeddings/Microsoft_Excel_Worksheet5.xlsx"/><Relationship Id="rId1" Type="http://schemas.openxmlformats.org/officeDocument/2006/relationships/themeOverride" Target="../theme/themeOverrid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554202042830315E-2"/>
          <c:y val="3.5663588543766507E-2"/>
          <c:w val="0.89200476146853935"/>
          <c:h val="0.76800587859783187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Sheet3!$B$3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68DC84"/>
            </a:solidFill>
          </c:spPr>
          <c:invertIfNegative val="0"/>
          <c:cat>
            <c:strRef>
              <c:f>Sheet3!$C$2:$E$2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Sheet3!$C$3:$E$3</c:f>
              <c:numCache>
                <c:formatCode>General</c:formatCode>
                <c:ptCount val="3"/>
                <c:pt idx="0">
                  <c:v>56</c:v>
                </c:pt>
                <c:pt idx="1">
                  <c:v>62</c:v>
                </c:pt>
                <c:pt idx="2">
                  <c:v>62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EA2-4D84-AF43-7A5A842EDD59}"/>
            </c:ext>
          </c:extLst>
        </c:ser>
        <c:ser>
          <c:idx val="1"/>
          <c:order val="1"/>
          <c:tx>
            <c:strRef>
              <c:f>Sheet3!$B$4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Sheet3!$C$2:$E$2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Sheet3!$C$4:$E$4</c:f>
              <c:numCache>
                <c:formatCode>General</c:formatCode>
                <c:ptCount val="3"/>
                <c:pt idx="0">
                  <c:v>10</c:v>
                </c:pt>
                <c:pt idx="1">
                  <c:v>7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EA2-4D84-AF43-7A5A842EDD59}"/>
            </c:ext>
          </c:extLst>
        </c:ser>
        <c:ser>
          <c:idx val="2"/>
          <c:order val="2"/>
          <c:tx>
            <c:strRef>
              <c:f>Sheet3!$B$5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BE6D02"/>
            </a:solidFill>
          </c:spPr>
          <c:invertIfNegative val="0"/>
          <c:cat>
            <c:strRef>
              <c:f>Sheet3!$C$2:$E$2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Sheet3!$C$5:$E$5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AEA2-4D84-AF43-7A5A842EDD59}"/>
            </c:ext>
          </c:extLst>
        </c:ser>
        <c:ser>
          <c:idx val="3"/>
          <c:order val="3"/>
          <c:tx>
            <c:strRef>
              <c:f>Sheet3!$B$6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Sheet3!$C$2:$E$2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Sheet3!$C$6:$E$6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EA2-4D84-AF43-7A5A842EDD59}"/>
            </c:ext>
          </c:extLst>
        </c:ser>
        <c:ser>
          <c:idx val="4"/>
          <c:order val="4"/>
          <c:tx>
            <c:strRef>
              <c:f>Sheet3!$B$7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rgbClr val="B6C7DA"/>
            </a:solidFill>
          </c:spPr>
          <c:invertIfNegative val="0"/>
          <c:cat>
            <c:strRef>
              <c:f>Sheet3!$C$2:$E$2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Sheet3!$C$7:$E$7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EA2-4D84-AF43-7A5A842EDD5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6601720"/>
        <c:axId val="456609168"/>
        <c:axId val="0"/>
      </c:bar3DChart>
      <c:catAx>
        <c:axId val="4566017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ja-JP" sz="1700"/>
            </a:pPr>
            <a:endParaRPr lang="ja-JP"/>
          </a:p>
        </c:txPr>
        <c:crossAx val="456609168"/>
        <c:crosses val="autoZero"/>
        <c:auto val="1"/>
        <c:lblAlgn val="ctr"/>
        <c:lblOffset val="100"/>
        <c:noMultiLvlLbl val="0"/>
      </c:catAx>
      <c:valAx>
        <c:axId val="456609168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ja-JP" sz="1400" baseline="0"/>
            </a:pPr>
            <a:endParaRPr lang="ja-JP"/>
          </a:p>
        </c:txPr>
        <c:crossAx val="456601720"/>
        <c:crosses val="autoZero"/>
        <c:crossBetween val="between"/>
      </c:valAx>
      <c:spPr>
        <a:noFill/>
        <a:ln w="34114">
          <a:noFill/>
        </a:ln>
      </c:spPr>
    </c:plotArea>
    <c:legend>
      <c:legendPos val="b"/>
      <c:overlay val="0"/>
      <c:txPr>
        <a:bodyPr/>
        <a:lstStyle/>
        <a:p>
          <a:pPr>
            <a:defRPr lang="ja-JP" sz="1612"/>
          </a:pPr>
          <a:endParaRPr lang="ja-JP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8.1554202042830315E-2"/>
          <c:y val="3.0215450500073772E-2"/>
          <c:w val="0.89200476146853935"/>
          <c:h val="0.76438465212926598"/>
        </c:manualLayout>
      </c:layout>
      <c:bar3DChart>
        <c:barDir val="col"/>
        <c:grouping val="percentStacked"/>
        <c:varyColors val="0"/>
        <c:ser>
          <c:idx val="0"/>
          <c:order val="0"/>
          <c:tx>
            <c:strRef>
              <c:f>Sheet4!$B$3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68DC84"/>
            </a:solidFill>
          </c:spPr>
          <c:invertIfNegative val="0"/>
          <c:cat>
            <c:strRef>
              <c:f>Sheet4!$C$2:$E$2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Sheet4!$C$3:$E$3</c:f>
              <c:numCache>
                <c:formatCode>General</c:formatCode>
                <c:ptCount val="3"/>
                <c:pt idx="0">
                  <c:v>22</c:v>
                </c:pt>
                <c:pt idx="1">
                  <c:v>44</c:v>
                </c:pt>
                <c:pt idx="2">
                  <c:v>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6C5-493B-B99A-FB4259DEB25A}"/>
            </c:ext>
          </c:extLst>
        </c:ser>
        <c:ser>
          <c:idx val="1"/>
          <c:order val="1"/>
          <c:tx>
            <c:strRef>
              <c:f>Sheet4!$B$4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Sheet4!$C$2:$E$2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Sheet4!$C$4:$E$4</c:f>
              <c:numCache>
                <c:formatCode>General</c:formatCode>
                <c:ptCount val="3"/>
                <c:pt idx="0">
                  <c:v>17</c:v>
                </c:pt>
                <c:pt idx="1">
                  <c:v>10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6C5-493B-B99A-FB4259DEB25A}"/>
            </c:ext>
          </c:extLst>
        </c:ser>
        <c:ser>
          <c:idx val="2"/>
          <c:order val="2"/>
          <c:tx>
            <c:strRef>
              <c:f>Sheet4!$B$5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Sheet4!$C$2:$E$2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Sheet4!$C$5:$E$5</c:f>
              <c:numCache>
                <c:formatCode>General</c:formatCode>
                <c:ptCount val="3"/>
                <c:pt idx="0">
                  <c:v>28</c:v>
                </c:pt>
                <c:pt idx="1">
                  <c:v>16</c:v>
                </c:pt>
                <c:pt idx="2">
                  <c:v>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6C5-493B-B99A-FB4259DEB25A}"/>
            </c:ext>
          </c:extLst>
        </c:ser>
        <c:ser>
          <c:idx val="3"/>
          <c:order val="3"/>
          <c:tx>
            <c:strRef>
              <c:f>Sheet4!$B$6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rgbClr val="B6C7DA"/>
            </a:solidFill>
          </c:spPr>
          <c:invertIfNegative val="0"/>
          <c:cat>
            <c:strRef>
              <c:f>Sheet4!$C$2:$E$2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Sheet4!$C$6:$E$6</c:f>
              <c:numCache>
                <c:formatCode>General</c:formatCode>
                <c:ptCount val="3"/>
                <c:pt idx="0">
                  <c:v>4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6C5-493B-B99A-FB4259DEB25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6603288"/>
        <c:axId val="456602112"/>
        <c:axId val="0"/>
      </c:bar3DChart>
      <c:catAx>
        <c:axId val="4566032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ja-JP" sz="1700"/>
            </a:pPr>
            <a:endParaRPr lang="ja-JP"/>
          </a:p>
        </c:txPr>
        <c:crossAx val="456602112"/>
        <c:crosses val="autoZero"/>
        <c:auto val="1"/>
        <c:lblAlgn val="ctr"/>
        <c:lblOffset val="100"/>
        <c:noMultiLvlLbl val="0"/>
      </c:catAx>
      <c:valAx>
        <c:axId val="456602112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ja-JP" sz="1400" baseline="0"/>
            </a:pPr>
            <a:endParaRPr lang="ja-JP"/>
          </a:p>
        </c:txPr>
        <c:crossAx val="456603288"/>
        <c:crosses val="autoZero"/>
        <c:crossBetween val="between"/>
      </c:valAx>
      <c:spPr>
        <a:noFill/>
        <a:ln w="34628">
          <a:noFill/>
        </a:ln>
      </c:spPr>
    </c:plotArea>
    <c:legend>
      <c:legendPos val="b"/>
      <c:overlay val="0"/>
      <c:txPr>
        <a:bodyPr/>
        <a:lstStyle/>
        <a:p>
          <a:pPr>
            <a:defRPr lang="ja-JP" sz="1636"/>
          </a:pPr>
          <a:endParaRPr lang="ja-JP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Sheet9!$B$3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68DC84"/>
            </a:solidFill>
          </c:spPr>
          <c:invertIfNegative val="0"/>
          <c:cat>
            <c:strRef>
              <c:f>Sheet9!$C$2:$E$2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Sheet9!$C$3:$E$3</c:f>
              <c:numCache>
                <c:formatCode>General</c:formatCode>
                <c:ptCount val="3"/>
                <c:pt idx="0">
                  <c:v>29</c:v>
                </c:pt>
                <c:pt idx="1">
                  <c:v>33</c:v>
                </c:pt>
                <c:pt idx="2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EE3-4659-9BB4-12F4E4F99BDC}"/>
            </c:ext>
          </c:extLst>
        </c:ser>
        <c:ser>
          <c:idx val="1"/>
          <c:order val="1"/>
          <c:tx>
            <c:strRef>
              <c:f>Sheet9!$B$4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Sheet9!$C$2:$E$2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Sheet9!$C$4:$E$4</c:f>
              <c:numCache>
                <c:formatCode>General</c:formatCode>
                <c:ptCount val="3"/>
                <c:pt idx="0">
                  <c:v>3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EE3-4659-9BB4-12F4E4F99BDC}"/>
            </c:ext>
          </c:extLst>
        </c:ser>
        <c:ser>
          <c:idx val="2"/>
          <c:order val="2"/>
          <c:tx>
            <c:strRef>
              <c:f>Sheet9!$B$5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BE6D02"/>
            </a:solidFill>
          </c:spPr>
          <c:invertIfNegative val="0"/>
          <c:cat>
            <c:strRef>
              <c:f>Sheet9!$C$2:$E$2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Sheet9!$C$5:$E$5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EE3-4659-9BB4-12F4E4F99BDC}"/>
            </c:ext>
          </c:extLst>
        </c:ser>
        <c:ser>
          <c:idx val="3"/>
          <c:order val="3"/>
          <c:tx>
            <c:strRef>
              <c:f>Sheet9!$B$6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Sheet9!$C$2:$E$2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Sheet9!$C$6:$E$6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1EE3-4659-9BB4-12F4E4F99BDC}"/>
            </c:ext>
          </c:extLst>
        </c:ser>
        <c:ser>
          <c:idx val="4"/>
          <c:order val="4"/>
          <c:tx>
            <c:strRef>
              <c:f>Sheet9!$B$7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rgbClr val="B6C7DA"/>
            </a:solidFill>
          </c:spPr>
          <c:invertIfNegative val="0"/>
          <c:cat>
            <c:strRef>
              <c:f>Sheet9!$C$2:$E$2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Sheet9!$C$7:$E$7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EE3-4659-9BB4-12F4E4F99BD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213371424"/>
        <c:axId val="1"/>
        <c:axId val="0"/>
      </c:bar3DChart>
      <c:catAx>
        <c:axId val="2133714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sz="1199" baseline="0">
                <a:solidFill>
                  <a:schemeClr val="tx1"/>
                </a:solidFill>
              </a:defRPr>
            </a:pPr>
            <a:endParaRPr lang="ja-JP"/>
          </a:p>
        </c:txPr>
        <c:crossAx val="1"/>
        <c:crosses val="autoZero"/>
        <c:auto val="1"/>
        <c:lblAlgn val="ctr"/>
        <c:lblOffset val="100"/>
        <c:noMultiLvlLbl val="0"/>
      </c:catAx>
      <c:valAx>
        <c:axId val="1"/>
        <c:scaling>
          <c:orientation val="minMax"/>
          <c:min val="0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baseline="0">
                <a:solidFill>
                  <a:schemeClr val="tx1"/>
                </a:solidFill>
              </a:defRPr>
            </a:pPr>
            <a:endParaRPr lang="ja-JP"/>
          </a:p>
        </c:txPr>
        <c:crossAx val="213371424"/>
        <c:crosses val="autoZero"/>
        <c:crossBetween val="between"/>
        <c:majorUnit val="0.1"/>
      </c:valAx>
      <c:spPr>
        <a:noFill/>
        <a:ln w="25385">
          <a:noFill/>
        </a:ln>
      </c:spPr>
    </c:plotArea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Sheet11!$B$3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68DC84"/>
            </a:solidFill>
          </c:spPr>
          <c:invertIfNegative val="0"/>
          <c:cat>
            <c:strRef>
              <c:f>Sheet11!$C$2:$E$2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Sheet11!$C$3:$E$3</c:f>
              <c:numCache>
                <c:formatCode>General</c:formatCode>
                <c:ptCount val="3"/>
                <c:pt idx="0">
                  <c:v>27</c:v>
                </c:pt>
                <c:pt idx="1">
                  <c:v>29</c:v>
                </c:pt>
                <c:pt idx="2">
                  <c:v>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DC6-4CCF-BF89-DEDAD84EE096}"/>
            </c:ext>
          </c:extLst>
        </c:ser>
        <c:ser>
          <c:idx val="1"/>
          <c:order val="1"/>
          <c:tx>
            <c:strRef>
              <c:f>Sheet11!$B$4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Sheet11!$C$2:$E$2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Sheet11!$C$4:$E$4</c:f>
              <c:numCache>
                <c:formatCode>General</c:formatCode>
                <c:ptCount val="3"/>
                <c:pt idx="0">
                  <c:v>7</c:v>
                </c:pt>
                <c:pt idx="1">
                  <c:v>6</c:v>
                </c:pt>
                <c:pt idx="2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6DC6-4CCF-BF89-DEDAD84EE096}"/>
            </c:ext>
          </c:extLst>
        </c:ser>
        <c:ser>
          <c:idx val="2"/>
          <c:order val="2"/>
          <c:tx>
            <c:strRef>
              <c:f>Sheet11!$B$5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ED7D31">
                <a:lumMod val="75000"/>
              </a:srgbClr>
            </a:solidFill>
          </c:spPr>
          <c:invertIfNegative val="0"/>
          <c:cat>
            <c:strRef>
              <c:f>Sheet11!$C$2:$E$2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Sheet11!$C$5:$E$5</c:f>
              <c:numCache>
                <c:formatCode>General</c:formatCode>
                <c:ptCount val="3"/>
                <c:pt idx="0">
                  <c:v>1</c:v>
                </c:pt>
                <c:pt idx="1">
                  <c:v>1</c:v>
                </c:pt>
                <c:pt idx="2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6DC6-4CCF-BF89-DEDAD84EE096}"/>
            </c:ext>
          </c:extLst>
        </c:ser>
        <c:ser>
          <c:idx val="3"/>
          <c:order val="3"/>
          <c:tx>
            <c:strRef>
              <c:f>Sheet11!$B$6</c:f>
              <c:strCache>
                <c:ptCount val="1"/>
                <c:pt idx="0">
                  <c:v>G3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Sheet11!$C$2:$E$2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Sheet11!$C$6:$E$6</c:f>
              <c:numCache>
                <c:formatCode>General</c:formatCode>
                <c:ptCount val="3"/>
                <c:pt idx="0">
                  <c:v>0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6DC6-4CCF-BF89-DEDAD84EE096}"/>
            </c:ext>
          </c:extLst>
        </c:ser>
        <c:ser>
          <c:idx val="4"/>
          <c:order val="4"/>
          <c:tx>
            <c:strRef>
              <c:f>Sheet11!$B$7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bg2">
                <a:lumMod val="60000"/>
                <a:lumOff val="40000"/>
              </a:schemeClr>
            </a:solidFill>
          </c:spPr>
          <c:invertIfNegative val="0"/>
          <c:cat>
            <c:strRef>
              <c:f>Sheet11!$C$2:$E$2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Sheet11!$C$7:$E$7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DC6-4CCF-BF89-DEDAD84EE09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6605640"/>
        <c:axId val="456606816"/>
        <c:axId val="0"/>
      </c:bar3DChart>
      <c:catAx>
        <c:axId val="4566056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ja-JP" sz="1199" baseline="0">
                <a:solidFill>
                  <a:schemeClr val="tx1"/>
                </a:solidFill>
              </a:defRPr>
            </a:pPr>
            <a:endParaRPr lang="ja-JP"/>
          </a:p>
        </c:txPr>
        <c:crossAx val="456606816"/>
        <c:crosses val="autoZero"/>
        <c:auto val="1"/>
        <c:lblAlgn val="ctr"/>
        <c:lblOffset val="100"/>
        <c:noMultiLvlLbl val="0"/>
      </c:catAx>
      <c:valAx>
        <c:axId val="45660681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ja-JP" baseline="0">
                <a:solidFill>
                  <a:schemeClr val="tx1"/>
                </a:solidFill>
              </a:defRPr>
            </a:pPr>
            <a:endParaRPr lang="ja-JP"/>
          </a:p>
        </c:txPr>
        <c:crossAx val="456605640"/>
        <c:crosses val="autoZero"/>
        <c:crossBetween val="between"/>
        <c:majorUnit val="0.1"/>
      </c:valAx>
      <c:spPr>
        <a:noFill/>
        <a:ln w="25371">
          <a:noFill/>
        </a:ln>
      </c:spPr>
    </c:plotArea>
    <c:legend>
      <c:legendPos val="b"/>
      <c:overlay val="0"/>
      <c:txPr>
        <a:bodyPr/>
        <a:lstStyle/>
        <a:p>
          <a:pPr>
            <a:defRPr lang="ja-JP" sz="1199" baseline="0">
              <a:solidFill>
                <a:schemeClr val="tx1"/>
              </a:solidFill>
            </a:defRPr>
          </a:pPr>
          <a:endParaRPr lang="ja-JP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15"/>
      <c:rotY val="20"/>
      <c:depthPercent val="100"/>
      <c:rAngAx val="1"/>
    </c:view3D>
    <c:floor>
      <c:thickness val="0"/>
      <c:spPr>
        <a:noFill/>
        <a:ln>
          <a:solidFill>
            <a:srgbClr val="FFFFFF"/>
          </a:solidFill>
        </a:ln>
        <a:effectLst/>
        <a:sp3d>
          <a:contourClr>
            <a:srgbClr val="FFFFFF"/>
          </a:contourClr>
        </a:sp3d>
      </c:spPr>
    </c:floor>
    <c:sideWall>
      <c:thickness val="0"/>
      <c:spPr>
        <a:noFill/>
        <a:ln>
          <a:solidFill>
            <a:schemeClr val="bg1">
              <a:lumMod val="50000"/>
            </a:schemeClr>
          </a:solidFill>
        </a:ln>
        <a:effectLst/>
        <a:sp3d>
          <a:contourClr>
            <a:schemeClr val="bg1">
              <a:lumMod val="50000"/>
            </a:schemeClr>
          </a:contourClr>
        </a:sp3d>
      </c:spPr>
    </c:sideWall>
    <c:backWall>
      <c:thickness val="0"/>
      <c:spPr>
        <a:noFill/>
        <a:ln>
          <a:solidFill>
            <a:schemeClr val="bg1">
              <a:lumMod val="50000"/>
            </a:schemeClr>
          </a:solidFill>
        </a:ln>
        <a:effectLst/>
        <a:sp3d>
          <a:contourClr>
            <a:schemeClr val="bg1">
              <a:lumMod val="50000"/>
            </a:schemeClr>
          </a:contourClr>
        </a:sp3d>
      </c:spPr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56D68A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Sheet1!$B$2:$B$4</c:f>
              <c:numCache>
                <c:formatCode>General</c:formatCode>
                <c:ptCount val="3"/>
                <c:pt idx="0">
                  <c:v>11</c:v>
                </c:pt>
                <c:pt idx="1">
                  <c:v>21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985-41C1-BF5B-F064497255B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Sheet1!$C$2:$C$4</c:f>
              <c:numCache>
                <c:formatCode>General</c:formatCode>
                <c:ptCount val="3"/>
                <c:pt idx="0">
                  <c:v>7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3985-41C1-BF5B-F064497255B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FF0000"/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Sheet1!$D$2:$D$4</c:f>
              <c:numCache>
                <c:formatCode>General</c:formatCode>
                <c:ptCount val="3"/>
                <c:pt idx="0">
                  <c:v>14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3985-41C1-BF5B-F064497255BB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bg1">
                <a:lumMod val="75000"/>
              </a:schemeClr>
            </a:solidFill>
            <a:ln>
              <a:noFill/>
            </a:ln>
            <a:effectLst/>
            <a:sp3d/>
          </c:spPr>
          <c:invertIfNegative val="0"/>
          <c:cat>
            <c:strRef>
              <c:f>Sheet1!$A$2:$A$4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Sheet1!$E$2:$E$4</c:f>
              <c:numCache>
                <c:formatCode>General</c:formatCode>
                <c:ptCount val="3"/>
                <c:pt idx="0">
                  <c:v>2</c:v>
                </c:pt>
                <c:pt idx="1">
                  <c:v>0</c:v>
                </c:pt>
                <c:pt idx="2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935-40BB-B9E2-077F432EC3C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361683336"/>
        <c:axId val="361685960"/>
        <c:axId val="0"/>
      </c:bar3DChart>
      <c:catAx>
        <c:axId val="3616833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35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61685960"/>
        <c:crosses val="autoZero"/>
        <c:auto val="1"/>
        <c:lblAlgn val="ctr"/>
        <c:lblOffset val="100"/>
        <c:noMultiLvlLbl val="0"/>
      </c:catAx>
      <c:valAx>
        <c:axId val="3616859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bg1">
                  <a:lumMod val="50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endParaRPr lang="ja-JP"/>
          </a:p>
        </c:txPr>
        <c:crossAx val="361683336"/>
        <c:crosses val="autoZero"/>
        <c:crossBetween val="between"/>
        <c:majorUnit val="0.1"/>
      </c:valAx>
      <c:spPr>
        <a:noFill/>
        <a:ln>
          <a:noFill/>
        </a:ln>
        <a:effectLst>
          <a:glow rad="127000">
            <a:schemeClr val="bg1">
              <a:lumMod val="50000"/>
            </a:schemeClr>
          </a:glow>
        </a:effectLst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ja-JP"/>
    </a:p>
  </c:txPr>
  <c:externalData r:id="rId3">
    <c:autoUpdate val="0"/>
  </c:externalData>
  <c:userShapes r:id="rId4"/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ja-JP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0"/>
    <c:view3D>
      <c:rotX val="15"/>
      <c:rotY val="20"/>
      <c:depthPercent val="100"/>
      <c:rAngAx val="1"/>
    </c:view3D>
    <c:floor>
      <c:thickness val="0"/>
    </c:floor>
    <c:sideWall>
      <c:thickness val="0"/>
    </c:sideWall>
    <c:backWall>
      <c:thickness val="0"/>
    </c:backWall>
    <c:plotArea>
      <c:layout/>
      <c:bar3DChart>
        <c:barDir val="col"/>
        <c:grouping val="percentStacked"/>
        <c:varyColors val="0"/>
        <c:ser>
          <c:idx val="0"/>
          <c:order val="0"/>
          <c:tx>
            <c:strRef>
              <c:f>Sheet12!$B$3</c:f>
              <c:strCache>
                <c:ptCount val="1"/>
                <c:pt idx="0">
                  <c:v>G0</c:v>
                </c:pt>
              </c:strCache>
            </c:strRef>
          </c:tx>
          <c:spPr>
            <a:solidFill>
              <a:srgbClr val="68DC84"/>
            </a:solidFill>
          </c:spPr>
          <c:invertIfNegative val="0"/>
          <c:cat>
            <c:strRef>
              <c:f>Sheet12!$C$2:$E$2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Sheet12!$C$3:$E$3</c:f>
              <c:numCache>
                <c:formatCode>General</c:formatCode>
                <c:ptCount val="3"/>
                <c:pt idx="0">
                  <c:v>11</c:v>
                </c:pt>
                <c:pt idx="1">
                  <c:v>23</c:v>
                </c:pt>
                <c:pt idx="2">
                  <c:v>27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3C-4F89-B76C-2389013099FC}"/>
            </c:ext>
          </c:extLst>
        </c:ser>
        <c:ser>
          <c:idx val="1"/>
          <c:order val="1"/>
          <c:tx>
            <c:strRef>
              <c:f>Sheet12!$B$4</c:f>
              <c:strCache>
                <c:ptCount val="1"/>
                <c:pt idx="0">
                  <c:v>G1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cat>
            <c:strRef>
              <c:f>Sheet12!$C$2:$E$2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Sheet12!$C$4:$E$4</c:f>
              <c:numCache>
                <c:formatCode>General</c:formatCode>
                <c:ptCount val="3"/>
                <c:pt idx="0">
                  <c:v>10</c:v>
                </c:pt>
                <c:pt idx="1">
                  <c:v>5</c:v>
                </c:pt>
                <c:pt idx="2">
                  <c:v>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3C-4F89-B76C-2389013099FC}"/>
            </c:ext>
          </c:extLst>
        </c:ser>
        <c:ser>
          <c:idx val="2"/>
          <c:order val="2"/>
          <c:tx>
            <c:strRef>
              <c:f>Sheet12!$B$5</c:f>
              <c:strCache>
                <c:ptCount val="1"/>
                <c:pt idx="0">
                  <c:v>G2</c:v>
                </c:pt>
              </c:strCache>
            </c:strRef>
          </c:tx>
          <c:spPr>
            <a:solidFill>
              <a:srgbClr val="FF0000"/>
            </a:solidFill>
          </c:spPr>
          <c:invertIfNegative val="0"/>
          <c:cat>
            <c:strRef>
              <c:f>Sheet12!$C$2:$E$2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Sheet12!$C$5:$E$5</c:f>
              <c:numCache>
                <c:formatCode>General</c:formatCode>
                <c:ptCount val="3"/>
                <c:pt idx="0">
                  <c:v>14</c:v>
                </c:pt>
                <c:pt idx="1">
                  <c:v>8</c:v>
                </c:pt>
                <c:pt idx="2">
                  <c:v>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13C-4F89-B76C-2389013099FC}"/>
            </c:ext>
          </c:extLst>
        </c:ser>
        <c:ser>
          <c:idx val="3"/>
          <c:order val="3"/>
          <c:tx>
            <c:strRef>
              <c:f>Sheet12!$B$6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rgbClr val="B6C7DA"/>
            </a:solidFill>
          </c:spPr>
          <c:invertIfNegative val="0"/>
          <c:cat>
            <c:strRef>
              <c:f>Sheet12!$C$2:$E$2</c:f>
              <c:strCache>
                <c:ptCount val="3"/>
                <c:pt idx="0">
                  <c:v>7 months</c:v>
                </c:pt>
                <c:pt idx="1">
                  <c:v>10 months</c:v>
                </c:pt>
                <c:pt idx="2">
                  <c:v>13 months</c:v>
                </c:pt>
              </c:strCache>
            </c:strRef>
          </c:cat>
          <c:val>
            <c:numRef>
              <c:f>Sheet12!$C$6:$E$6</c:f>
              <c:numCache>
                <c:formatCode>General</c:formatCode>
                <c:ptCount val="3"/>
                <c:pt idx="0">
                  <c:v>2</c:v>
                </c:pt>
                <c:pt idx="1">
                  <c:v>1</c:v>
                </c:pt>
                <c:pt idx="2">
                  <c:v>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13C-4F89-B76C-2389013099F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shape val="box"/>
        <c:axId val="456607208"/>
        <c:axId val="456602896"/>
        <c:axId val="0"/>
      </c:bar3DChart>
      <c:catAx>
        <c:axId val="4566072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txPr>
          <a:bodyPr/>
          <a:lstStyle/>
          <a:p>
            <a:pPr>
              <a:defRPr lang="ja-JP" sz="1216" baseline="0">
                <a:solidFill>
                  <a:schemeClr val="tx1"/>
                </a:solidFill>
              </a:defRPr>
            </a:pPr>
            <a:endParaRPr lang="ja-JP"/>
          </a:p>
        </c:txPr>
        <c:crossAx val="456602896"/>
        <c:crosses val="autoZero"/>
        <c:auto val="1"/>
        <c:lblAlgn val="ctr"/>
        <c:lblOffset val="100"/>
        <c:noMultiLvlLbl val="0"/>
      </c:catAx>
      <c:valAx>
        <c:axId val="456602896"/>
        <c:scaling>
          <c:orientation val="minMax"/>
        </c:scaling>
        <c:delete val="0"/>
        <c:axPos val="l"/>
        <c:majorGridlines/>
        <c:numFmt formatCode="0%" sourceLinked="1"/>
        <c:majorTickMark val="none"/>
        <c:minorTickMark val="none"/>
        <c:tickLblPos val="nextTo"/>
        <c:txPr>
          <a:bodyPr/>
          <a:lstStyle/>
          <a:p>
            <a:pPr>
              <a:defRPr lang="ja-JP" baseline="0">
                <a:solidFill>
                  <a:schemeClr val="tx1"/>
                </a:solidFill>
              </a:defRPr>
            </a:pPr>
            <a:endParaRPr lang="ja-JP"/>
          </a:p>
        </c:txPr>
        <c:crossAx val="456607208"/>
        <c:crosses val="autoZero"/>
        <c:crossBetween val="between"/>
        <c:majorUnit val="0.1"/>
        <c:minorUnit val="0.1"/>
      </c:valAx>
      <c:spPr>
        <a:noFill/>
        <a:ln w="25745">
          <a:noFill/>
        </a:ln>
      </c:spPr>
    </c:plotArea>
    <c:legend>
      <c:legendPos val="b"/>
      <c:overlay val="0"/>
      <c:txPr>
        <a:bodyPr/>
        <a:lstStyle/>
        <a:p>
          <a:pPr>
            <a:defRPr lang="ja-JP" sz="1216" baseline="0">
              <a:solidFill>
                <a:schemeClr val="tx1"/>
              </a:solidFill>
            </a:defRPr>
          </a:pPr>
          <a:endParaRPr lang="ja-JP"/>
        </a:p>
      </c:txPr>
    </c:legend>
    <c:plotVisOnly val="1"/>
    <c:dispBlanksAs val="gap"/>
    <c:showDLblsOverMax val="0"/>
  </c:chart>
  <c:spPr>
    <a:ln>
      <a:noFill/>
    </a:ln>
  </c:spPr>
  <c:txPr>
    <a:bodyPr/>
    <a:lstStyle/>
    <a:p>
      <a:pPr>
        <a:defRPr/>
      </a:pPr>
      <a:endParaRPr lang="ja-JP"/>
    </a:p>
  </c:txPr>
  <c:externalData r:id="rId2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8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0.22322</cdr:x>
      <cdr:y>0.08128</cdr:y>
    </cdr:from>
    <cdr:to>
      <cdr:x>0.22322</cdr:x>
      <cdr:y>0.67612</cdr:y>
    </cdr:to>
    <cdr:cxnSp macro="">
      <cdr:nvCxnSpPr>
        <cdr:cNvPr id="5" name="直線コネクタ 4">
          <a:extLst xmlns:a="http://schemas.openxmlformats.org/drawingml/2006/main">
            <a:ext uri="{FF2B5EF4-FFF2-40B4-BE49-F238E27FC236}">
              <a16:creationId xmlns:a16="http://schemas.microsoft.com/office/drawing/2014/main" id="{FF705120-721C-452A-9999-DEE563B510B8}"/>
            </a:ext>
          </a:extLst>
        </cdr:cNvPr>
        <cdr:cNvCxnSpPr/>
      </cdr:nvCxnSpPr>
      <cdr:spPr>
        <a:xfrm xmlns:a="http://schemas.openxmlformats.org/drawingml/2006/main">
          <a:off x="1328777" y="198111"/>
          <a:ext cx="0" cy="1449923"/>
        </a:xfrm>
        <a:prstGeom xmlns:a="http://schemas.openxmlformats.org/drawingml/2006/main" prst="line">
          <a:avLst/>
        </a:prstGeom>
        <a:ln xmlns:a="http://schemas.openxmlformats.org/drawingml/2006/main" w="19050">
          <a:solidFill>
            <a:schemeClr val="bg1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78303956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5910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986991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89417949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68510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8637087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9576775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1641994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03244999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0257552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9872400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AA95847-09D6-445A-BC3C-FA3F5F79DA87}" type="datetimeFigureOut">
              <a:rPr kumimoji="1" lang="ja-JP" altLang="en-US" smtClean="0"/>
              <a:t>2021/2/11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6643C8F-B8D2-45BC-BB3A-D56685CBD030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5053780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表 4">
            <a:extLst>
              <a:ext uri="{FF2B5EF4-FFF2-40B4-BE49-F238E27FC236}">
                <a16:creationId xmlns:a16="http://schemas.microsoft.com/office/drawing/2014/main" id="{051F13AD-9EE1-49E0-B679-2325B186545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511156188"/>
              </p:ext>
            </p:extLst>
          </p:nvPr>
        </p:nvGraphicFramePr>
        <p:xfrm>
          <a:off x="60960" y="1016290"/>
          <a:ext cx="8934999" cy="506071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04997">
                  <a:extLst>
                    <a:ext uri="{9D8B030D-6E8A-4147-A177-3AD203B41FA5}">
                      <a16:colId xmlns:a16="http://schemas.microsoft.com/office/drawing/2014/main" val="91110804"/>
                    </a:ext>
                  </a:extLst>
                </a:gridCol>
                <a:gridCol w="1056116">
                  <a:extLst>
                    <a:ext uri="{9D8B030D-6E8A-4147-A177-3AD203B41FA5}">
                      <a16:colId xmlns:a16="http://schemas.microsoft.com/office/drawing/2014/main" val="3240475148"/>
                    </a:ext>
                  </a:extLst>
                </a:gridCol>
                <a:gridCol w="1067118">
                  <a:extLst>
                    <a:ext uri="{9D8B030D-6E8A-4147-A177-3AD203B41FA5}">
                      <a16:colId xmlns:a16="http://schemas.microsoft.com/office/drawing/2014/main" val="1136413852"/>
                    </a:ext>
                  </a:extLst>
                </a:gridCol>
                <a:gridCol w="924101">
                  <a:extLst>
                    <a:ext uri="{9D8B030D-6E8A-4147-A177-3AD203B41FA5}">
                      <a16:colId xmlns:a16="http://schemas.microsoft.com/office/drawing/2014/main" val="1141462177"/>
                    </a:ext>
                  </a:extLst>
                </a:gridCol>
                <a:gridCol w="1414976">
                  <a:extLst>
                    <a:ext uri="{9D8B030D-6E8A-4147-A177-3AD203B41FA5}">
                      <a16:colId xmlns:a16="http://schemas.microsoft.com/office/drawing/2014/main" val="3450276508"/>
                    </a:ext>
                  </a:extLst>
                </a:gridCol>
                <a:gridCol w="208280">
                  <a:extLst>
                    <a:ext uri="{9D8B030D-6E8A-4147-A177-3AD203B41FA5}">
                      <a16:colId xmlns:a16="http://schemas.microsoft.com/office/drawing/2014/main" val="1011050057"/>
                    </a:ext>
                  </a:extLst>
                </a:gridCol>
                <a:gridCol w="2242569">
                  <a:extLst>
                    <a:ext uri="{9D8B030D-6E8A-4147-A177-3AD203B41FA5}">
                      <a16:colId xmlns:a16="http://schemas.microsoft.com/office/drawing/2014/main" val="1605322623"/>
                    </a:ext>
                  </a:extLst>
                </a:gridCol>
                <a:gridCol w="1116842">
                  <a:extLst>
                    <a:ext uri="{9D8B030D-6E8A-4147-A177-3AD203B41FA5}">
                      <a16:colId xmlns:a16="http://schemas.microsoft.com/office/drawing/2014/main" val="1215531353"/>
                    </a:ext>
                  </a:extLst>
                </a:gridCol>
              </a:tblGrid>
              <a:tr h="391333">
                <a:tc gridSpan="5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5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Supplementary Table 1</a:t>
                      </a:r>
                      <a:endParaRPr kumimoji="1" lang="ja-JP" altLang="en-US" sz="15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5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8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kumimoji="1"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70255922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r>
                        <a:rPr kumimoji="1" lang="en-US" altLang="ja-JP" sz="160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Patient</a:t>
                      </a:r>
                      <a:endParaRPr kumimoji="1" lang="ja-JP" altLang="en-US" sz="1600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Objective grade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at 1 month</a:t>
                      </a:r>
                      <a:endParaRPr kumimoji="1" lang="ja-JP" altLang="en-US" sz="12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Objective grade </a:t>
                      </a:r>
                    </a:p>
                    <a:p>
                      <a:pPr algn="ctr"/>
                      <a:r>
                        <a:rPr kumimoji="1" lang="en-US" altLang="ja-JP" sz="12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at 13 months</a:t>
                      </a:r>
                      <a:endParaRPr kumimoji="1" lang="ja-JP" altLang="en-US" sz="12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Group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Age at the start of chemotherapy (years)</a:t>
                      </a:r>
                      <a:endParaRPr kumimoji="1" lang="ja-JP" altLang="en-US" sz="12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Chemotherapy regimen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Adjuvant endocrine therapy at 13 months</a:t>
                      </a:r>
                      <a:endParaRPr kumimoji="1" lang="ja-JP" altLang="en-US" sz="12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srgbClr val="000000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78395477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61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TC 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(DTX + CPA)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none</a:t>
                      </a:r>
                      <a:endParaRPr kumimoji="1" lang="ja-JP" altLang="en-US" sz="16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3607452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28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AC x 4 </a:t>
                      </a:r>
                      <a:r>
                        <a:rPr kumimoji="1" lang="ja-JP" altLang="en-US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→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PTX 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4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tamoxifen</a:t>
                      </a:r>
                      <a:endParaRPr kumimoji="1" lang="ja-JP" altLang="en-US" sz="14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3092168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38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 x 4 </a:t>
                      </a:r>
                      <a:r>
                        <a:rPr kumimoji="1" lang="ja-JP" altLang="en-US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→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DTX 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tamoxifen</a:t>
                      </a:r>
                      <a:endParaRPr kumimoji="1" lang="ja-JP" altLang="en-US" sz="14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3767464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4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47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 x 4 </a:t>
                      </a:r>
                      <a:r>
                        <a:rPr kumimoji="1" lang="ja-JP" altLang="en-US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→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DTX 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6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none</a:t>
                      </a:r>
                      <a:endParaRPr kumimoji="1" lang="ja-JP" altLang="en-US" sz="16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7830655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5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57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TC 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(DTX + CPA)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aromatase inhibitor</a:t>
                      </a:r>
                      <a:endParaRPr kumimoji="1" lang="ja-JP" altLang="en-US" sz="12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17884611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6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58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 x 4 </a:t>
                      </a:r>
                      <a:r>
                        <a:rPr kumimoji="1" lang="ja-JP" altLang="en-US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→ </a:t>
                      </a:r>
                      <a:r>
                        <a:rPr kumimoji="1" lang="en-US" altLang="ja-JP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DTX x 4</a:t>
                      </a:r>
                      <a:endParaRPr kumimoji="1" lang="ja-JP" altLang="en-US" sz="1400" b="1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2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aromatase inhibitor</a:t>
                      </a:r>
                      <a:endParaRPr kumimoji="1" lang="ja-JP" altLang="en-US" sz="12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18786242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7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1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62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EC 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2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aromatase inhibitor</a:t>
                      </a:r>
                      <a:endParaRPr kumimoji="1" lang="ja-JP" altLang="en-US" sz="12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4246225"/>
                  </a:ext>
                </a:extLst>
              </a:tr>
              <a:tr h="391333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游ゴシック" panose="020B0400000000000000" pitchFamily="50" charset="-128"/>
                          <a:cs typeface="Arial" panose="020B0604020202020204" pitchFamily="34" charset="0"/>
                        </a:rPr>
                        <a:t>8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游ゴシック" panose="020B0400000000000000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3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800" b="0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2</a:t>
                      </a:r>
                      <a:endParaRPr kumimoji="1" lang="ja-JP" altLang="en-US" sz="18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B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68</a:t>
                      </a:r>
                      <a:endParaRPr kumimoji="1" lang="ja-JP" altLang="en-US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endParaRPr lang="ja-JP" altLang="en-US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TC </a:t>
                      </a: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(DTX + CPA) </a:t>
                      </a:r>
                      <a:r>
                        <a:rPr kumimoji="1" lang="en-US" altLang="ja-JP" sz="1400" b="1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x 4</a:t>
                      </a:r>
                      <a:endParaRPr kumimoji="1" lang="ja-JP" altLang="en-US" sz="1400" b="1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kumimoji="1" lang="en-US" altLang="ja-JP" sz="1600" b="0" dirty="0"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none</a:t>
                      </a:r>
                      <a:endParaRPr kumimoji="1" lang="ja-JP" altLang="en-US" sz="1600" b="0" dirty="0"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101903"/>
                  </a:ext>
                </a:extLst>
              </a:tr>
              <a:tr h="391333">
                <a:tc gridSpan="8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altLang="ja-JP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DTX: docetaxel, CPA: cyclophosphamide, </a:t>
                      </a:r>
                      <a:r>
                        <a:rPr kumimoji="1" lang="en-US" altLang="ja-JP" sz="1400" b="1" i="0" u="none" strike="noStrike" kern="1200" cap="none" spc="0" normalizeH="0" baseline="0" noProof="0" dirty="0">
                          <a:ln>
                            <a:noFill/>
                          </a:ln>
                          <a:solidFill>
                            <a:srgbClr val="000000"/>
                          </a:solidFill>
                          <a:effectLst/>
                          <a:uLnTx/>
                          <a:uFillTx/>
                          <a:latin typeface="Arial" panose="020B0604020202020204" pitchFamily="34" charset="0"/>
                          <a:ea typeface="ＭＳ Ｐゴシック" panose="020B0600070205080204" pitchFamily="50" charset="-128"/>
                          <a:cs typeface="Arial" panose="020B0604020202020204" pitchFamily="34" charset="0"/>
                        </a:rPr>
                        <a:t>AC: doxorubicin and cyclophosphamide, PTX: paclitaxel, EC: epirubicin and cyclophosphamide</a:t>
                      </a:r>
                      <a:endParaRPr lang="en-US" altLang="ja-JP" sz="14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ea typeface="ＭＳ Ｐゴシック" panose="020B0600070205080204" pitchFamily="50" charset="-128"/>
                        <a:cs typeface="Arial" panose="020B0604020202020204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600" b="0" i="0" u="none" strike="noStrike" kern="1200" cap="none" spc="0" normalizeH="0" baseline="0" noProof="0" dirty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  <a:cs typeface="+mn-cs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kumimoji="1" lang="ja-JP" alt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kumimoji="1" lang="ja-JP" altLang="en-US" sz="1400" b="1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/>
                      <a:endParaRPr kumimoji="1" lang="ja-JP" altLang="en-US" b="0" dirty="0">
                        <a:latin typeface="ＭＳ Ｐゴシック" panose="020B0600070205080204" pitchFamily="50" charset="-128"/>
                        <a:ea typeface="ＭＳ Ｐゴシック" panose="020B0600070205080204" pitchFamily="50" charset="-128"/>
                      </a:endParaRPr>
                    </a:p>
                  </a:txBody>
                  <a:tcPr>
                    <a:lnL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199311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4965525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55">
            <a:extLst>
              <a:ext uri="{FF2B5EF4-FFF2-40B4-BE49-F238E27FC236}">
                <a16:creationId xmlns:a16="http://schemas.microsoft.com/office/drawing/2014/main" id="{9F953B90-B180-4AAF-8E06-71D8CA99807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01291403"/>
              </p:ext>
            </p:extLst>
          </p:nvPr>
        </p:nvGraphicFramePr>
        <p:xfrm>
          <a:off x="1005840" y="2010565"/>
          <a:ext cx="7685024" cy="40976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0" name="テキスト ボックス 147">
            <a:extLst>
              <a:ext uri="{FF2B5EF4-FFF2-40B4-BE49-F238E27FC236}">
                <a16:creationId xmlns:a16="http://schemas.microsoft.com/office/drawing/2014/main" id="{525AA05A-D34F-41DD-98CC-45EABAE2A76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98883" y="3724521"/>
            <a:ext cx="5802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62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48">
            <a:extLst>
              <a:ext uri="{FF2B5EF4-FFF2-40B4-BE49-F238E27FC236}">
                <a16:creationId xmlns:a16="http://schemas.microsoft.com/office/drawing/2014/main" id="{B00D1E09-5DFC-48F3-8D7D-3370D88241A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6250" y="2624426"/>
            <a:ext cx="413295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3" name="テキスト ボックス 150">
            <a:extLst>
              <a:ext uri="{FF2B5EF4-FFF2-40B4-BE49-F238E27FC236}">
                <a16:creationId xmlns:a16="http://schemas.microsoft.com/office/drawing/2014/main" id="{70CFF5F0-FA67-4C5F-854D-8FAE407BF7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391696" y="2431330"/>
            <a:ext cx="411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51">
            <a:extLst>
              <a:ext uri="{FF2B5EF4-FFF2-40B4-BE49-F238E27FC236}">
                <a16:creationId xmlns:a16="http://schemas.microsoft.com/office/drawing/2014/main" id="{D064E25D-B9EE-4783-94AF-BD91180B55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59716" y="2355741"/>
            <a:ext cx="411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47">
            <a:extLst>
              <a:ext uri="{FF2B5EF4-FFF2-40B4-BE49-F238E27FC236}">
                <a16:creationId xmlns:a16="http://schemas.microsoft.com/office/drawing/2014/main" id="{C1F8D6BF-BAB2-4636-A2AA-4A813131CA2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5580" y="3701242"/>
            <a:ext cx="5802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62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48">
            <a:extLst>
              <a:ext uri="{FF2B5EF4-FFF2-40B4-BE49-F238E27FC236}">
                <a16:creationId xmlns:a16="http://schemas.microsoft.com/office/drawing/2014/main" id="{F302B9ED-12C9-4062-8517-580A0A13DFD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18009" y="2581411"/>
            <a:ext cx="411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7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8" name="テキスト ボックス 150">
            <a:extLst>
              <a:ext uri="{FF2B5EF4-FFF2-40B4-BE49-F238E27FC236}">
                <a16:creationId xmlns:a16="http://schemas.microsoft.com/office/drawing/2014/main" id="{5D4E6A2E-D496-4BC2-9F70-AD47F38B14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583733" y="2343361"/>
            <a:ext cx="41120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9" name="テキスト ボックス 151">
            <a:extLst>
              <a:ext uri="{FF2B5EF4-FFF2-40B4-BE49-F238E27FC236}">
                <a16:creationId xmlns:a16="http://schemas.microsoft.com/office/drawing/2014/main" id="{48CC0A28-4661-49AA-8660-092C600F8D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832991" y="2268953"/>
            <a:ext cx="35376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0" name="テキスト ボックス 147">
            <a:extLst>
              <a:ext uri="{FF2B5EF4-FFF2-40B4-BE49-F238E27FC236}">
                <a16:creationId xmlns:a16="http://schemas.microsoft.com/office/drawing/2014/main" id="{C456AF65-D0C9-48F3-B999-218B66630E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710" y="3862301"/>
            <a:ext cx="5802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56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21" name="テキスト ボックス 148">
            <a:extLst>
              <a:ext uri="{FF2B5EF4-FFF2-40B4-BE49-F238E27FC236}">
                <a16:creationId xmlns:a16="http://schemas.microsoft.com/office/drawing/2014/main" id="{C040000D-0D5A-4BE6-AEE3-663C7D3D98C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21710" y="2736179"/>
            <a:ext cx="580284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10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3" name="テキスト ボックス 150">
            <a:extLst>
              <a:ext uri="{FF2B5EF4-FFF2-40B4-BE49-F238E27FC236}">
                <a16:creationId xmlns:a16="http://schemas.microsoft.com/office/drawing/2014/main" id="{4D806247-1689-4CF3-851C-98AF0732917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694410" y="2488066"/>
            <a:ext cx="411208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4" name="テキスト ボックス 151">
            <a:extLst>
              <a:ext uri="{FF2B5EF4-FFF2-40B4-BE49-F238E27FC236}">
                <a16:creationId xmlns:a16="http://schemas.microsoft.com/office/drawing/2014/main" id="{3493DF6F-B1C8-42C0-9A0F-9706BDBAE24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06534" y="2399392"/>
            <a:ext cx="378471" cy="3800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4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25" name="テキスト ボックス 24">
            <a:extLst>
              <a:ext uri="{FF2B5EF4-FFF2-40B4-BE49-F238E27FC236}">
                <a16:creationId xmlns:a16="http://schemas.microsoft.com/office/drawing/2014/main" id="{B758EC1C-AD57-449F-9840-C227B5BA8662}"/>
              </a:ext>
            </a:extLst>
          </p:cNvPr>
          <p:cNvSpPr txBox="1"/>
          <p:nvPr/>
        </p:nvSpPr>
        <p:spPr>
          <a:xfrm>
            <a:off x="723325" y="638269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Fig. 1</a:t>
            </a:r>
          </a:p>
        </p:txBody>
      </p:sp>
    </p:spTree>
    <p:extLst>
      <p:ext uri="{BB962C8B-B14F-4D97-AF65-F5344CB8AC3E}">
        <p14:creationId xmlns:p14="http://schemas.microsoft.com/office/powerpoint/2010/main" val="278379068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グラフ 58">
            <a:extLst>
              <a:ext uri="{FF2B5EF4-FFF2-40B4-BE49-F238E27FC236}">
                <a16:creationId xmlns:a16="http://schemas.microsoft.com/office/drawing/2014/main" id="{0D102643-5A7C-49F2-83C1-5918535E5A43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215047118"/>
              </p:ext>
            </p:extLst>
          </p:nvPr>
        </p:nvGraphicFramePr>
        <p:xfrm>
          <a:off x="960120" y="2037480"/>
          <a:ext cx="7685024" cy="41274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8" name="テキスト ボックス 156">
            <a:extLst>
              <a:ext uri="{FF2B5EF4-FFF2-40B4-BE49-F238E27FC236}">
                <a16:creationId xmlns:a16="http://schemas.microsoft.com/office/drawing/2014/main" id="{B5805614-43F1-4DC7-ADE1-84D71962438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59902" y="3969121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9" name="テキスト ボックス 157">
            <a:extLst>
              <a:ext uri="{FF2B5EF4-FFF2-40B4-BE49-F238E27FC236}">
                <a16:creationId xmlns:a16="http://schemas.microsoft.com/office/drawing/2014/main" id="{C1A88685-969B-4530-A9EA-004973D83F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9926" y="2913975"/>
            <a:ext cx="432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0" name="テキスト ボックス 158">
            <a:extLst>
              <a:ext uri="{FF2B5EF4-FFF2-40B4-BE49-F238E27FC236}">
                <a16:creationId xmlns:a16="http://schemas.microsoft.com/office/drawing/2014/main" id="{E3F3D7A3-4F1C-4394-895D-11C8E19EC9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38406" y="2665727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10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1" name="テキスト ボックス 159">
            <a:extLst>
              <a:ext uri="{FF2B5EF4-FFF2-40B4-BE49-F238E27FC236}">
                <a16:creationId xmlns:a16="http://schemas.microsoft.com/office/drawing/2014/main" id="{9E904D6A-B245-4544-9073-AFA3A647C8E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626941" y="2393308"/>
            <a:ext cx="43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2" name="テキスト ボックス 156">
            <a:extLst>
              <a:ext uri="{FF2B5EF4-FFF2-40B4-BE49-F238E27FC236}">
                <a16:creationId xmlns:a16="http://schemas.microsoft.com/office/drawing/2014/main" id="{C8EAC347-AD6A-4D6B-AA26-3227E8AA701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33788" y="4020646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44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4" name="テキスト ボックス 158">
            <a:extLst>
              <a:ext uri="{FF2B5EF4-FFF2-40B4-BE49-F238E27FC236}">
                <a16:creationId xmlns:a16="http://schemas.microsoft.com/office/drawing/2014/main" id="{0BCFFBF6-FA49-4CD2-91B2-F373CFF1FDD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273" y="2691987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16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5" name="テキスト ボックス 159">
            <a:extLst>
              <a:ext uri="{FF2B5EF4-FFF2-40B4-BE49-F238E27FC236}">
                <a16:creationId xmlns:a16="http://schemas.microsoft.com/office/drawing/2014/main" id="{8D559435-A880-4ABC-8C7E-D8884279071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715715" y="2359439"/>
            <a:ext cx="432841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6" name="テキスト ボックス 156">
            <a:extLst>
              <a:ext uri="{FF2B5EF4-FFF2-40B4-BE49-F238E27FC236}">
                <a16:creationId xmlns:a16="http://schemas.microsoft.com/office/drawing/2014/main" id="{B882F48E-D624-4575-98B9-1F89F548D78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8421" y="4522834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22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7" name="テキスト ボックス 157">
            <a:extLst>
              <a:ext uri="{FF2B5EF4-FFF2-40B4-BE49-F238E27FC236}">
                <a16:creationId xmlns:a16="http://schemas.microsoft.com/office/drawing/2014/main" id="{6DF50C81-BD7E-4225-92B0-5CF00B1270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37365" y="3855052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17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8" name="テキスト ボックス 158">
            <a:extLst>
              <a:ext uri="{FF2B5EF4-FFF2-40B4-BE49-F238E27FC236}">
                <a16:creationId xmlns:a16="http://schemas.microsoft.com/office/drawing/2014/main" id="{11F2A895-782D-4804-B0BB-BC87F59806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0000" y="3013345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28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19" name="テキスト ボックス 159">
            <a:extLst>
              <a:ext uri="{FF2B5EF4-FFF2-40B4-BE49-F238E27FC236}">
                <a16:creationId xmlns:a16="http://schemas.microsoft.com/office/drawing/2014/main" id="{2CF75458-D2A4-46ED-A635-7B805172AF1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815964" y="2340747"/>
            <a:ext cx="43065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1" name="テキスト ボックス 157">
            <a:extLst>
              <a:ext uri="{FF2B5EF4-FFF2-40B4-BE49-F238E27FC236}">
                <a16:creationId xmlns:a16="http://schemas.microsoft.com/office/drawing/2014/main" id="{570F6AEF-1659-4026-A963-6C1F2B0EAD4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28274" y="3155243"/>
            <a:ext cx="607727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10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">
            <a:extLst>
              <a:ext uri="{FF2B5EF4-FFF2-40B4-BE49-F238E27FC236}">
                <a16:creationId xmlns:a16="http://schemas.microsoft.com/office/drawing/2014/main" id="{2131CB62-180B-43F7-864D-EB380C478221}"/>
              </a:ext>
            </a:extLst>
          </p:cNvPr>
          <p:cNvSpPr txBox="1"/>
          <p:nvPr/>
        </p:nvSpPr>
        <p:spPr>
          <a:xfrm>
            <a:off x="723325" y="638269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Fig. 2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1859962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グラフ 76">
            <a:extLst>
              <a:ext uri="{FF2B5EF4-FFF2-40B4-BE49-F238E27FC236}">
                <a16:creationId xmlns:a16="http://schemas.microsoft.com/office/drawing/2014/main" id="{9A10B037-E8B5-4ECA-B800-23E1532F7D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72729976"/>
              </p:ext>
            </p:extLst>
          </p:nvPr>
        </p:nvGraphicFramePr>
        <p:xfrm>
          <a:off x="2937088" y="841375"/>
          <a:ext cx="5905500" cy="24209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cxnSp>
        <p:nvCxnSpPr>
          <p:cNvPr id="8" name="直線コネクタ 122">
            <a:extLst>
              <a:ext uri="{FF2B5EF4-FFF2-40B4-BE49-F238E27FC236}">
                <a16:creationId xmlns:a16="http://schemas.microsoft.com/office/drawing/2014/main" id="{A5849C34-FF16-40E3-95B1-2E4933BD515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23426" y="3262313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9" name="直線コネクタ 123">
            <a:extLst>
              <a:ext uri="{FF2B5EF4-FFF2-40B4-BE49-F238E27FC236}">
                <a16:creationId xmlns:a16="http://schemas.microsoft.com/office/drawing/2014/main" id="{A1CEF86F-6576-404D-9DE5-74210AE9885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36252" y="3273791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0" name="直線コネクタ 124">
            <a:extLst>
              <a:ext uri="{FF2B5EF4-FFF2-40B4-BE49-F238E27FC236}">
                <a16:creationId xmlns:a16="http://schemas.microsoft.com/office/drawing/2014/main" id="{AC5D3CF9-EF35-47DB-B815-E06E0E8F3925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28975" y="3290975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2" name="テキスト ボックス 11">
            <a:extLst>
              <a:ext uri="{FF2B5EF4-FFF2-40B4-BE49-F238E27FC236}">
                <a16:creationId xmlns:a16="http://schemas.microsoft.com/office/drawing/2014/main" id="{A437B7F6-E79E-4D69-9456-CBF12CCBE9FF}"/>
              </a:ext>
            </a:extLst>
          </p:cNvPr>
          <p:cNvSpPr txBox="1"/>
          <p:nvPr/>
        </p:nvSpPr>
        <p:spPr>
          <a:xfrm>
            <a:off x="4245357" y="3457663"/>
            <a:ext cx="84099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= 0.068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テキスト ボックス 12">
            <a:extLst>
              <a:ext uri="{FF2B5EF4-FFF2-40B4-BE49-F238E27FC236}">
                <a16:creationId xmlns:a16="http://schemas.microsoft.com/office/drawing/2014/main" id="{EEAAF326-E9F0-4430-8F99-C44E603F956C}"/>
              </a:ext>
            </a:extLst>
          </p:cNvPr>
          <p:cNvSpPr txBox="1"/>
          <p:nvPr/>
        </p:nvSpPr>
        <p:spPr>
          <a:xfrm>
            <a:off x="5660174" y="3452019"/>
            <a:ext cx="841375" cy="277812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= 0.016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34C15CBF-1201-4F05-B3F4-F5D145EE9147}"/>
              </a:ext>
            </a:extLst>
          </p:cNvPr>
          <p:cNvSpPr txBox="1"/>
          <p:nvPr/>
        </p:nvSpPr>
        <p:spPr>
          <a:xfrm>
            <a:off x="7073375" y="3457663"/>
            <a:ext cx="84099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latin typeface="Arial" panose="020B0604020202020204" pitchFamily="34" charset="0"/>
                <a:cs typeface="Arial" panose="020B0604020202020204" pitchFamily="34" charset="0"/>
              </a:rPr>
              <a:t>= 0.045</a:t>
            </a:r>
            <a:endParaRPr kumimoji="1" lang="ja-JP" alt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2" name="グラフ 176">
            <a:extLst>
              <a:ext uri="{FF2B5EF4-FFF2-40B4-BE49-F238E27FC236}">
                <a16:creationId xmlns:a16="http://schemas.microsoft.com/office/drawing/2014/main" id="{A3753D2A-EC7B-451A-8D49-A3EF0380499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92998166"/>
              </p:ext>
            </p:extLst>
          </p:nvPr>
        </p:nvGraphicFramePr>
        <p:xfrm>
          <a:off x="2937088" y="3840227"/>
          <a:ext cx="5884863" cy="275286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1" name="テキスト ボックス 196">
            <a:extLst>
              <a:ext uri="{FF2B5EF4-FFF2-40B4-BE49-F238E27FC236}">
                <a16:creationId xmlns:a16="http://schemas.microsoft.com/office/drawing/2014/main" id="{E2CFCC5E-0144-48A1-8E4F-1AD32C32DDE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59067" y="1861541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197">
            <a:extLst>
              <a:ext uri="{FF2B5EF4-FFF2-40B4-BE49-F238E27FC236}">
                <a16:creationId xmlns:a16="http://schemas.microsoft.com/office/drawing/2014/main" id="{8A83BB50-6D2B-462C-ADEB-D979853F4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86511" y="1066568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8" name="テキスト ボックス 203">
            <a:extLst>
              <a:ext uri="{FF2B5EF4-FFF2-40B4-BE49-F238E27FC236}">
                <a16:creationId xmlns:a16="http://schemas.microsoft.com/office/drawing/2014/main" id="{02DF9D67-AD92-4399-8ACF-2BD14C5931F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2217" y="4972587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29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9" name="テキスト ボックス 204">
            <a:extLst>
              <a:ext uri="{FF2B5EF4-FFF2-40B4-BE49-F238E27FC236}">
                <a16:creationId xmlns:a16="http://schemas.microsoft.com/office/drawing/2014/main" id="{FD0E9996-E8F7-499D-9843-3AF074AA715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9364" y="433031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0" name="テキスト ボックス 205">
            <a:extLst>
              <a:ext uri="{FF2B5EF4-FFF2-40B4-BE49-F238E27FC236}">
                <a16:creationId xmlns:a16="http://schemas.microsoft.com/office/drawing/2014/main" id="{7A814E38-1EAC-4071-BDE1-35C1CCF172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846330" y="4209661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1" name="テキスト ボックス 206">
            <a:extLst>
              <a:ext uri="{FF2B5EF4-FFF2-40B4-BE49-F238E27FC236}">
                <a16:creationId xmlns:a16="http://schemas.microsoft.com/office/drawing/2014/main" id="{19F1C48D-CFD7-4BD4-88D9-313EF5468ED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70907" y="4091281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196">
            <a:extLst>
              <a:ext uri="{FF2B5EF4-FFF2-40B4-BE49-F238E27FC236}">
                <a16:creationId xmlns:a16="http://schemas.microsoft.com/office/drawing/2014/main" id="{E34B29EC-B65B-4331-9FF2-84419C20EFE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977" y="1867178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テキスト ボックス 197">
            <a:extLst>
              <a:ext uri="{FF2B5EF4-FFF2-40B4-BE49-F238E27FC236}">
                <a16:creationId xmlns:a16="http://schemas.microsoft.com/office/drawing/2014/main" id="{93DACDBD-B697-4609-842B-F9A35C76B5B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8181" y="1066568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5" name="テキスト ボックス 196">
            <a:extLst>
              <a:ext uri="{FF2B5EF4-FFF2-40B4-BE49-F238E27FC236}">
                <a16:creationId xmlns:a16="http://schemas.microsoft.com/office/drawing/2014/main" id="{A793D9D3-E0B9-400A-838A-89BC20BAE22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2764" y="1961254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29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7" name="テキスト ボックス 198">
            <a:extLst>
              <a:ext uri="{FF2B5EF4-FFF2-40B4-BE49-F238E27FC236}">
                <a16:creationId xmlns:a16="http://schemas.microsoft.com/office/drawing/2014/main" id="{19DA7B28-00F4-4FA6-ACEA-81E46C7BEB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327" y="1242699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8" name="テキスト ボックス 198">
            <a:extLst>
              <a:ext uri="{FF2B5EF4-FFF2-40B4-BE49-F238E27FC236}">
                <a16:creationId xmlns:a16="http://schemas.microsoft.com/office/drawing/2014/main" id="{1CFB66F8-29B9-4F1A-A246-9261027AED5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8327" y="1015742"/>
            <a:ext cx="312737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9" name="テキスト ボックス 203">
            <a:extLst>
              <a:ext uri="{FF2B5EF4-FFF2-40B4-BE49-F238E27FC236}">
                <a16:creationId xmlns:a16="http://schemas.microsoft.com/office/drawing/2014/main" id="{5B83027C-F3D0-4834-BD8E-92406EF4CC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977" y="4937801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29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0" name="テキスト ボックス 204">
            <a:extLst>
              <a:ext uri="{FF2B5EF4-FFF2-40B4-BE49-F238E27FC236}">
                <a16:creationId xmlns:a16="http://schemas.microsoft.com/office/drawing/2014/main" id="{19A7D84A-65EA-4570-BAC5-2AD28FD8D7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4083" y="428811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6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205">
            <a:extLst>
              <a:ext uri="{FF2B5EF4-FFF2-40B4-BE49-F238E27FC236}">
                <a16:creationId xmlns:a16="http://schemas.microsoft.com/office/drawing/2014/main" id="{80BBAB40-207D-458E-8B1B-E3C2B6C4A63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461569" y="4153861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2" name="テキスト ボックス 206">
            <a:extLst>
              <a:ext uri="{FF2B5EF4-FFF2-40B4-BE49-F238E27FC236}">
                <a16:creationId xmlns:a16="http://schemas.microsoft.com/office/drawing/2014/main" id="{C7F1DAB7-0939-40B2-BB68-867EA11540F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6146" y="4025273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3" name="テキスト ボックス 203">
            <a:extLst>
              <a:ext uri="{FF2B5EF4-FFF2-40B4-BE49-F238E27FC236}">
                <a16:creationId xmlns:a16="http://schemas.microsoft.com/office/drawing/2014/main" id="{9F6252A3-1B06-43F2-B4C4-80AC73E2943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61518" y="5000925"/>
            <a:ext cx="441325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27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テキスト ボックス 204">
            <a:extLst>
              <a:ext uri="{FF2B5EF4-FFF2-40B4-BE49-F238E27FC236}">
                <a16:creationId xmlns:a16="http://schemas.microsoft.com/office/drawing/2014/main" id="{81D5DD1B-6B0D-4468-B01E-47FA803DCC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09990" y="4328382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7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5" name="テキスト ボックス 205">
            <a:extLst>
              <a:ext uri="{FF2B5EF4-FFF2-40B4-BE49-F238E27FC236}">
                <a16:creationId xmlns:a16="http://schemas.microsoft.com/office/drawing/2014/main" id="{73CABF74-0827-485B-89F7-ECB8B45C8C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088988" y="4183126"/>
            <a:ext cx="312738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6" name="テキスト ボックス 206">
            <a:extLst>
              <a:ext uri="{FF2B5EF4-FFF2-40B4-BE49-F238E27FC236}">
                <a16:creationId xmlns:a16="http://schemas.microsoft.com/office/drawing/2014/main" id="{3F571618-5431-41A5-AF9E-20A3A4C61C5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6963" y="4067239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15" name="テキスト ボックス 129">
            <a:extLst>
              <a:ext uri="{FF2B5EF4-FFF2-40B4-BE49-F238E27FC236}">
                <a16:creationId xmlns:a16="http://schemas.microsoft.com/office/drawing/2014/main" id="{51DAF58A-FF2F-4A25-867A-22768BAC49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126" y="3725863"/>
            <a:ext cx="1890005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400" dirty="0">
                <a:solidFill>
                  <a:schemeClr val="tx1"/>
                </a:solidFill>
              </a:rPr>
              <a:t>Mann-Whitney U test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sp>
        <p:nvSpPr>
          <p:cNvPr id="50" name="テキスト ボックス 49">
            <a:extLst>
              <a:ext uri="{FF2B5EF4-FFF2-40B4-BE49-F238E27FC236}">
                <a16:creationId xmlns:a16="http://schemas.microsoft.com/office/drawing/2014/main" id="{7B3DE9C7-05CC-4A88-B32D-723969DE4E4B}"/>
              </a:ext>
            </a:extLst>
          </p:cNvPr>
          <p:cNvSpPr txBox="1"/>
          <p:nvPr/>
        </p:nvSpPr>
        <p:spPr>
          <a:xfrm>
            <a:off x="643989" y="264911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Fig. 3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1EFCCD69-4420-4AE1-9C81-965721238D91}"/>
              </a:ext>
            </a:extLst>
          </p:cNvPr>
          <p:cNvSpPr txBox="1"/>
          <p:nvPr/>
        </p:nvSpPr>
        <p:spPr>
          <a:xfrm>
            <a:off x="348292" y="1668463"/>
            <a:ext cx="263405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Patients who completed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scalp cooling </a:t>
            </a:r>
            <a:b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in all cycles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(Group A) (n = 34)</a:t>
            </a:r>
            <a:endParaRPr lang="ja-JP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テキスト ボックス 50">
            <a:extLst>
              <a:ext uri="{FF2B5EF4-FFF2-40B4-BE49-F238E27FC236}">
                <a16:creationId xmlns:a16="http://schemas.microsoft.com/office/drawing/2014/main" id="{403FEB12-2242-470C-941C-DE7706E046A7}"/>
              </a:ext>
            </a:extLst>
          </p:cNvPr>
          <p:cNvSpPr txBox="1"/>
          <p:nvPr/>
        </p:nvSpPr>
        <p:spPr>
          <a:xfrm>
            <a:off x="354706" y="4597400"/>
            <a:ext cx="2864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Patients who discontinued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scalp cooling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(Group B) (n = 37)</a:t>
            </a:r>
            <a:endParaRPr lang="ja-JP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602367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コンテンツ プレースホルダー 7">
            <a:extLst>
              <a:ext uri="{FF2B5EF4-FFF2-40B4-BE49-F238E27FC236}">
                <a16:creationId xmlns:a16="http://schemas.microsoft.com/office/drawing/2014/main" id="{1546ECDA-6C9E-4840-A6F9-5C99106AB0E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840159616"/>
              </p:ext>
            </p:extLst>
          </p:nvPr>
        </p:nvGraphicFramePr>
        <p:xfrm>
          <a:off x="2915722" y="867863"/>
          <a:ext cx="5952745" cy="243748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2" name="グラフ 84">
            <a:extLst>
              <a:ext uri="{FF2B5EF4-FFF2-40B4-BE49-F238E27FC236}">
                <a16:creationId xmlns:a16="http://schemas.microsoft.com/office/drawing/2014/main" id="{779307F7-BD67-4D3E-B207-C3D0C60921CC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66300912"/>
              </p:ext>
            </p:extLst>
          </p:nvPr>
        </p:nvGraphicFramePr>
        <p:xfrm>
          <a:off x="2893021" y="3838418"/>
          <a:ext cx="5921875" cy="275424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cxnSp>
        <p:nvCxnSpPr>
          <p:cNvPr id="10" name="直線コネクタ 112">
            <a:extLst>
              <a:ext uri="{FF2B5EF4-FFF2-40B4-BE49-F238E27FC236}">
                <a16:creationId xmlns:a16="http://schemas.microsoft.com/office/drawing/2014/main" id="{BC8A598C-B445-42D3-9A8F-2ABA8AA950C1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4640689" y="3258750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1" name="直線コネクタ 113">
            <a:extLst>
              <a:ext uri="{FF2B5EF4-FFF2-40B4-BE49-F238E27FC236}">
                <a16:creationId xmlns:a16="http://schemas.microsoft.com/office/drawing/2014/main" id="{B51FD1EA-D3BA-4C66-B46D-7B0F7CE87A0F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014848" y="3305350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12" name="直線コネクタ 114">
            <a:extLst>
              <a:ext uri="{FF2B5EF4-FFF2-40B4-BE49-F238E27FC236}">
                <a16:creationId xmlns:a16="http://schemas.microsoft.com/office/drawing/2014/main" id="{D5A0FE80-586B-4254-AD50-F5AF8C7531E0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7485011" y="3295135"/>
            <a:ext cx="0" cy="657225"/>
          </a:xfrm>
          <a:prstGeom prst="line">
            <a:avLst/>
          </a:prstGeom>
          <a:noFill/>
          <a:ln w="19050" algn="ctr">
            <a:solidFill>
              <a:schemeClr val="tx1"/>
            </a:solidFill>
            <a:prstDash val="sysDot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4" name="テキスト ボックス 13">
            <a:extLst>
              <a:ext uri="{FF2B5EF4-FFF2-40B4-BE49-F238E27FC236}">
                <a16:creationId xmlns:a16="http://schemas.microsoft.com/office/drawing/2014/main" id="{27D051E3-B8F5-4D1E-8159-243B76055EAA}"/>
              </a:ext>
            </a:extLst>
          </p:cNvPr>
          <p:cNvSpPr txBox="1"/>
          <p:nvPr/>
        </p:nvSpPr>
        <p:spPr>
          <a:xfrm>
            <a:off x="4229883" y="3470430"/>
            <a:ext cx="84099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0.479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テキスト ボックス 14">
            <a:extLst>
              <a:ext uri="{FF2B5EF4-FFF2-40B4-BE49-F238E27FC236}">
                <a16:creationId xmlns:a16="http://schemas.microsoft.com/office/drawing/2014/main" id="{73F7F20B-EAA5-4BDE-BCBD-A5A21570A8EB}"/>
              </a:ext>
            </a:extLst>
          </p:cNvPr>
          <p:cNvSpPr txBox="1"/>
          <p:nvPr/>
        </p:nvSpPr>
        <p:spPr>
          <a:xfrm>
            <a:off x="5644917" y="3472593"/>
            <a:ext cx="841375" cy="277813"/>
          </a:xfrm>
          <a:prstGeom prst="rect">
            <a:avLst/>
          </a:prstGeom>
          <a:solidFill>
            <a:schemeClr val="bg1"/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0.432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2D8AC84-6DF9-44B6-8C0E-A579F55C67B6}"/>
              </a:ext>
            </a:extLst>
          </p:cNvPr>
          <p:cNvSpPr txBox="1"/>
          <p:nvPr/>
        </p:nvSpPr>
        <p:spPr>
          <a:xfrm>
            <a:off x="7090639" y="3473407"/>
            <a:ext cx="840999" cy="276999"/>
          </a:xfrm>
          <a:prstGeom prst="rect">
            <a:avLst/>
          </a:prstGeom>
          <a:solidFill>
            <a:schemeClr val="bg1"/>
          </a:solidFill>
        </p:spPr>
        <p:txBody>
          <a:bodyPr wrap="none">
            <a:spAutoFit/>
          </a:bodyPr>
          <a:lstStyle/>
          <a:p>
            <a:pPr>
              <a:defRPr/>
            </a:pPr>
            <a:r>
              <a:rPr kumimoji="1" lang="en-US" altLang="ja-JP" sz="1200" i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 </a:t>
            </a:r>
            <a:r>
              <a:rPr kumimoji="1" lang="en-US" altLang="ja-JP" sz="1200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= 0.497</a:t>
            </a:r>
            <a:endParaRPr kumimoji="1" lang="ja-JP" altLang="en-US" sz="1200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テキスト ボックス 210">
            <a:extLst>
              <a:ext uri="{FF2B5EF4-FFF2-40B4-BE49-F238E27FC236}">
                <a16:creationId xmlns:a16="http://schemas.microsoft.com/office/drawing/2014/main" id="{B8C2FFEC-7D3F-40A1-A9C1-09F602CF9C8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68666" y="1964152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27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2" name="テキスト ボックス 211">
            <a:extLst>
              <a:ext uri="{FF2B5EF4-FFF2-40B4-BE49-F238E27FC236}">
                <a16:creationId xmlns:a16="http://schemas.microsoft.com/office/drawing/2014/main" id="{34A1642F-6428-43B6-A556-4A73108F5F2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7665" y="115646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3" name="テキスト ボックス 212">
            <a:extLst>
              <a:ext uri="{FF2B5EF4-FFF2-40B4-BE49-F238E27FC236}">
                <a16:creationId xmlns:a16="http://schemas.microsoft.com/office/drawing/2014/main" id="{36B029E6-98F7-45D3-BC3E-E3187CDED49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32959" y="1368840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4" name="テキスト ボックス 213">
            <a:extLst>
              <a:ext uri="{FF2B5EF4-FFF2-40B4-BE49-F238E27FC236}">
                <a16:creationId xmlns:a16="http://schemas.microsoft.com/office/drawing/2014/main" id="{BF0D4B44-B6C4-44B1-A502-1BF620A9F5B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28109" y="5058289"/>
            <a:ext cx="4413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27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5" name="テキスト ボックス 214">
            <a:extLst>
              <a:ext uri="{FF2B5EF4-FFF2-40B4-BE49-F238E27FC236}">
                <a16:creationId xmlns:a16="http://schemas.microsoft.com/office/drawing/2014/main" id="{12905D2C-D855-4226-A0F5-94BEB3C21B9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33" y="4304894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26" name="テキスト ボックス 215">
            <a:extLst>
              <a:ext uri="{FF2B5EF4-FFF2-40B4-BE49-F238E27FC236}">
                <a16:creationId xmlns:a16="http://schemas.microsoft.com/office/drawing/2014/main" id="{21F6FBB8-F42E-4AE5-9CD9-5ADCBA3AAC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198402" y="4484517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27" name="テキスト ボックス 216">
            <a:extLst>
              <a:ext uri="{FF2B5EF4-FFF2-40B4-BE49-F238E27FC236}">
                <a16:creationId xmlns:a16="http://schemas.microsoft.com/office/drawing/2014/main" id="{C9C02128-4BEB-4C9A-88B0-19D560943F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202633" y="4077259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1" name="テキスト ボックス 210">
            <a:extLst>
              <a:ext uri="{FF2B5EF4-FFF2-40B4-BE49-F238E27FC236}">
                <a16:creationId xmlns:a16="http://schemas.microsoft.com/office/drawing/2014/main" id="{63FA2922-132A-4D99-AFE8-0AAA8950FEE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97865" y="2146010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2" name="テキスト ボックス 211">
            <a:extLst>
              <a:ext uri="{FF2B5EF4-FFF2-40B4-BE49-F238E27FC236}">
                <a16:creationId xmlns:a16="http://schemas.microsoft.com/office/drawing/2014/main" id="{FA1341CB-3AF9-4595-80D7-C99E162D2C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8990" y="1270639"/>
            <a:ext cx="244569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8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3" name="テキスト ボックス 212">
            <a:extLst>
              <a:ext uri="{FF2B5EF4-FFF2-40B4-BE49-F238E27FC236}">
                <a16:creationId xmlns:a16="http://schemas.microsoft.com/office/drawing/2014/main" id="{8682004C-BBFF-4F3E-A9AE-C3BE598DA2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37553" y="1568482"/>
            <a:ext cx="312738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4" name="テキスト ボックス 210">
            <a:extLst>
              <a:ext uri="{FF2B5EF4-FFF2-40B4-BE49-F238E27FC236}">
                <a16:creationId xmlns:a16="http://schemas.microsoft.com/office/drawing/2014/main" id="{5A9F5DF4-E7B8-430B-B368-0C9286A0DB3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90892" y="2366137"/>
            <a:ext cx="423863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11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5" name="テキスト ボックス 211">
            <a:extLst>
              <a:ext uri="{FF2B5EF4-FFF2-40B4-BE49-F238E27FC236}">
                <a16:creationId xmlns:a16="http://schemas.microsoft.com/office/drawing/2014/main" id="{8B5933DD-75AA-48A5-98D5-147B8AE53FB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0663" y="1476866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6" name="テキスト ボックス 212">
            <a:extLst>
              <a:ext uri="{FF2B5EF4-FFF2-40B4-BE49-F238E27FC236}">
                <a16:creationId xmlns:a16="http://schemas.microsoft.com/office/drawing/2014/main" id="{F896F3F7-1BE5-4E7D-A791-A1D1F28181A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63362" y="1968252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7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7" name="テキスト ボックス 209">
            <a:extLst>
              <a:ext uri="{FF2B5EF4-FFF2-40B4-BE49-F238E27FC236}">
                <a16:creationId xmlns:a16="http://schemas.microsoft.com/office/drawing/2014/main" id="{DB82519A-AB91-49BA-B454-B86F3238B5A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44867" y="1065974"/>
            <a:ext cx="312738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38" name="テキスト ボックス 213">
            <a:extLst>
              <a:ext uri="{FF2B5EF4-FFF2-40B4-BE49-F238E27FC236}">
                <a16:creationId xmlns:a16="http://schemas.microsoft.com/office/drawing/2014/main" id="{D84C82FA-AB5E-413F-90AD-CB5C7E47E40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33312" y="5098239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23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39" name="テキスト ボックス 214">
            <a:extLst>
              <a:ext uri="{FF2B5EF4-FFF2-40B4-BE49-F238E27FC236}">
                <a16:creationId xmlns:a16="http://schemas.microsoft.com/office/drawing/2014/main" id="{B067DA66-1947-4EB2-92EC-C6EFD40E76F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525" y="4259312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8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0" name="テキスト ボックス 215">
            <a:extLst>
              <a:ext uri="{FF2B5EF4-FFF2-40B4-BE49-F238E27FC236}">
                <a16:creationId xmlns:a16="http://schemas.microsoft.com/office/drawing/2014/main" id="{B50AE116-96B7-4EDE-AD65-5A6112FA170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82525" y="4543430"/>
            <a:ext cx="312737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5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1" name="テキスト ボックス 216">
            <a:extLst>
              <a:ext uri="{FF2B5EF4-FFF2-40B4-BE49-F238E27FC236}">
                <a16:creationId xmlns:a16="http://schemas.microsoft.com/office/drawing/2014/main" id="{1FD20E49-2DD5-43D5-8764-03088F20F25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773000" y="4026676"/>
            <a:ext cx="31290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2" name="テキスト ボックス 213">
            <a:extLst>
              <a:ext uri="{FF2B5EF4-FFF2-40B4-BE49-F238E27FC236}">
                <a16:creationId xmlns:a16="http://schemas.microsoft.com/office/drawing/2014/main" id="{2857FF33-7FCF-4D5E-AB67-2F42D264AE3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87896" y="5388404"/>
            <a:ext cx="4254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11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3" name="テキスト ボックス 214">
            <a:extLst>
              <a:ext uri="{FF2B5EF4-FFF2-40B4-BE49-F238E27FC236}">
                <a16:creationId xmlns:a16="http://schemas.microsoft.com/office/drawing/2014/main" id="{EC1683D2-D4ED-42DF-B9A4-8F20639804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3609" y="4466067"/>
            <a:ext cx="441146" cy="3693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14</a:t>
            </a:r>
            <a:endParaRPr kumimoji="1" lang="ja-JP" altLang="en-US" sz="1800" dirty="0">
              <a:solidFill>
                <a:schemeClr val="tx1"/>
              </a:solidFill>
            </a:endParaRPr>
          </a:p>
        </p:txBody>
      </p:sp>
      <p:sp>
        <p:nvSpPr>
          <p:cNvPr id="44" name="テキスト ボックス 215">
            <a:extLst>
              <a:ext uri="{FF2B5EF4-FFF2-40B4-BE49-F238E27FC236}">
                <a16:creationId xmlns:a16="http://schemas.microsoft.com/office/drawing/2014/main" id="{35F9E8BE-D2BB-44E8-A5B9-A0632B205E5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75196" y="4977242"/>
            <a:ext cx="4413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10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5" name="テキスト ボックス 216">
            <a:extLst>
              <a:ext uri="{FF2B5EF4-FFF2-40B4-BE49-F238E27FC236}">
                <a16:creationId xmlns:a16="http://schemas.microsoft.com/office/drawing/2014/main" id="{01EB9FDE-1366-4056-9029-35D990375E9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24409" y="4061254"/>
            <a:ext cx="312737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800" dirty="0">
                <a:solidFill>
                  <a:schemeClr val="tx1"/>
                </a:solidFill>
              </a:rPr>
              <a:t>2</a:t>
            </a:r>
            <a:endParaRPr kumimoji="1" lang="ja-JP" altLang="en-US" sz="1800">
              <a:solidFill>
                <a:schemeClr val="tx1"/>
              </a:solidFill>
            </a:endParaRPr>
          </a:p>
        </p:txBody>
      </p:sp>
      <p:sp>
        <p:nvSpPr>
          <p:cNvPr id="46" name="テキスト ボックス 45">
            <a:extLst>
              <a:ext uri="{FF2B5EF4-FFF2-40B4-BE49-F238E27FC236}">
                <a16:creationId xmlns:a16="http://schemas.microsoft.com/office/drawing/2014/main" id="{C3F42B9C-5342-4F08-BBE4-1689C491DAE1}"/>
              </a:ext>
            </a:extLst>
          </p:cNvPr>
          <p:cNvSpPr txBox="1"/>
          <p:nvPr/>
        </p:nvSpPr>
        <p:spPr>
          <a:xfrm>
            <a:off x="348292" y="1668463"/>
            <a:ext cx="2634054" cy="1200329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Patients who completed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scalp cooling </a:t>
            </a:r>
            <a:b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in all cycles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(Group A) (n = 34)</a:t>
            </a:r>
            <a:endParaRPr lang="ja-JP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テキスト ボックス 46">
            <a:extLst>
              <a:ext uri="{FF2B5EF4-FFF2-40B4-BE49-F238E27FC236}">
                <a16:creationId xmlns:a16="http://schemas.microsoft.com/office/drawing/2014/main" id="{631C89AC-1110-40AB-A1F4-A470B302E959}"/>
              </a:ext>
            </a:extLst>
          </p:cNvPr>
          <p:cNvSpPr txBox="1"/>
          <p:nvPr/>
        </p:nvSpPr>
        <p:spPr>
          <a:xfrm>
            <a:off x="354706" y="4597400"/>
            <a:ext cx="2864887" cy="92333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Patients who discontinued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scalp cooling</a:t>
            </a:r>
          </a:p>
          <a:p>
            <a:pPr algn="ctr">
              <a:defRPr/>
            </a:pPr>
            <a:r>
              <a:rPr lang="en-US" altLang="ja-JP" sz="1800" dirty="0">
                <a:latin typeface="Arial" panose="020B0604020202020204" pitchFamily="34" charset="0"/>
                <a:cs typeface="Arial" panose="020B0604020202020204" pitchFamily="34" charset="0"/>
              </a:rPr>
              <a:t>(Group B) (n = 37)</a:t>
            </a:r>
            <a:endParaRPr lang="ja-JP" alt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テキスト ボックス 48">
            <a:extLst>
              <a:ext uri="{FF2B5EF4-FFF2-40B4-BE49-F238E27FC236}">
                <a16:creationId xmlns:a16="http://schemas.microsoft.com/office/drawing/2014/main" id="{223BD2DB-F86E-40ED-BFC9-4449B5DAD8E2}"/>
              </a:ext>
            </a:extLst>
          </p:cNvPr>
          <p:cNvSpPr txBox="1"/>
          <p:nvPr/>
        </p:nvSpPr>
        <p:spPr>
          <a:xfrm>
            <a:off x="643989" y="264911"/>
            <a:ext cx="311174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ja-JP" sz="2400" dirty="0">
                <a:latin typeface="Arial" panose="020B0604020202020204" pitchFamily="34" charset="0"/>
                <a:cs typeface="Arial" panose="020B0604020202020204" pitchFamily="34" charset="0"/>
              </a:rPr>
              <a:t>Supplementary Fig. 4</a:t>
            </a:r>
            <a:endParaRPr kumimoji="1" lang="ja-JP" alt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8" name="テキスト ボックス 129">
            <a:extLst>
              <a:ext uri="{FF2B5EF4-FFF2-40B4-BE49-F238E27FC236}">
                <a16:creationId xmlns:a16="http://schemas.microsoft.com/office/drawing/2014/main" id="{E2594AE2-CF01-494B-91CC-00A5A658F8E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840126" y="3725863"/>
            <a:ext cx="185659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1pPr>
            <a:lvl2pPr marL="742950" indent="-28575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2pPr>
            <a:lvl3pPr marL="11430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3pPr>
            <a:lvl4pPr marL="16002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4pPr>
            <a:lvl5pPr marL="2057400" indent="-228600"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0600">
                <a:solidFill>
                  <a:schemeClr val="tx2"/>
                </a:solidFill>
                <a:latin typeface="Arial" panose="020B0604020202020204" pitchFamily="34" charset="0"/>
                <a:ea typeface="ＭＳ Ｐゴシック" panose="020B0600070205080204" pitchFamily="50" charset="-128"/>
              </a:defRPr>
            </a:lvl9pPr>
          </a:lstStyle>
          <a:p>
            <a:r>
              <a:rPr kumimoji="1" lang="en-US" altLang="ja-JP" sz="1400" dirty="0">
                <a:solidFill>
                  <a:schemeClr val="tx1"/>
                </a:solidFill>
              </a:rPr>
              <a:t>Mann-Whitney U test</a:t>
            </a:r>
            <a:endParaRPr kumimoji="1" lang="ja-JP" altLang="en-US" sz="1400" dirty="0">
              <a:solidFill>
                <a:schemeClr val="tx1"/>
              </a:solidFill>
            </a:endParaRPr>
          </a:p>
        </p:txBody>
      </p:sp>
      <p:cxnSp>
        <p:nvCxnSpPr>
          <p:cNvPr id="50" name="直線コネクタ 49">
            <a:extLst>
              <a:ext uri="{FF2B5EF4-FFF2-40B4-BE49-F238E27FC236}">
                <a16:creationId xmlns:a16="http://schemas.microsoft.com/office/drawing/2014/main" id="{BDCADC2A-49F6-46E9-9971-275DBBCF5F60}"/>
              </a:ext>
            </a:extLst>
          </p:cNvPr>
          <p:cNvCxnSpPr/>
          <p:nvPr/>
        </p:nvCxnSpPr>
        <p:spPr>
          <a:xfrm>
            <a:off x="8442036" y="1065974"/>
            <a:ext cx="0" cy="1533006"/>
          </a:xfrm>
          <a:prstGeom prst="line">
            <a:avLst/>
          </a:prstGeom>
          <a:ln w="158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直線コネクタ 52">
            <a:extLst>
              <a:ext uri="{FF2B5EF4-FFF2-40B4-BE49-F238E27FC236}">
                <a16:creationId xmlns:a16="http://schemas.microsoft.com/office/drawing/2014/main" id="{8B21B7F5-1B6E-4B69-A15E-4650F837FB73}"/>
              </a:ext>
            </a:extLst>
          </p:cNvPr>
          <p:cNvCxnSpPr>
            <a:cxnSpLocks/>
          </p:cNvCxnSpPr>
          <p:nvPr/>
        </p:nvCxnSpPr>
        <p:spPr>
          <a:xfrm>
            <a:off x="3755738" y="2881173"/>
            <a:ext cx="4275302" cy="147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直線コネクタ 54">
            <a:extLst>
              <a:ext uri="{FF2B5EF4-FFF2-40B4-BE49-F238E27FC236}">
                <a16:creationId xmlns:a16="http://schemas.microsoft.com/office/drawing/2014/main" id="{821A088D-C597-4E42-8DC6-8E020B0E035D}"/>
              </a:ext>
            </a:extLst>
          </p:cNvPr>
          <p:cNvCxnSpPr>
            <a:cxnSpLocks/>
          </p:cNvCxnSpPr>
          <p:nvPr/>
        </p:nvCxnSpPr>
        <p:spPr>
          <a:xfrm flipV="1">
            <a:off x="8031040" y="2539679"/>
            <a:ext cx="329189" cy="329113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" name="直線コネクタ 56">
            <a:extLst>
              <a:ext uri="{FF2B5EF4-FFF2-40B4-BE49-F238E27FC236}">
                <a16:creationId xmlns:a16="http://schemas.microsoft.com/office/drawing/2014/main" id="{02E13D50-42A7-4147-8F09-101897670EDB}"/>
              </a:ext>
            </a:extLst>
          </p:cNvPr>
          <p:cNvCxnSpPr/>
          <p:nvPr/>
        </p:nvCxnSpPr>
        <p:spPr>
          <a:xfrm>
            <a:off x="8853033" y="1968252"/>
            <a:ext cx="914400" cy="914400"/>
          </a:xfrm>
          <a:prstGeom prst="line">
            <a:avLst/>
          </a:prstGeom>
          <a:ln>
            <a:noFill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2645423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2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3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4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5.xml><?xml version="1.0" encoding="utf-8"?>
<a:themeOverride xmlns:a="http://schemas.openxmlformats.org/drawingml/2006/main">
  <a:clrScheme name="Default Design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  <a:fontScheme name="Default Design">
    <a:majorFont>
      <a:latin typeface="Arial"/>
      <a:ea typeface=""/>
      <a:cs typeface=""/>
    </a:majorFont>
    <a:minorFont>
      <a:latin typeface="Arial"/>
      <a:ea typeface=""/>
      <a:cs typeface="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tint val="100000"/>
              <a:shade val="100000"/>
              <a:satMod val="130000"/>
            </a:schemeClr>
          </a:gs>
          <a:gs pos="100000">
            <a:schemeClr val="phClr">
              <a:tint val="50000"/>
              <a:shade val="100000"/>
              <a:satMod val="350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173</TotalTime>
  <Words>330</Words>
  <Application>Microsoft Office PowerPoint</Application>
  <PresentationFormat>画面に合わせる (4:3)</PresentationFormat>
  <Paragraphs>156</Paragraphs>
  <Slides>5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3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5</vt:i4>
      </vt:variant>
    </vt:vector>
  </HeadingPairs>
  <TitlesOfParts>
    <vt:vector size="9" baseType="lpstr"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大住　省三／Osumi,Shozo</dc:creator>
  <cp:lastModifiedBy>大住　省三／Osumi,Shozo</cp:lastModifiedBy>
  <cp:revision>22</cp:revision>
  <dcterms:created xsi:type="dcterms:W3CDTF">2020-08-13T09:25:58Z</dcterms:created>
  <dcterms:modified xsi:type="dcterms:W3CDTF">2021-02-11T06:51:03Z</dcterms:modified>
</cp:coreProperties>
</file>