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" y="13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AE185-CB09-408F-93BA-7F0DF67C1CC7}" type="datetimeFigureOut">
              <a:rPr kumimoji="1" lang="ja-JP" altLang="en-US" smtClean="0"/>
              <a:t>2021/9/10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2314F-370E-4FCB-87EB-FD1C85B67D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8103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AE185-CB09-408F-93BA-7F0DF67C1CC7}" type="datetimeFigureOut">
              <a:rPr kumimoji="1" lang="ja-JP" altLang="en-US" smtClean="0"/>
              <a:t>2021/9/10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2314F-370E-4FCB-87EB-FD1C85B67D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4391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AE185-CB09-408F-93BA-7F0DF67C1CC7}" type="datetimeFigureOut">
              <a:rPr kumimoji="1" lang="ja-JP" altLang="en-US" smtClean="0"/>
              <a:t>2021/9/10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2314F-370E-4FCB-87EB-FD1C85B67D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1131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AE185-CB09-408F-93BA-7F0DF67C1CC7}" type="datetimeFigureOut">
              <a:rPr kumimoji="1" lang="ja-JP" altLang="en-US" smtClean="0"/>
              <a:t>2021/9/10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2314F-370E-4FCB-87EB-FD1C85B67D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6267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AE185-CB09-408F-93BA-7F0DF67C1CC7}" type="datetimeFigureOut">
              <a:rPr kumimoji="1" lang="ja-JP" altLang="en-US" smtClean="0"/>
              <a:t>2021/9/10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2314F-370E-4FCB-87EB-FD1C85B67D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1162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AE185-CB09-408F-93BA-7F0DF67C1CC7}" type="datetimeFigureOut">
              <a:rPr kumimoji="1" lang="ja-JP" altLang="en-US" smtClean="0"/>
              <a:t>2021/9/10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2314F-370E-4FCB-87EB-FD1C85B67D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5493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AE185-CB09-408F-93BA-7F0DF67C1CC7}" type="datetimeFigureOut">
              <a:rPr kumimoji="1" lang="ja-JP" altLang="en-US" smtClean="0"/>
              <a:t>2021/9/10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2314F-370E-4FCB-87EB-FD1C85B67D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4151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AE185-CB09-408F-93BA-7F0DF67C1CC7}" type="datetimeFigureOut">
              <a:rPr kumimoji="1" lang="ja-JP" altLang="en-US" smtClean="0"/>
              <a:t>2021/9/10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2314F-370E-4FCB-87EB-FD1C85B67D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2121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AE185-CB09-408F-93BA-7F0DF67C1CC7}" type="datetimeFigureOut">
              <a:rPr kumimoji="1" lang="ja-JP" altLang="en-US" smtClean="0"/>
              <a:t>2021/9/10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2314F-370E-4FCB-87EB-FD1C85B67D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7600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AE185-CB09-408F-93BA-7F0DF67C1CC7}" type="datetimeFigureOut">
              <a:rPr kumimoji="1" lang="ja-JP" altLang="en-US" smtClean="0"/>
              <a:t>2021/9/10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2314F-370E-4FCB-87EB-FD1C85B67D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6227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ja-JP" altLang="en-US"/>
              <a:t>図を追加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AE185-CB09-408F-93BA-7F0DF67C1CC7}" type="datetimeFigureOut">
              <a:rPr kumimoji="1" lang="ja-JP" altLang="en-US" smtClean="0"/>
              <a:t>2021/9/10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2314F-370E-4FCB-87EB-FD1C85B67D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3478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BAE185-CB09-408F-93BA-7F0DF67C1CC7}" type="datetimeFigureOut">
              <a:rPr kumimoji="1" lang="ja-JP" altLang="en-US" smtClean="0"/>
              <a:t>2021/9/10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82314F-370E-4FCB-87EB-FD1C85B67D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4221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0" y="593544"/>
            <a:ext cx="12025745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Table</a:t>
            </a:r>
            <a:r>
              <a:rPr lang="ja-JP" altLang="en-US" sz="1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ja-JP" altLang="en-US" sz="1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Combination definitions of ICD-10 code, procedure code, medication and laboratory test  for each outcome and disease</a:t>
            </a:r>
            <a:endParaRPr lang="ja-JP" altLang="en-US" sz="1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6650333"/>
              </p:ext>
            </p:extLst>
          </p:nvPr>
        </p:nvGraphicFramePr>
        <p:xfrm>
          <a:off x="342314" y="1243877"/>
          <a:ext cx="11683431" cy="364385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1679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42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757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19927">
                  <a:extLst>
                    <a:ext uri="{9D8B030D-6E8A-4147-A177-3AD203B41FA5}">
                      <a16:colId xmlns:a16="http://schemas.microsoft.com/office/drawing/2014/main" val="2832839906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633698943"/>
                    </a:ext>
                  </a:extLst>
                </a:gridCol>
              </a:tblGrid>
              <a:tr h="413715">
                <a:tc>
                  <a:txBody>
                    <a:bodyPr/>
                    <a:lstStyle/>
                    <a:p>
                      <a:pPr algn="ctr"/>
                      <a:endParaRPr kumimoji="1" lang="ja-JP" altLang="en-US" sz="1400" b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ICD-10</a:t>
                      </a:r>
                      <a:r>
                        <a:rPr kumimoji="1" lang="ja-JP" altLang="en-US" sz="14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14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code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procedure code </a:t>
                      </a:r>
                      <a:endParaRPr kumimoji="1" lang="en-US" altLang="ja-JP" sz="1400" b="0" baseline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medication</a:t>
                      </a:r>
                      <a:endParaRPr kumimoji="1" lang="en-US" altLang="ja-JP" sz="1400" b="0" baseline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laboratory test 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378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Cerebral</a:t>
                      </a:r>
                      <a:r>
                        <a:rPr kumimoji="1" lang="ja-JP" altLang="en-US" sz="14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14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infraction</a:t>
                      </a:r>
                    </a:p>
                    <a:p>
                      <a:pPr algn="ctr"/>
                      <a:r>
                        <a:rPr kumimoji="1" lang="ja-JP" altLang="en-US" sz="12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kumimoji="1" lang="en-US" altLang="ja-JP" sz="12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ICD-10</a:t>
                      </a:r>
                      <a:r>
                        <a:rPr kumimoji="1" lang="ja-JP" altLang="en-US" sz="12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12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code</a:t>
                      </a:r>
                      <a:r>
                        <a:rPr kumimoji="1" lang="ja-JP" altLang="en-US" sz="12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12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and</a:t>
                      </a:r>
                      <a:r>
                        <a:rPr kumimoji="1" lang="ja-JP" altLang="en-US" sz="12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12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procedure</a:t>
                      </a:r>
                      <a:r>
                        <a:rPr kumimoji="1" lang="en-US" altLang="ja-JP" sz="1200" b="0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code</a:t>
                      </a:r>
                      <a:r>
                        <a:rPr kumimoji="1" lang="ja-JP" altLang="en-US" sz="12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）</a:t>
                      </a:r>
                      <a:endParaRPr kumimoji="1" lang="en-US" altLang="ja-JP" sz="1200" b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I63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K149, K164, K178, K609, K610</a:t>
                      </a:r>
                      <a:endParaRPr kumimoji="1" lang="ja-JP" altLang="en-US" sz="1400" b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b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b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378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Coronary artery event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kumimoji="1" lang="en-US" altLang="ja-JP" sz="12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procedure</a:t>
                      </a:r>
                      <a:r>
                        <a:rPr kumimoji="1" lang="en-US" altLang="ja-JP" sz="1200" b="0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code</a:t>
                      </a:r>
                      <a:r>
                        <a:rPr kumimoji="1" lang="ja-JP" altLang="en-US" sz="12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）</a:t>
                      </a:r>
                      <a:endParaRPr kumimoji="1" lang="en-US" altLang="ja-JP" sz="1200" b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4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K546, K547, K548, K549, K552</a:t>
                      </a:r>
                      <a:endParaRPr kumimoji="1" lang="ja-JP" altLang="en-US" sz="1400" b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378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Hypertriglyceridemia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(medication</a:t>
                      </a:r>
                      <a:r>
                        <a:rPr lang="en-US" altLang="ja-JP" sz="1200" b="0" i="0" u="none" strike="noStrike" baseline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or </a:t>
                      </a:r>
                      <a:r>
                        <a:rPr kumimoji="1" lang="en-US" altLang="ja-JP" sz="1200" b="0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laboratory test</a:t>
                      </a:r>
                      <a:r>
                        <a:rPr lang="en-US" altLang="ja-JP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400" b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anti-triglyceride</a:t>
                      </a:r>
                      <a:r>
                        <a:rPr kumimoji="1" lang="ja-JP" altLang="en-US" sz="1400" b="0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14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medication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TG ≥150 mg/</a:t>
                      </a:r>
                      <a:r>
                        <a:rPr kumimoji="1" lang="en-US" altLang="ja-JP" sz="1400" b="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dL</a:t>
                      </a:r>
                      <a:endParaRPr kumimoji="1" lang="en-US" altLang="ja-JP" sz="1400" b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287653"/>
                  </a:ext>
                </a:extLst>
              </a:tr>
              <a:tr h="69498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Diabetes mellitus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(medication</a:t>
                      </a:r>
                      <a:r>
                        <a:rPr lang="en-US" altLang="ja-JP" sz="1200" b="0" i="0" u="none" strike="noStrike" baseline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or l</a:t>
                      </a:r>
                      <a:r>
                        <a:rPr kumimoji="1" lang="en-US" altLang="ja-JP" sz="1200" b="0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aboratory test</a:t>
                      </a:r>
                      <a:r>
                        <a:rPr lang="en-US" altLang="ja-JP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400" b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anti-diabetic medication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FBG ≥126 mg/</a:t>
                      </a:r>
                      <a:r>
                        <a:rPr kumimoji="1" lang="en-US" altLang="ja-JP" sz="1400" b="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dL</a:t>
                      </a:r>
                      <a:endParaRPr kumimoji="1" lang="en-US" altLang="ja-JP" sz="1400" b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 HbA1c≥6.5%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605374"/>
                  </a:ext>
                </a:extLst>
              </a:tr>
              <a:tr h="63378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Hypertension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1" lang="en-US" altLang="ja-JP" sz="12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ICD-10</a:t>
                      </a:r>
                      <a:r>
                        <a:rPr kumimoji="1" lang="ja-JP" altLang="en-US" sz="12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12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code</a:t>
                      </a:r>
                      <a:r>
                        <a:rPr kumimoji="1" lang="ja-JP" altLang="en-US" sz="12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12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and</a:t>
                      </a:r>
                      <a:r>
                        <a:rPr kumimoji="1" lang="ja-JP" altLang="en-US" sz="12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medication or</a:t>
                      </a:r>
                      <a:r>
                        <a:rPr lang="en-US" altLang="ja-JP" sz="1200" b="0" i="0" u="none" strike="noStrike" baseline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1200" b="0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laboratory test</a:t>
                      </a:r>
                      <a:r>
                        <a:rPr lang="en-US" altLang="ja-JP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I10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400" b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anti-hypertensive medication 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SBP ≥140mmHg</a:t>
                      </a:r>
                    </a:p>
                    <a:p>
                      <a:pPr algn="ctr"/>
                      <a:r>
                        <a:rPr kumimoji="1" lang="en-US" altLang="ja-JP" sz="14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</a:t>
                      </a:r>
                      <a:r>
                        <a:rPr kumimoji="1" lang="en-US" altLang="ja-JP" sz="1400" b="0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DBP</a:t>
                      </a:r>
                      <a:r>
                        <a:rPr kumimoji="1" lang="en-US" altLang="ja-JP" sz="14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≥90mmHg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0294868"/>
                  </a:ext>
                </a:extLst>
              </a:tr>
            </a:tbl>
          </a:graphicData>
        </a:graphic>
      </p:graphicFrame>
      <p:sp>
        <p:nvSpPr>
          <p:cNvPr id="11" name="正方形/長方形 10"/>
          <p:cNvSpPr/>
          <p:nvPr/>
        </p:nvSpPr>
        <p:spPr>
          <a:xfrm>
            <a:off x="351551" y="4913230"/>
            <a:ext cx="50946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US" altLang="ja-JP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Cardiovascular disease</a:t>
            </a:r>
            <a:r>
              <a:rPr lang="ja-JP" altLang="en-US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(cerebral infarction + coronary artery event) </a:t>
            </a:r>
          </a:p>
        </p:txBody>
      </p:sp>
    </p:spTree>
    <p:extLst>
      <p:ext uri="{BB962C8B-B14F-4D97-AF65-F5344CB8AC3E}">
        <p14:creationId xmlns:p14="http://schemas.microsoft.com/office/powerpoint/2010/main" val="34019075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デフォルト">
      <a:majorFont>
        <a:latin typeface="ＭＳ Ｐゴシック"/>
        <a:ea typeface="ＭＳ Ｐゴシック"/>
        <a:cs typeface=""/>
      </a:majorFont>
      <a:minorFont>
        <a:latin typeface="ＭＳ Ｐゴシック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レゼンテーション1" id="{22392F13-109E-404A-8250-CFD6FEB70F48}" vid="{23E64650-F422-4C82-B116-6A4615ED501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168</TotalTime>
  <Words>130</Words>
  <Application>Microsoft Office PowerPoint</Application>
  <PresentationFormat>ワイド画面</PresentationFormat>
  <Paragraphs>28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Times New Roman</vt:lpstr>
      <vt:lpstr>Office テーマ</vt:lpstr>
      <vt:lpstr>PowerPoint プレゼンテーション</vt:lpstr>
    </vt:vector>
  </TitlesOfParts>
  <Company>Kowa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山本 拓真</dc:creator>
  <cp:lastModifiedBy>米田　正人</cp:lastModifiedBy>
  <cp:revision>18</cp:revision>
  <cp:lastPrinted>2021-09-08T02:44:22Z</cp:lastPrinted>
  <dcterms:created xsi:type="dcterms:W3CDTF">2021-09-08T01:00:51Z</dcterms:created>
  <dcterms:modified xsi:type="dcterms:W3CDTF">2021-09-10T10:30:17Z</dcterms:modified>
</cp:coreProperties>
</file>