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2" r:id="rId3"/>
    <p:sldId id="263" r:id="rId4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24" autoAdjust="0"/>
    <p:restoredTop sz="96834" autoAdjust="0"/>
  </p:normalViewPr>
  <p:slideViewPr>
    <p:cSldViewPr snapToGrid="0">
      <p:cViewPr varScale="1">
        <p:scale>
          <a:sx n="96" d="100"/>
          <a:sy n="96" d="100"/>
        </p:scale>
        <p:origin x="120" y="7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isashi Kosaka" userId="c93279febd5e8635" providerId="LiveId" clId="{21731B66-C896-4F36-82E0-3E61E1847B8D}"/>
    <pc:docChg chg="modSld">
      <pc:chgData name="Hisashi Kosaka" userId="c93279febd5e8635" providerId="LiveId" clId="{21731B66-C896-4F36-82E0-3E61E1847B8D}" dt="2026-03-21T17:30:24.281" v="6" actId="6549"/>
      <pc:docMkLst>
        <pc:docMk/>
      </pc:docMkLst>
      <pc:sldChg chg="modSp mod">
        <pc:chgData name="Hisashi Kosaka" userId="c93279febd5e8635" providerId="LiveId" clId="{21731B66-C896-4F36-82E0-3E61E1847B8D}" dt="2026-03-21T17:30:24.281" v="6" actId="6549"/>
        <pc:sldMkLst>
          <pc:docMk/>
          <pc:sldMk cId="2545212348" sldId="262"/>
        </pc:sldMkLst>
        <pc:spChg chg="mod">
          <ac:chgData name="Hisashi Kosaka" userId="c93279febd5e8635" providerId="LiveId" clId="{21731B66-C896-4F36-82E0-3E61E1847B8D}" dt="2026-03-21T17:30:24.281" v="6" actId="6549"/>
          <ac:spMkLst>
            <pc:docMk/>
            <pc:sldMk cId="2545212348" sldId="262"/>
            <ac:spMk id="10" creationId="{D93D76D0-3566-C5CE-3C21-D59E499B34D3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F77A340-2093-D1E4-76EE-2B07E33AA9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157FB3E4-C53D-8BB4-2317-83BD83165D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9A37BE7-E71A-5E56-479A-719483AA2E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95E59-1CAD-4F50-8E8D-31BF845D7D13}" type="datetimeFigureOut">
              <a:rPr kumimoji="1" lang="ja-JP" altLang="en-US" smtClean="0"/>
              <a:t>2026/3/22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5B6F8EC-6589-5224-9B84-953D8A6C3E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0D35BFD-EB5E-8559-B8AE-B596DC733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CB81F-8E6F-42F6-8FBD-111B2341156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665724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90CB821-4CDF-FEB1-E035-0A8E1390C6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43293D2-9BC6-1376-7F25-9479C7934C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94C572A-232B-1B57-814A-95FCFA01A8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95E59-1CAD-4F50-8E8D-31BF845D7D13}" type="datetimeFigureOut">
              <a:rPr kumimoji="1" lang="ja-JP" altLang="en-US" smtClean="0"/>
              <a:t>2026/3/22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3E57705-2C8C-FEA5-5DC8-F87D5133C6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260A874-EFE4-1082-05E6-2E72120731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CB81F-8E6F-42F6-8FBD-111B2341156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73507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E70525D-3609-9234-47C6-424F56F441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2C8FA9D-3A4C-558E-98E6-89301D5CE4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82B0422-363D-FC08-EC29-1E288C5344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95E59-1CAD-4F50-8E8D-31BF845D7D13}" type="datetimeFigureOut">
              <a:rPr kumimoji="1" lang="ja-JP" altLang="en-US" smtClean="0"/>
              <a:t>2026/3/22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9421EC3-9DA1-0DF0-89E5-D398082BEE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BC8EF4F-9642-177D-AFBA-95E9A43382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CB81F-8E6F-42F6-8FBD-111B2341156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065234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4620D98-E531-1A0F-5497-24884E150D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02B06F3-D2B4-8B38-96A9-ADB9BFF732E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F9C197AA-261D-0807-1ED2-4B1939A160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12BDD29A-9C86-5F7B-94EA-F5A185CC56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95E59-1CAD-4F50-8E8D-31BF845D7D13}" type="datetimeFigureOut">
              <a:rPr kumimoji="1" lang="ja-JP" altLang="en-US" smtClean="0"/>
              <a:t>2026/3/22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D17EB9B2-E44A-5349-C254-B2B9717298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6AF80296-C182-3D45-1747-04B77666E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CB81F-8E6F-42F6-8FBD-111B2341156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889894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A522164-859B-4333-1832-A33271E559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5C2680B-EEA2-5C1B-3FAC-1D02A9B15B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D0BFDAE3-99AB-5406-5BC5-784A64B9E7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106F8815-749D-DBEC-9FDE-F34044557F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E21E60ED-63C8-1AA6-6099-16D79321134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B72B6C0-7559-076A-5833-C5D5F0563B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95E59-1CAD-4F50-8E8D-31BF845D7D13}" type="datetimeFigureOut">
              <a:rPr kumimoji="1" lang="ja-JP" altLang="en-US" smtClean="0"/>
              <a:t>2026/3/22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DDF21453-50B3-DD57-F8A8-9728AF014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8B4EEA4D-01E3-9A19-92F3-7EB8C57498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CB81F-8E6F-42F6-8FBD-111B2341156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028430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780670C-B205-8837-70FA-DA36D933F7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E006F17E-EB16-F6A4-24C5-CC12AA3195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95E59-1CAD-4F50-8E8D-31BF845D7D13}" type="datetimeFigureOut">
              <a:rPr kumimoji="1" lang="ja-JP" altLang="en-US" smtClean="0"/>
              <a:t>2026/3/22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F755BE17-04F9-F50C-53F7-591C569D3D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28894CCB-3752-656A-04C4-FF98A92021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CB81F-8E6F-42F6-8FBD-111B2341156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594922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E000639E-3A8A-9999-E418-729059449E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95E59-1CAD-4F50-8E8D-31BF845D7D13}" type="datetimeFigureOut">
              <a:rPr kumimoji="1" lang="ja-JP" altLang="en-US" smtClean="0"/>
              <a:t>2026/3/22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BCA5F65F-60A4-A36C-9867-41DD3CC27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E6DE3E2-6CE2-8198-A610-AE60341A59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CB81F-8E6F-42F6-8FBD-111B2341156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699754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FB6212E-1961-E8C0-CCA2-D002F04159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50DE7C3-001F-D988-10B3-A11EDE8247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3E444563-E8E6-FE6D-554C-79E6A431FA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9D51F7D-CC33-199B-155F-5A97EB7587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95E59-1CAD-4F50-8E8D-31BF845D7D13}" type="datetimeFigureOut">
              <a:rPr kumimoji="1" lang="ja-JP" altLang="en-US" smtClean="0"/>
              <a:t>2026/3/22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293728B-14AE-C875-1236-DD08D71F9F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7524DA6-41C1-9846-F0BE-DD240B42CD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CB81F-8E6F-42F6-8FBD-111B2341156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319435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40BF56A-342A-2555-5D06-8BCC0D9EAB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814F4D7D-E59B-71FC-D3AD-45AC57C3F0C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EF6186A1-762D-24C1-803B-DA51A0CCE7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E58AD3E-EB34-B9C7-F4EF-8F886482FE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95E59-1CAD-4F50-8E8D-31BF845D7D13}" type="datetimeFigureOut">
              <a:rPr kumimoji="1" lang="ja-JP" altLang="en-US" smtClean="0"/>
              <a:t>2026/3/22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2A7456B-2BF2-E13D-66F5-F648DA90AF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7F4D70A-1CDB-4DBB-0584-3747F042F5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CB81F-8E6F-42F6-8FBD-111B2341156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515365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A5CC472-94CF-F91D-14A9-27A706C9EE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548703A7-DBA9-046D-DE96-035E605521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83232B0-1B42-9327-B0A0-B5CA6733FF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95E59-1CAD-4F50-8E8D-31BF845D7D13}" type="datetimeFigureOut">
              <a:rPr kumimoji="1" lang="ja-JP" altLang="en-US" smtClean="0"/>
              <a:t>2026/3/22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EF60BA3-5BDC-8192-F63A-31DE6F356A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1094B00-8C25-CEDF-3697-34FDC5A80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CB81F-8E6F-42F6-8FBD-111B2341156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187475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6761A8C4-2EC6-A473-7ED5-783112EA56D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33F8D41-AD91-9448-F763-7811763AA3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2C25D4D-8922-6DBB-6276-D22C29CD75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95E59-1CAD-4F50-8E8D-31BF845D7D13}" type="datetimeFigureOut">
              <a:rPr kumimoji="1" lang="ja-JP" altLang="en-US" smtClean="0"/>
              <a:t>2026/3/22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55C2C32-FAAB-8D55-E293-3465362579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70C87FF-F5E4-7A88-F3CD-F4D99E07B5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CB81F-8E6F-42F6-8FBD-111B2341156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135431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53831E53-A265-CE43-E229-2770ED92E2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CF1681B7-F504-2BD8-4E3D-8E1536D663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1E40CA3-1401-8595-5E71-ECA6709BF44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0D95E59-1CAD-4F50-8E8D-31BF845D7D13}" type="datetimeFigureOut">
              <a:rPr kumimoji="1" lang="ja-JP" altLang="en-US" smtClean="0"/>
              <a:t>2026/3/22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2D795CC-1354-C9D5-9D10-135958EADD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692401E-E287-B78E-9FD8-24F033D756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3BCB81F-8E6F-42F6-8FBD-111B2341156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332619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D06334-BAB8-2698-6A6C-416772C9AC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図 21" descr="グラフ, 折れ線グラフ&#10;&#10;AI 生成コンテンツは誤りを含む可能性があります。">
            <a:extLst>
              <a:ext uri="{FF2B5EF4-FFF2-40B4-BE49-F238E27FC236}">
                <a16:creationId xmlns:a16="http://schemas.microsoft.com/office/drawing/2014/main" id="{4A85F84A-C257-F79B-5469-19F22D4F41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1" y="127412"/>
            <a:ext cx="5991225" cy="4800600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486639E0-1632-5129-6FE5-C8F159C8EC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7412"/>
            <a:ext cx="5992887" cy="4804064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AF4C2E60-DC97-1115-8C43-3E824CC5D0CC}"/>
              </a:ext>
            </a:extLst>
          </p:cNvPr>
          <p:cNvSpPr txBox="1"/>
          <p:nvPr/>
        </p:nvSpPr>
        <p:spPr>
          <a:xfrm>
            <a:off x="0" y="5846642"/>
            <a:ext cx="121920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Figure 1. Overall survival according to TOPAZ-1 eligibility status, stratified by treatment regimen.</a:t>
            </a:r>
            <a:br>
              <a:rPr lang="en-US" altLang="ja-JP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Kaplan–Meier curves comparing overall survival between TOPAZ-1–eligible and TOPAZ-1–ineligible patients among those treated with gemcitabine plus cisplatin with durvalumab (GCD) (A) and gemcitabine plus cisplatin (GC) (B). </a:t>
            </a:r>
            <a:r>
              <a:rPr lang="en-US" altLang="ja-JP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values were calculated using the log-rank test.</a:t>
            </a:r>
            <a:b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GC, gemcitabine plus cisplatin; GCD, durvalumab plus gemcitabine and cisplatin; TOPAZ-1, a phase 3 trial of durvalumab plus gemcitabine and cisplatin in advanced biliary tract cancer.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EB2433E-747F-B080-2925-211ACF6EFBA1}"/>
              </a:ext>
            </a:extLst>
          </p:cNvPr>
          <p:cNvSpPr txBox="1"/>
          <p:nvPr/>
        </p:nvSpPr>
        <p:spPr>
          <a:xfrm>
            <a:off x="-1" y="0"/>
            <a:ext cx="407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kumimoji="1" lang="ja-JP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E0978CDE-588F-022A-0E11-3AA42096E565}"/>
              </a:ext>
            </a:extLst>
          </p:cNvPr>
          <p:cNvSpPr txBox="1"/>
          <p:nvPr/>
        </p:nvSpPr>
        <p:spPr>
          <a:xfrm>
            <a:off x="6095999" y="0"/>
            <a:ext cx="3898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kumimoji="1" lang="ja-JP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8C9E8317-9947-5160-763F-C42662536D34}"/>
              </a:ext>
            </a:extLst>
          </p:cNvPr>
          <p:cNvSpPr/>
          <p:nvPr/>
        </p:nvSpPr>
        <p:spPr>
          <a:xfrm>
            <a:off x="3576426" y="801420"/>
            <a:ext cx="186431" cy="7989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828DE6BB-93D1-CE56-8576-FC2033EE90E4}"/>
              </a:ext>
            </a:extLst>
          </p:cNvPr>
          <p:cNvSpPr/>
          <p:nvPr/>
        </p:nvSpPr>
        <p:spPr>
          <a:xfrm>
            <a:off x="3576426" y="455250"/>
            <a:ext cx="186431" cy="79899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3A4C074D-E1D7-CF0F-81DE-8CD031A53133}"/>
              </a:ext>
            </a:extLst>
          </p:cNvPr>
          <p:cNvSpPr txBox="1"/>
          <p:nvPr/>
        </p:nvSpPr>
        <p:spPr>
          <a:xfrm>
            <a:off x="3869390" y="310533"/>
            <a:ext cx="18456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TOPAZ-1 eligible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6415E3EC-AC14-7AA7-9270-6C553DA05111}"/>
              </a:ext>
            </a:extLst>
          </p:cNvPr>
          <p:cNvSpPr txBox="1"/>
          <p:nvPr/>
        </p:nvSpPr>
        <p:spPr>
          <a:xfrm>
            <a:off x="3869390" y="656703"/>
            <a:ext cx="20252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TOPAZ-1 ineligible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8" name="表 17">
            <a:extLst>
              <a:ext uri="{FF2B5EF4-FFF2-40B4-BE49-F238E27FC236}">
                <a16:creationId xmlns:a16="http://schemas.microsoft.com/office/drawing/2014/main" id="{77FBE64A-3338-522A-009D-77CBA6FE22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7763786"/>
              </p:ext>
            </p:extLst>
          </p:nvPr>
        </p:nvGraphicFramePr>
        <p:xfrm>
          <a:off x="0" y="4826124"/>
          <a:ext cx="5991222" cy="1005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90600">
                  <a:extLst>
                    <a:ext uri="{9D8B030D-6E8A-4147-A177-3AD203B41FA5}">
                      <a16:colId xmlns:a16="http://schemas.microsoft.com/office/drawing/2014/main" val="3337564270"/>
                    </a:ext>
                  </a:extLst>
                </a:gridCol>
                <a:gridCol w="741654">
                  <a:extLst>
                    <a:ext uri="{9D8B030D-6E8A-4147-A177-3AD203B41FA5}">
                      <a16:colId xmlns:a16="http://schemas.microsoft.com/office/drawing/2014/main" val="3970242390"/>
                    </a:ext>
                  </a:extLst>
                </a:gridCol>
                <a:gridCol w="1064742">
                  <a:extLst>
                    <a:ext uri="{9D8B030D-6E8A-4147-A177-3AD203B41FA5}">
                      <a16:colId xmlns:a16="http://schemas.microsoft.com/office/drawing/2014/main" val="805174894"/>
                    </a:ext>
                  </a:extLst>
                </a:gridCol>
                <a:gridCol w="1064742">
                  <a:extLst>
                    <a:ext uri="{9D8B030D-6E8A-4147-A177-3AD203B41FA5}">
                      <a16:colId xmlns:a16="http://schemas.microsoft.com/office/drawing/2014/main" val="2819743461"/>
                    </a:ext>
                  </a:extLst>
                </a:gridCol>
                <a:gridCol w="1064742">
                  <a:extLst>
                    <a:ext uri="{9D8B030D-6E8A-4147-A177-3AD203B41FA5}">
                      <a16:colId xmlns:a16="http://schemas.microsoft.com/office/drawing/2014/main" val="277573423"/>
                    </a:ext>
                  </a:extLst>
                </a:gridCol>
                <a:gridCol w="1064742">
                  <a:extLst>
                    <a:ext uri="{9D8B030D-6E8A-4147-A177-3AD203B41FA5}">
                      <a16:colId xmlns:a16="http://schemas.microsoft.com/office/drawing/2014/main" val="151239621"/>
                    </a:ext>
                  </a:extLst>
                </a:gridCol>
              </a:tblGrid>
              <a:tr h="0">
                <a:tc gridSpan="6">
                  <a:txBody>
                    <a:bodyPr/>
                    <a:lstStyle/>
                    <a:p>
                      <a:r>
                        <a:rPr kumimoji="1" lang="en-US" altLang="ja-JP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Number at risk</a:t>
                      </a:r>
                      <a:endParaRPr kumimoji="1" lang="ja-JP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909523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kumimoji="1" lang="en-US" altLang="ja-JP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TOPAZ+</a:t>
                      </a:r>
                      <a:endParaRPr kumimoji="1" lang="ja-JP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151</a:t>
                      </a:r>
                      <a:endParaRPr kumimoji="1" lang="ja-JP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1" lang="ja-JP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1" lang="ja-JP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1" lang="ja-JP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1" lang="ja-JP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932652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kumimoji="1" lang="en-US" altLang="ja-JP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TOPAZ-</a:t>
                      </a:r>
                      <a:endParaRPr kumimoji="1" lang="ja-JP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117</a:t>
                      </a:r>
                      <a:endParaRPr kumimoji="1" lang="ja-JP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</a:t>
                      </a:r>
                      <a:endParaRPr kumimoji="1" lang="ja-JP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</a:t>
                      </a:r>
                      <a:endParaRPr kumimoji="1" lang="ja-JP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1" lang="ja-JP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1" lang="ja-JP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4803457"/>
                  </a:ext>
                </a:extLst>
              </a:tr>
            </a:tbl>
          </a:graphicData>
        </a:graphic>
      </p:graphicFrame>
      <p:graphicFrame>
        <p:nvGraphicFramePr>
          <p:cNvPr id="20" name="表 19">
            <a:extLst>
              <a:ext uri="{FF2B5EF4-FFF2-40B4-BE49-F238E27FC236}">
                <a16:creationId xmlns:a16="http://schemas.microsoft.com/office/drawing/2014/main" id="{94C2DD9F-40F7-D51C-ADA2-E2E69991B6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5113594"/>
              </p:ext>
            </p:extLst>
          </p:nvPr>
        </p:nvGraphicFramePr>
        <p:xfrm>
          <a:off x="6096003" y="4826124"/>
          <a:ext cx="5991222" cy="1005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36168">
                  <a:extLst>
                    <a:ext uri="{9D8B030D-6E8A-4147-A177-3AD203B41FA5}">
                      <a16:colId xmlns:a16="http://schemas.microsoft.com/office/drawing/2014/main" val="3337564270"/>
                    </a:ext>
                  </a:extLst>
                </a:gridCol>
                <a:gridCol w="796086">
                  <a:extLst>
                    <a:ext uri="{9D8B030D-6E8A-4147-A177-3AD203B41FA5}">
                      <a16:colId xmlns:a16="http://schemas.microsoft.com/office/drawing/2014/main" val="3970242390"/>
                    </a:ext>
                  </a:extLst>
                </a:gridCol>
                <a:gridCol w="1064742">
                  <a:extLst>
                    <a:ext uri="{9D8B030D-6E8A-4147-A177-3AD203B41FA5}">
                      <a16:colId xmlns:a16="http://schemas.microsoft.com/office/drawing/2014/main" val="805174894"/>
                    </a:ext>
                  </a:extLst>
                </a:gridCol>
                <a:gridCol w="1064742">
                  <a:extLst>
                    <a:ext uri="{9D8B030D-6E8A-4147-A177-3AD203B41FA5}">
                      <a16:colId xmlns:a16="http://schemas.microsoft.com/office/drawing/2014/main" val="2819743461"/>
                    </a:ext>
                  </a:extLst>
                </a:gridCol>
                <a:gridCol w="1064742">
                  <a:extLst>
                    <a:ext uri="{9D8B030D-6E8A-4147-A177-3AD203B41FA5}">
                      <a16:colId xmlns:a16="http://schemas.microsoft.com/office/drawing/2014/main" val="277573423"/>
                    </a:ext>
                  </a:extLst>
                </a:gridCol>
                <a:gridCol w="1064742">
                  <a:extLst>
                    <a:ext uri="{9D8B030D-6E8A-4147-A177-3AD203B41FA5}">
                      <a16:colId xmlns:a16="http://schemas.microsoft.com/office/drawing/2014/main" val="151239621"/>
                    </a:ext>
                  </a:extLst>
                </a:gridCol>
              </a:tblGrid>
              <a:tr h="0">
                <a:tc gridSpan="6">
                  <a:txBody>
                    <a:bodyPr/>
                    <a:lstStyle/>
                    <a:p>
                      <a:r>
                        <a:rPr kumimoji="1" lang="en-US" altLang="ja-JP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Number at risk</a:t>
                      </a:r>
                      <a:endParaRPr kumimoji="1" lang="ja-JP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909523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kumimoji="1" lang="en-US" altLang="ja-JP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TOPAZ+</a:t>
                      </a:r>
                      <a:endParaRPr kumimoji="1" lang="ja-JP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173</a:t>
                      </a:r>
                      <a:endParaRPr kumimoji="1" lang="ja-JP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139</a:t>
                      </a:r>
                      <a:endParaRPr kumimoji="1" lang="ja-JP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</a:t>
                      </a:r>
                      <a:endParaRPr kumimoji="1" lang="ja-JP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</a:t>
                      </a:r>
                      <a:endParaRPr kumimoji="1" lang="ja-JP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1" lang="ja-JP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932652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kumimoji="1" lang="en-US" altLang="ja-JP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TOPAZ-</a:t>
                      </a:r>
                      <a:endParaRPr kumimoji="1" lang="ja-JP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169</a:t>
                      </a:r>
                      <a:endParaRPr kumimoji="1" lang="ja-JP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117</a:t>
                      </a:r>
                      <a:endParaRPr kumimoji="1" lang="ja-JP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1" lang="ja-JP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1" lang="ja-JP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1" lang="ja-JP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4803457"/>
                  </a:ext>
                </a:extLst>
              </a:tr>
            </a:tbl>
          </a:graphicData>
        </a:graphic>
      </p:graphicFrame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E50A484B-B9CC-29BB-DC30-785EC1C73995}"/>
              </a:ext>
            </a:extLst>
          </p:cNvPr>
          <p:cNvSpPr txBox="1"/>
          <p:nvPr/>
        </p:nvSpPr>
        <p:spPr>
          <a:xfrm>
            <a:off x="1061338" y="3429000"/>
            <a:ext cx="10647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 0.001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FE84A781-AA5C-2623-B09F-17F4E8681516}"/>
              </a:ext>
            </a:extLst>
          </p:cNvPr>
          <p:cNvSpPr txBox="1"/>
          <p:nvPr/>
        </p:nvSpPr>
        <p:spPr>
          <a:xfrm>
            <a:off x="7148194" y="3429000"/>
            <a:ext cx="10647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0.016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C9343589-D185-9493-C0EA-79EF89155C0E}"/>
              </a:ext>
            </a:extLst>
          </p:cNvPr>
          <p:cNvSpPr/>
          <p:nvPr/>
        </p:nvSpPr>
        <p:spPr>
          <a:xfrm>
            <a:off x="9672426" y="801420"/>
            <a:ext cx="186431" cy="7989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90E52F3A-E11F-9BF8-4FDE-1680DC6D1C03}"/>
              </a:ext>
            </a:extLst>
          </p:cNvPr>
          <p:cNvSpPr/>
          <p:nvPr/>
        </p:nvSpPr>
        <p:spPr>
          <a:xfrm>
            <a:off x="9672426" y="455250"/>
            <a:ext cx="186431" cy="79899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B9A4E0FB-91BD-27FE-5B30-8D46660555CA}"/>
              </a:ext>
            </a:extLst>
          </p:cNvPr>
          <p:cNvSpPr txBox="1"/>
          <p:nvPr/>
        </p:nvSpPr>
        <p:spPr>
          <a:xfrm>
            <a:off x="9965390" y="310533"/>
            <a:ext cx="18456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TOPAZ-1 eligible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ABD9C88E-6876-3F72-0BA7-9DA80215C3BE}"/>
              </a:ext>
            </a:extLst>
          </p:cNvPr>
          <p:cNvSpPr txBox="1"/>
          <p:nvPr/>
        </p:nvSpPr>
        <p:spPr>
          <a:xfrm>
            <a:off x="9965390" y="656703"/>
            <a:ext cx="20252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TOPAZ-1 ineligible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39367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CD7E3E-B359-3EFA-0CA9-1F81392D48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 descr="グラフ, ヒストグラム&#10;&#10;AI 生成コンテンツは誤りを含む可能性があります。">
            <a:extLst>
              <a:ext uri="{FF2B5EF4-FFF2-40B4-BE49-F238E27FC236}">
                <a16:creationId xmlns:a16="http://schemas.microsoft.com/office/drawing/2014/main" id="{A27C1069-E464-5A20-CC08-1E97388ACF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" y="127412"/>
            <a:ext cx="5991225" cy="4800600"/>
          </a:xfrm>
          <a:prstGeom prst="rect">
            <a:avLst/>
          </a:prstGeom>
        </p:spPr>
      </p:pic>
      <p:pic>
        <p:nvPicPr>
          <p:cNvPr id="3" name="図 2" descr="グラフ, ヒストグラム&#10;&#10;AI 生成コンテンツは誤りを含む可能性があります。">
            <a:extLst>
              <a:ext uri="{FF2B5EF4-FFF2-40B4-BE49-F238E27FC236}">
                <a16:creationId xmlns:a16="http://schemas.microsoft.com/office/drawing/2014/main" id="{12438F81-F73B-8752-5F5F-0304B5A1B5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0783" y="127412"/>
            <a:ext cx="5991225" cy="4800600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93D76D0-3566-C5CE-3C21-D59E499B34D3}"/>
              </a:ext>
            </a:extLst>
          </p:cNvPr>
          <p:cNvSpPr txBox="1"/>
          <p:nvPr/>
        </p:nvSpPr>
        <p:spPr>
          <a:xfrm>
            <a:off x="0" y="5846642"/>
            <a:ext cx="121920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Figure 2. Progression-free survival according to treatment regimen stratified by TOPAZ-1 eligibility</a:t>
            </a:r>
            <a:br>
              <a:rPr lang="en-US" altLang="ja-JP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Kaplan–Meier curves of progression-free survival comparing patients treated with gemcitabine plus cisplatin with durvalumab and gemcitabine plus cisplatin, stratified by TOPAZ-1 eligibility status.</a:t>
            </a:r>
            <a:r>
              <a:rPr lang="ja-JP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Panel A shows patients meeting TOPAZ-1 eligibility criteria, and panel B shows patients not meeting TOPAZ-1 eligibility criteria. </a:t>
            </a:r>
            <a:r>
              <a:rPr lang="en-US" altLang="ja-JP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values were calculated using the log-rank test.</a:t>
            </a:r>
            <a:b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GC, gemcitabine plus cisplatin; GCD, durvalumab plus gemcitabine and cisplatin; TOPAZ-1, a phase 3 trial of durvalumab plus gemcitabine and cisplatin in advanced biliary tract cancer.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7EB3B89-D8EB-04A1-9DE2-049C342FD3F7}"/>
              </a:ext>
            </a:extLst>
          </p:cNvPr>
          <p:cNvSpPr txBox="1"/>
          <p:nvPr/>
        </p:nvSpPr>
        <p:spPr>
          <a:xfrm>
            <a:off x="-1" y="0"/>
            <a:ext cx="407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kumimoji="1" lang="ja-JP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0874103C-1381-FDA7-F5D1-611242E8E444}"/>
              </a:ext>
            </a:extLst>
          </p:cNvPr>
          <p:cNvSpPr txBox="1"/>
          <p:nvPr/>
        </p:nvSpPr>
        <p:spPr>
          <a:xfrm>
            <a:off x="6095999" y="0"/>
            <a:ext cx="3898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kumimoji="1" lang="ja-JP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8374B196-A94E-C97D-B4AB-7BF9550913B4}"/>
              </a:ext>
            </a:extLst>
          </p:cNvPr>
          <p:cNvSpPr/>
          <p:nvPr/>
        </p:nvSpPr>
        <p:spPr>
          <a:xfrm>
            <a:off x="4882718" y="801420"/>
            <a:ext cx="186431" cy="7989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4750E71B-19E4-225C-CDEE-31CA90F6EBF7}"/>
              </a:ext>
            </a:extLst>
          </p:cNvPr>
          <p:cNvSpPr/>
          <p:nvPr/>
        </p:nvSpPr>
        <p:spPr>
          <a:xfrm>
            <a:off x="4882718" y="455250"/>
            <a:ext cx="186431" cy="79899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FCEFD835-2596-0A41-79E1-63B5B45C1D69}"/>
              </a:ext>
            </a:extLst>
          </p:cNvPr>
          <p:cNvSpPr txBox="1"/>
          <p:nvPr/>
        </p:nvSpPr>
        <p:spPr>
          <a:xfrm>
            <a:off x="5175682" y="310533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GCD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8481D6B6-C2E2-82DE-05BF-23372A923EA8}"/>
              </a:ext>
            </a:extLst>
          </p:cNvPr>
          <p:cNvSpPr txBox="1"/>
          <p:nvPr/>
        </p:nvSpPr>
        <p:spPr>
          <a:xfrm>
            <a:off x="5175682" y="656703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GC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0963A5CF-2964-B967-D5FE-84A314A131CD}"/>
              </a:ext>
            </a:extLst>
          </p:cNvPr>
          <p:cNvSpPr/>
          <p:nvPr/>
        </p:nvSpPr>
        <p:spPr>
          <a:xfrm>
            <a:off x="10993434" y="801446"/>
            <a:ext cx="186431" cy="7989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E39E4292-B8A6-2044-3AB6-DCBA5C8B8C5A}"/>
              </a:ext>
            </a:extLst>
          </p:cNvPr>
          <p:cNvSpPr/>
          <p:nvPr/>
        </p:nvSpPr>
        <p:spPr>
          <a:xfrm>
            <a:off x="10993434" y="455276"/>
            <a:ext cx="186431" cy="79899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737401F3-845A-922D-776D-B387D4B63C88}"/>
              </a:ext>
            </a:extLst>
          </p:cNvPr>
          <p:cNvSpPr txBox="1"/>
          <p:nvPr/>
        </p:nvSpPr>
        <p:spPr>
          <a:xfrm>
            <a:off x="11286398" y="310559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GCD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8420C090-C380-997B-CB5F-E52B353E7A77}"/>
              </a:ext>
            </a:extLst>
          </p:cNvPr>
          <p:cNvSpPr txBox="1"/>
          <p:nvPr/>
        </p:nvSpPr>
        <p:spPr>
          <a:xfrm>
            <a:off x="11286398" y="656729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GC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8" name="表 17">
            <a:extLst>
              <a:ext uri="{FF2B5EF4-FFF2-40B4-BE49-F238E27FC236}">
                <a16:creationId xmlns:a16="http://schemas.microsoft.com/office/drawing/2014/main" id="{722B7261-3A4B-5E51-9D5B-AA910EC66A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2828910"/>
              </p:ext>
            </p:extLst>
          </p:nvPr>
        </p:nvGraphicFramePr>
        <p:xfrm>
          <a:off x="0" y="4826124"/>
          <a:ext cx="5991222" cy="1005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67512">
                  <a:extLst>
                    <a:ext uri="{9D8B030D-6E8A-4147-A177-3AD203B41FA5}">
                      <a16:colId xmlns:a16="http://schemas.microsoft.com/office/drawing/2014/main" val="3337564270"/>
                    </a:ext>
                  </a:extLst>
                </a:gridCol>
                <a:gridCol w="1064742">
                  <a:extLst>
                    <a:ext uri="{9D8B030D-6E8A-4147-A177-3AD203B41FA5}">
                      <a16:colId xmlns:a16="http://schemas.microsoft.com/office/drawing/2014/main" val="3970242390"/>
                    </a:ext>
                  </a:extLst>
                </a:gridCol>
                <a:gridCol w="1064742">
                  <a:extLst>
                    <a:ext uri="{9D8B030D-6E8A-4147-A177-3AD203B41FA5}">
                      <a16:colId xmlns:a16="http://schemas.microsoft.com/office/drawing/2014/main" val="805174894"/>
                    </a:ext>
                  </a:extLst>
                </a:gridCol>
                <a:gridCol w="1064742">
                  <a:extLst>
                    <a:ext uri="{9D8B030D-6E8A-4147-A177-3AD203B41FA5}">
                      <a16:colId xmlns:a16="http://schemas.microsoft.com/office/drawing/2014/main" val="2819743461"/>
                    </a:ext>
                  </a:extLst>
                </a:gridCol>
                <a:gridCol w="1064742">
                  <a:extLst>
                    <a:ext uri="{9D8B030D-6E8A-4147-A177-3AD203B41FA5}">
                      <a16:colId xmlns:a16="http://schemas.microsoft.com/office/drawing/2014/main" val="277573423"/>
                    </a:ext>
                  </a:extLst>
                </a:gridCol>
                <a:gridCol w="1064742">
                  <a:extLst>
                    <a:ext uri="{9D8B030D-6E8A-4147-A177-3AD203B41FA5}">
                      <a16:colId xmlns:a16="http://schemas.microsoft.com/office/drawing/2014/main" val="151239621"/>
                    </a:ext>
                  </a:extLst>
                </a:gridCol>
              </a:tblGrid>
              <a:tr h="0">
                <a:tc gridSpan="6">
                  <a:txBody>
                    <a:bodyPr/>
                    <a:lstStyle/>
                    <a:p>
                      <a:r>
                        <a:rPr kumimoji="1" lang="en-US" altLang="ja-JP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Number at risk</a:t>
                      </a:r>
                      <a:endParaRPr kumimoji="1" lang="ja-JP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909523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kumimoji="1" lang="en-US" altLang="ja-JP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GCD</a:t>
                      </a:r>
                      <a:endParaRPr kumimoji="1" lang="ja-JP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151</a:t>
                      </a:r>
                      <a:endParaRPr kumimoji="1" lang="ja-JP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</a:t>
                      </a:r>
                      <a:endParaRPr kumimoji="1" lang="ja-JP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</a:t>
                      </a:r>
                      <a:endParaRPr kumimoji="1" lang="ja-JP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kumimoji="1" lang="ja-JP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1" lang="ja-JP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932652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kumimoji="1" lang="en-US" altLang="ja-JP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GC</a:t>
                      </a:r>
                      <a:endParaRPr kumimoji="1" lang="ja-JP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173</a:t>
                      </a:r>
                      <a:endParaRPr kumimoji="1" lang="ja-JP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</a:t>
                      </a:r>
                      <a:endParaRPr kumimoji="1" lang="ja-JP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</a:t>
                      </a:r>
                      <a:endParaRPr kumimoji="1" lang="ja-JP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1" lang="ja-JP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kumimoji="1" lang="ja-JP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4803457"/>
                  </a:ext>
                </a:extLst>
              </a:tr>
            </a:tbl>
          </a:graphicData>
        </a:graphic>
      </p:graphicFrame>
      <p:graphicFrame>
        <p:nvGraphicFramePr>
          <p:cNvPr id="20" name="表 19">
            <a:extLst>
              <a:ext uri="{FF2B5EF4-FFF2-40B4-BE49-F238E27FC236}">
                <a16:creationId xmlns:a16="http://schemas.microsoft.com/office/drawing/2014/main" id="{2FAEEC57-D9FC-AA53-655D-F49C17DD58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3572781"/>
              </p:ext>
            </p:extLst>
          </p:nvPr>
        </p:nvGraphicFramePr>
        <p:xfrm>
          <a:off x="6096003" y="4826124"/>
          <a:ext cx="5991222" cy="1005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67512">
                  <a:extLst>
                    <a:ext uri="{9D8B030D-6E8A-4147-A177-3AD203B41FA5}">
                      <a16:colId xmlns:a16="http://schemas.microsoft.com/office/drawing/2014/main" val="3337564270"/>
                    </a:ext>
                  </a:extLst>
                </a:gridCol>
                <a:gridCol w="1064742">
                  <a:extLst>
                    <a:ext uri="{9D8B030D-6E8A-4147-A177-3AD203B41FA5}">
                      <a16:colId xmlns:a16="http://schemas.microsoft.com/office/drawing/2014/main" val="3970242390"/>
                    </a:ext>
                  </a:extLst>
                </a:gridCol>
                <a:gridCol w="1064742">
                  <a:extLst>
                    <a:ext uri="{9D8B030D-6E8A-4147-A177-3AD203B41FA5}">
                      <a16:colId xmlns:a16="http://schemas.microsoft.com/office/drawing/2014/main" val="805174894"/>
                    </a:ext>
                  </a:extLst>
                </a:gridCol>
                <a:gridCol w="1064742">
                  <a:extLst>
                    <a:ext uri="{9D8B030D-6E8A-4147-A177-3AD203B41FA5}">
                      <a16:colId xmlns:a16="http://schemas.microsoft.com/office/drawing/2014/main" val="2819743461"/>
                    </a:ext>
                  </a:extLst>
                </a:gridCol>
                <a:gridCol w="1064742">
                  <a:extLst>
                    <a:ext uri="{9D8B030D-6E8A-4147-A177-3AD203B41FA5}">
                      <a16:colId xmlns:a16="http://schemas.microsoft.com/office/drawing/2014/main" val="277573423"/>
                    </a:ext>
                  </a:extLst>
                </a:gridCol>
                <a:gridCol w="1064742">
                  <a:extLst>
                    <a:ext uri="{9D8B030D-6E8A-4147-A177-3AD203B41FA5}">
                      <a16:colId xmlns:a16="http://schemas.microsoft.com/office/drawing/2014/main" val="151239621"/>
                    </a:ext>
                  </a:extLst>
                </a:gridCol>
              </a:tblGrid>
              <a:tr h="0">
                <a:tc gridSpan="6">
                  <a:txBody>
                    <a:bodyPr/>
                    <a:lstStyle/>
                    <a:p>
                      <a:r>
                        <a:rPr kumimoji="1" lang="en-US" altLang="ja-JP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Number at risk</a:t>
                      </a:r>
                      <a:endParaRPr kumimoji="1" lang="ja-JP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909523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kumimoji="1" lang="en-US" altLang="ja-JP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GCD</a:t>
                      </a:r>
                      <a:endParaRPr kumimoji="1" lang="ja-JP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117</a:t>
                      </a:r>
                      <a:endParaRPr kumimoji="1" lang="ja-JP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1" lang="ja-JP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kumimoji="1" lang="ja-JP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1" lang="ja-JP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1" lang="ja-JP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932652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kumimoji="1" lang="en-US" altLang="ja-JP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GC</a:t>
                      </a:r>
                      <a:endParaRPr kumimoji="1" lang="ja-JP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169</a:t>
                      </a:r>
                      <a:endParaRPr kumimoji="1" lang="ja-JP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</a:t>
                      </a:r>
                      <a:endParaRPr kumimoji="1" lang="ja-JP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1" lang="ja-JP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1" lang="ja-JP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1" lang="ja-JP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4803457"/>
                  </a:ext>
                </a:extLst>
              </a:tr>
            </a:tbl>
          </a:graphicData>
        </a:graphic>
      </p:graphicFrame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C6A3A658-A232-32A0-84FD-8D92270E8E07}"/>
              </a:ext>
            </a:extLst>
          </p:cNvPr>
          <p:cNvSpPr txBox="1"/>
          <p:nvPr/>
        </p:nvSpPr>
        <p:spPr>
          <a:xfrm>
            <a:off x="1061338" y="3429000"/>
            <a:ext cx="10647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0.069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38737C0A-AD72-E267-1A11-5AF31A4067CA}"/>
              </a:ext>
            </a:extLst>
          </p:cNvPr>
          <p:cNvSpPr txBox="1"/>
          <p:nvPr/>
        </p:nvSpPr>
        <p:spPr>
          <a:xfrm>
            <a:off x="7148194" y="3429000"/>
            <a:ext cx="10647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0.933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52123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37E941-647D-63E3-007B-0D0803D494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図 27" descr="グラフ, 散布図&#10;&#10;AI 生成コンテンツは誤りを含む可能性があります。">
            <a:extLst>
              <a:ext uri="{FF2B5EF4-FFF2-40B4-BE49-F238E27FC236}">
                <a16:creationId xmlns:a16="http://schemas.microsoft.com/office/drawing/2014/main" id="{4E465213-4C3F-E2C3-C1BA-D96AD792B6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998" y="127412"/>
            <a:ext cx="5991225" cy="4800600"/>
          </a:xfrm>
          <a:prstGeom prst="rect">
            <a:avLst/>
          </a:prstGeom>
        </p:spPr>
      </p:pic>
      <p:pic>
        <p:nvPicPr>
          <p:cNvPr id="3" name="図 2" descr="グラフ&#10;&#10;AI 生成コンテンツは誤りを含む可能性があります。">
            <a:extLst>
              <a:ext uri="{FF2B5EF4-FFF2-40B4-BE49-F238E27FC236}">
                <a16:creationId xmlns:a16="http://schemas.microsoft.com/office/drawing/2014/main" id="{9F0EFD09-A472-5C6D-7388-EB2B2DF24D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1" y="127412"/>
            <a:ext cx="5991225" cy="4800600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EF1E2784-3CE0-ED73-3F16-B3F06C51D66B}"/>
              </a:ext>
            </a:extLst>
          </p:cNvPr>
          <p:cNvSpPr txBox="1"/>
          <p:nvPr/>
        </p:nvSpPr>
        <p:spPr>
          <a:xfrm>
            <a:off x="0" y="5846642"/>
            <a:ext cx="12192000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Figure 3. Six-month landmark analysis of overall survival according to treatment regimen stratified by TOPAZ-1 eligibility status</a:t>
            </a:r>
            <a:br>
              <a:rPr lang="en-US" altLang="ja-JP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Kaplan–Meier curves of overall survival from the 6-month landmark comparing patients treated with gemcitabine plus cisplatin with durvalumab (GCD) and gemcitabine plus cisplatin (GC), stratified by TOPAZ-1 eligibility status: (A) TOPAZ-1–eligible and (B) TOPAZ-1–ineligible patients. Only patients alive at 6 months after treatment initiation were included in the analysis. P values were calculated using the log-rank test.</a:t>
            </a:r>
            <a:b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GC, gemcitabine plus cisplatin; GCD, durvalumab plus gemcitabine and cisplatin; TOPAZ-1, a phase 3 trial of durvalumab plus gemcitabine and cisplatin in advanced biliary tract cancer.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780E774-5B21-A833-20B3-3AEF0A85B1D3}"/>
              </a:ext>
            </a:extLst>
          </p:cNvPr>
          <p:cNvSpPr txBox="1"/>
          <p:nvPr/>
        </p:nvSpPr>
        <p:spPr>
          <a:xfrm>
            <a:off x="-1" y="0"/>
            <a:ext cx="407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kumimoji="1" lang="ja-JP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D587CD28-DBC1-C2E2-65F4-76F669E4CEBF}"/>
              </a:ext>
            </a:extLst>
          </p:cNvPr>
          <p:cNvSpPr txBox="1"/>
          <p:nvPr/>
        </p:nvSpPr>
        <p:spPr>
          <a:xfrm>
            <a:off x="6095999" y="0"/>
            <a:ext cx="3898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kumimoji="1" lang="ja-JP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C6994A30-86C3-7E3B-D19C-9A5F87C12250}"/>
              </a:ext>
            </a:extLst>
          </p:cNvPr>
          <p:cNvSpPr/>
          <p:nvPr/>
        </p:nvSpPr>
        <p:spPr>
          <a:xfrm>
            <a:off x="4882718" y="801420"/>
            <a:ext cx="186431" cy="7989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B19EA7A-7111-D27F-7CE6-67A4CFF6C6BD}"/>
              </a:ext>
            </a:extLst>
          </p:cNvPr>
          <p:cNvSpPr/>
          <p:nvPr/>
        </p:nvSpPr>
        <p:spPr>
          <a:xfrm>
            <a:off x="4882718" y="455250"/>
            <a:ext cx="186431" cy="79899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ABA41874-CE9A-2FB5-AB17-26246DAF7A42}"/>
              </a:ext>
            </a:extLst>
          </p:cNvPr>
          <p:cNvSpPr txBox="1"/>
          <p:nvPr/>
        </p:nvSpPr>
        <p:spPr>
          <a:xfrm>
            <a:off x="5175682" y="310533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GCD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D16DEA89-6DC8-A161-BDF4-3DED637DCE14}"/>
              </a:ext>
            </a:extLst>
          </p:cNvPr>
          <p:cNvSpPr txBox="1"/>
          <p:nvPr/>
        </p:nvSpPr>
        <p:spPr>
          <a:xfrm>
            <a:off x="5175682" y="656703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GC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CFBBD3CE-5C72-59DF-610E-60DE565AE082}"/>
              </a:ext>
            </a:extLst>
          </p:cNvPr>
          <p:cNvSpPr/>
          <p:nvPr/>
        </p:nvSpPr>
        <p:spPr>
          <a:xfrm>
            <a:off x="10993434" y="801446"/>
            <a:ext cx="186431" cy="7989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270DDAEB-A56D-724D-E21F-E65ACAD2A838}"/>
              </a:ext>
            </a:extLst>
          </p:cNvPr>
          <p:cNvSpPr/>
          <p:nvPr/>
        </p:nvSpPr>
        <p:spPr>
          <a:xfrm>
            <a:off x="10993434" y="455276"/>
            <a:ext cx="186431" cy="79899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56F6E8AD-5E25-940C-F053-58AC8DB1F6B4}"/>
              </a:ext>
            </a:extLst>
          </p:cNvPr>
          <p:cNvSpPr txBox="1"/>
          <p:nvPr/>
        </p:nvSpPr>
        <p:spPr>
          <a:xfrm>
            <a:off x="11286398" y="310559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GCD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BB28611F-C1AC-0C09-0D58-ACAF56BF9C11}"/>
              </a:ext>
            </a:extLst>
          </p:cNvPr>
          <p:cNvSpPr txBox="1"/>
          <p:nvPr/>
        </p:nvSpPr>
        <p:spPr>
          <a:xfrm>
            <a:off x="11286398" y="656729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GC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8" name="表 17">
            <a:extLst>
              <a:ext uri="{FF2B5EF4-FFF2-40B4-BE49-F238E27FC236}">
                <a16:creationId xmlns:a16="http://schemas.microsoft.com/office/drawing/2014/main" id="{B3196EB3-F917-26FD-9E45-9FD776DE03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5203545"/>
              </p:ext>
            </p:extLst>
          </p:nvPr>
        </p:nvGraphicFramePr>
        <p:xfrm>
          <a:off x="0" y="4826124"/>
          <a:ext cx="5991222" cy="1005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67512">
                  <a:extLst>
                    <a:ext uri="{9D8B030D-6E8A-4147-A177-3AD203B41FA5}">
                      <a16:colId xmlns:a16="http://schemas.microsoft.com/office/drawing/2014/main" val="3337564270"/>
                    </a:ext>
                  </a:extLst>
                </a:gridCol>
                <a:gridCol w="1064742">
                  <a:extLst>
                    <a:ext uri="{9D8B030D-6E8A-4147-A177-3AD203B41FA5}">
                      <a16:colId xmlns:a16="http://schemas.microsoft.com/office/drawing/2014/main" val="3970242390"/>
                    </a:ext>
                  </a:extLst>
                </a:gridCol>
                <a:gridCol w="1064742">
                  <a:extLst>
                    <a:ext uri="{9D8B030D-6E8A-4147-A177-3AD203B41FA5}">
                      <a16:colId xmlns:a16="http://schemas.microsoft.com/office/drawing/2014/main" val="805174894"/>
                    </a:ext>
                  </a:extLst>
                </a:gridCol>
                <a:gridCol w="1064742">
                  <a:extLst>
                    <a:ext uri="{9D8B030D-6E8A-4147-A177-3AD203B41FA5}">
                      <a16:colId xmlns:a16="http://schemas.microsoft.com/office/drawing/2014/main" val="2819743461"/>
                    </a:ext>
                  </a:extLst>
                </a:gridCol>
                <a:gridCol w="1064742">
                  <a:extLst>
                    <a:ext uri="{9D8B030D-6E8A-4147-A177-3AD203B41FA5}">
                      <a16:colId xmlns:a16="http://schemas.microsoft.com/office/drawing/2014/main" val="277573423"/>
                    </a:ext>
                  </a:extLst>
                </a:gridCol>
                <a:gridCol w="1064742">
                  <a:extLst>
                    <a:ext uri="{9D8B030D-6E8A-4147-A177-3AD203B41FA5}">
                      <a16:colId xmlns:a16="http://schemas.microsoft.com/office/drawing/2014/main" val="151239621"/>
                    </a:ext>
                  </a:extLst>
                </a:gridCol>
              </a:tblGrid>
              <a:tr h="0">
                <a:tc gridSpan="6">
                  <a:txBody>
                    <a:bodyPr/>
                    <a:lstStyle/>
                    <a:p>
                      <a:r>
                        <a:rPr kumimoji="1" lang="en-US" altLang="ja-JP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Number at risk</a:t>
                      </a:r>
                      <a:endParaRPr kumimoji="1" lang="ja-JP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909523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kumimoji="1" lang="en-US" altLang="ja-JP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GCD</a:t>
                      </a:r>
                      <a:endParaRPr kumimoji="1" lang="ja-JP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132</a:t>
                      </a:r>
                      <a:endParaRPr kumimoji="1" lang="ja-JP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  <a:endParaRPr kumimoji="1" lang="ja-JP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1" lang="ja-JP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1" lang="ja-JP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1" lang="ja-JP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932652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kumimoji="1" lang="en-US" altLang="ja-JP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GC</a:t>
                      </a:r>
                      <a:endParaRPr kumimoji="1" lang="ja-JP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139</a:t>
                      </a:r>
                      <a:endParaRPr kumimoji="1" lang="ja-JP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</a:t>
                      </a:r>
                      <a:endParaRPr kumimoji="1" lang="ja-JP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</a:t>
                      </a:r>
                      <a:endParaRPr kumimoji="1" lang="ja-JP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1" lang="ja-JP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kumimoji="1" lang="ja-JP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4803457"/>
                  </a:ext>
                </a:extLst>
              </a:tr>
            </a:tbl>
          </a:graphicData>
        </a:graphic>
      </p:graphicFrame>
      <p:graphicFrame>
        <p:nvGraphicFramePr>
          <p:cNvPr id="20" name="表 19">
            <a:extLst>
              <a:ext uri="{FF2B5EF4-FFF2-40B4-BE49-F238E27FC236}">
                <a16:creationId xmlns:a16="http://schemas.microsoft.com/office/drawing/2014/main" id="{D2C28B46-5330-9C18-7103-2DF95C0C067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511302"/>
              </p:ext>
            </p:extLst>
          </p:nvPr>
        </p:nvGraphicFramePr>
        <p:xfrm>
          <a:off x="6096003" y="4826124"/>
          <a:ext cx="5991222" cy="1005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67512">
                  <a:extLst>
                    <a:ext uri="{9D8B030D-6E8A-4147-A177-3AD203B41FA5}">
                      <a16:colId xmlns:a16="http://schemas.microsoft.com/office/drawing/2014/main" val="3337564270"/>
                    </a:ext>
                  </a:extLst>
                </a:gridCol>
                <a:gridCol w="1064742">
                  <a:extLst>
                    <a:ext uri="{9D8B030D-6E8A-4147-A177-3AD203B41FA5}">
                      <a16:colId xmlns:a16="http://schemas.microsoft.com/office/drawing/2014/main" val="3970242390"/>
                    </a:ext>
                  </a:extLst>
                </a:gridCol>
                <a:gridCol w="1064742">
                  <a:extLst>
                    <a:ext uri="{9D8B030D-6E8A-4147-A177-3AD203B41FA5}">
                      <a16:colId xmlns:a16="http://schemas.microsoft.com/office/drawing/2014/main" val="805174894"/>
                    </a:ext>
                  </a:extLst>
                </a:gridCol>
                <a:gridCol w="1064742">
                  <a:extLst>
                    <a:ext uri="{9D8B030D-6E8A-4147-A177-3AD203B41FA5}">
                      <a16:colId xmlns:a16="http://schemas.microsoft.com/office/drawing/2014/main" val="2819743461"/>
                    </a:ext>
                  </a:extLst>
                </a:gridCol>
                <a:gridCol w="1064742">
                  <a:extLst>
                    <a:ext uri="{9D8B030D-6E8A-4147-A177-3AD203B41FA5}">
                      <a16:colId xmlns:a16="http://schemas.microsoft.com/office/drawing/2014/main" val="277573423"/>
                    </a:ext>
                  </a:extLst>
                </a:gridCol>
                <a:gridCol w="1064742">
                  <a:extLst>
                    <a:ext uri="{9D8B030D-6E8A-4147-A177-3AD203B41FA5}">
                      <a16:colId xmlns:a16="http://schemas.microsoft.com/office/drawing/2014/main" val="151239621"/>
                    </a:ext>
                  </a:extLst>
                </a:gridCol>
              </a:tblGrid>
              <a:tr h="0">
                <a:tc gridSpan="6">
                  <a:txBody>
                    <a:bodyPr/>
                    <a:lstStyle/>
                    <a:p>
                      <a:r>
                        <a:rPr kumimoji="1" lang="en-US" altLang="ja-JP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Number at risk</a:t>
                      </a:r>
                      <a:endParaRPr kumimoji="1" lang="ja-JP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909523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kumimoji="1" lang="en-US" altLang="ja-JP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GCD</a:t>
                      </a:r>
                      <a:endParaRPr kumimoji="1" lang="ja-JP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</a:t>
                      </a:r>
                      <a:endParaRPr kumimoji="1" lang="ja-JP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</a:t>
                      </a:r>
                      <a:endParaRPr kumimoji="1" lang="ja-JP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1" lang="ja-JP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1" lang="ja-JP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1" lang="ja-JP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932652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kumimoji="1" lang="en-US" altLang="ja-JP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GC</a:t>
                      </a:r>
                      <a:endParaRPr kumimoji="1" lang="ja-JP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117</a:t>
                      </a:r>
                      <a:endParaRPr kumimoji="1" lang="ja-JP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1" lang="ja-JP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</a:t>
                      </a:r>
                      <a:endParaRPr kumimoji="1" lang="ja-JP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1" lang="ja-JP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kumimoji="1" lang="ja-JP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4803457"/>
                  </a:ext>
                </a:extLst>
              </a:tr>
            </a:tbl>
          </a:graphicData>
        </a:graphic>
      </p:graphicFrame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D90B3CAC-8423-CE98-7920-2D86E01CB76B}"/>
              </a:ext>
            </a:extLst>
          </p:cNvPr>
          <p:cNvSpPr txBox="1"/>
          <p:nvPr/>
        </p:nvSpPr>
        <p:spPr>
          <a:xfrm>
            <a:off x="1061338" y="3429000"/>
            <a:ext cx="10647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0.047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8B2C87FC-6E7C-16DA-16BB-8ECB4DCA5BDC}"/>
              </a:ext>
            </a:extLst>
          </p:cNvPr>
          <p:cNvSpPr txBox="1"/>
          <p:nvPr/>
        </p:nvSpPr>
        <p:spPr>
          <a:xfrm>
            <a:off x="7148194" y="3429000"/>
            <a:ext cx="10647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0.406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66434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6473</TotalTime>
  <Words>465</Words>
  <Application>Microsoft Office PowerPoint</Application>
  <PresentationFormat>ワイド画面</PresentationFormat>
  <Paragraphs>105</Paragraphs>
  <Slides>3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8" baseType="lpstr">
      <vt:lpstr>游ゴシック</vt:lpstr>
      <vt:lpstr>游ゴシック Light</vt:lpstr>
      <vt:lpstr>Arial</vt:lpstr>
      <vt:lpstr>Times New Roman</vt:lpstr>
      <vt:lpstr>Office テーマ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Hisashi Kosaka</dc:creator>
  <cp:lastModifiedBy>Hisashi Kosaka</cp:lastModifiedBy>
  <cp:revision>8</cp:revision>
  <dcterms:created xsi:type="dcterms:W3CDTF">2025-11-24T14:20:38Z</dcterms:created>
  <dcterms:modified xsi:type="dcterms:W3CDTF">2026-03-21T17:30:32Z</dcterms:modified>
</cp:coreProperties>
</file>