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modernComment_100_5365B0E4.xml" ContentType="application/vnd.ms-powerpoint.comment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9144000" cy="6858000" type="screen4x3"/>
  <p:notesSz cx="7099300"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7A7C282-2EB6-C6AE-8CD2-0D2830B12C02}" name="Matthew Wetzel" initials="MW" userId="Matthew Wetzel"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DAFCCCE-14C5-4196-B376-4E50B343D224}" v="4" dt="2025-12-19T05:44:46.6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28" autoAdjust="0"/>
    <p:restoredTop sz="94660"/>
  </p:normalViewPr>
  <p:slideViewPr>
    <p:cSldViewPr snapToGrid="0">
      <p:cViewPr varScale="1">
        <p:scale>
          <a:sx n="96" d="100"/>
          <a:sy n="96" d="100"/>
        </p:scale>
        <p:origin x="91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8/10/relationships/authors" Target="authors.xml"/></Relationships>
</file>

<file path=ppt/charts/_rels/chart1.xml.rels><?xml version="1.0" encoding="UTF-8" standalone="yes"?>
<Relationships xmlns="http://schemas.openxmlformats.org/package/2006/relationships"><Relationship Id="rId1" Type="http://schemas.openxmlformats.org/officeDocument/2006/relationships/oleObject" Target="https://tmdacjp-my.sharepoint.com/personal/uchida_mane_tmd_ac_jp/Documents/&#12489;&#12461;&#12517;&#12513;&#12531;&#12488;/T-001~T022%20&#25163;&#34899;&#32066;&#20102;&#26178;%20Fbg%20C.+Plt%20.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https://tmdacjp-my.sharepoint.com/personal/uchida_mane_tmd_ac_jp/Documents/&#12489;&#12461;&#12517;&#12513;&#12531;&#12488;/T-001~T022%20&#25163;&#34899;&#32066;&#20102;&#26178;%20Fbg%20C.+Plt%20.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https://tmdacjp-my.sharepoint.com/personal/uchida_mane_tmd_ac_jp/Documents/&#12489;&#12461;&#12517;&#12513;&#12531;&#12488;/T-001~T022%20&#25163;&#34899;&#32066;&#20102;&#26178;%20Fbg%20C.+Plt%20.xlsx" TargetMode="External"/><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3" Type="http://schemas.openxmlformats.org/officeDocument/2006/relationships/oleObject" Target="https://tmdacjp-my.sharepoint.com/personal/uchida_mane_tmd_ac_jp/Documents/&#12489;&#12461;&#12517;&#12513;&#12531;&#12488;/T-001~T022%20&#25163;&#34899;&#32066;&#20102;&#26178;%20Fbg%20C.+Plt%20.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514238845144352"/>
          <c:y val="5.0925925925925923E-2"/>
          <c:w val="0.69896194225721786"/>
          <c:h val="0.74952172645086035"/>
        </c:manualLayout>
      </c:layout>
      <c:scatterChart>
        <c:scatterStyle val="lineMarker"/>
        <c:varyColors val="0"/>
        <c:ser>
          <c:idx val="0"/>
          <c:order val="0"/>
          <c:spPr>
            <a:ln w="19050">
              <a:noFill/>
            </a:ln>
          </c:spPr>
          <c:marker>
            <c:symbol val="circle"/>
            <c:size val="4"/>
            <c:spPr>
              <a:solidFill>
                <a:schemeClr val="tx1"/>
              </a:solidFill>
              <a:ln>
                <a:solidFill>
                  <a:schemeClr val="tx1"/>
                </a:solidFill>
              </a:ln>
            </c:spPr>
          </c:marker>
          <c:trendline>
            <c:trendlineType val="linear"/>
            <c:dispRSqr val="0"/>
            <c:dispEq val="0"/>
          </c:trendline>
          <c:trendline>
            <c:spPr>
              <a:ln w="19050">
                <a:solidFill>
                  <a:schemeClr val="tx1"/>
                </a:solidFill>
              </a:ln>
            </c:spPr>
            <c:trendlineType val="linear"/>
            <c:dispRSqr val="1"/>
            <c:dispEq val="1"/>
            <c:trendlineLbl>
              <c:layout>
                <c:manualLayout>
                  <c:x val="-2.7301837270341207E-2"/>
                  <c:y val="-0.21009514435695539"/>
                </c:manualLayout>
              </c:layout>
              <c:tx>
                <c:rich>
                  <a:bodyPr/>
                  <a:lstStyle/>
                  <a:p>
                    <a:pPr>
                      <a:defRPr lang="ja-JP"/>
                    </a:pPr>
                    <a:r>
                      <a:rPr lang="ja-JP" dirty="0">
                        <a:solidFill>
                          <a:schemeClr val="tx1"/>
                        </a:solidFill>
                        <a:latin typeface="Arial" panose="020B0604020202020204" pitchFamily="34" charset="0"/>
                        <a:cs typeface="Arial" panose="020B0604020202020204" pitchFamily="34" charset="0"/>
                      </a:rPr>
                      <a:t>y = 8.5</a:t>
                    </a:r>
                    <a:r>
                      <a:rPr lang="en-US" altLang="ja-JP" dirty="0">
                        <a:solidFill>
                          <a:schemeClr val="tx1"/>
                        </a:solidFill>
                        <a:latin typeface="Arial" panose="020B0604020202020204" pitchFamily="34" charset="0"/>
                        <a:cs typeface="Arial" panose="020B0604020202020204" pitchFamily="34" charset="0"/>
                      </a:rPr>
                      <a:t>9</a:t>
                    </a:r>
                    <a:r>
                      <a:rPr lang="ja-JP" dirty="0">
                        <a:solidFill>
                          <a:schemeClr val="tx1"/>
                        </a:solidFill>
                        <a:latin typeface="Arial" panose="020B0604020202020204" pitchFamily="34" charset="0"/>
                        <a:cs typeface="Arial" panose="020B0604020202020204" pitchFamily="34" charset="0"/>
                      </a:rPr>
                      <a:t>x + 13</a:t>
                    </a:r>
                    <a:r>
                      <a:rPr lang="en-US" altLang="ja-JP" dirty="0">
                        <a:solidFill>
                          <a:schemeClr val="tx1"/>
                        </a:solidFill>
                        <a:latin typeface="Arial" panose="020B0604020202020204" pitchFamily="34" charset="0"/>
                        <a:cs typeface="Arial" panose="020B0604020202020204" pitchFamily="34" charset="0"/>
                      </a:rPr>
                      <a:t>3</a:t>
                    </a:r>
                    <a:br>
                      <a:rPr lang="ja-JP" dirty="0">
                        <a:solidFill>
                          <a:schemeClr val="tx1"/>
                        </a:solidFill>
                        <a:latin typeface="Arial" panose="020B0604020202020204" pitchFamily="34" charset="0"/>
                        <a:cs typeface="Arial" panose="020B0604020202020204" pitchFamily="34" charset="0"/>
                      </a:rPr>
                    </a:br>
                    <a:r>
                      <a:rPr lang="ja-JP" dirty="0">
                        <a:solidFill>
                          <a:schemeClr val="tx1"/>
                        </a:solidFill>
                        <a:latin typeface="Arial" panose="020B0604020202020204" pitchFamily="34" charset="0"/>
                        <a:cs typeface="Arial" panose="020B0604020202020204" pitchFamily="34" charset="0"/>
                      </a:rPr>
                      <a:t>R = 0.</a:t>
                    </a:r>
                    <a:r>
                      <a:rPr lang="en-US" dirty="0">
                        <a:solidFill>
                          <a:schemeClr val="tx1"/>
                        </a:solidFill>
                        <a:latin typeface="Arial" panose="020B0604020202020204" pitchFamily="34" charset="0"/>
                        <a:cs typeface="Arial" panose="020B0604020202020204" pitchFamily="34" charset="0"/>
                      </a:rPr>
                      <a:t>44</a:t>
                    </a:r>
                    <a:endParaRPr lang="ja-JP" dirty="0">
                      <a:solidFill>
                        <a:schemeClr val="tx1"/>
                      </a:solidFill>
                      <a:latin typeface="Arial" panose="020B0604020202020204" pitchFamily="34" charset="0"/>
                      <a:cs typeface="Arial" panose="020B0604020202020204" pitchFamily="34" charset="0"/>
                    </a:endParaRPr>
                  </a:p>
                </c:rich>
              </c:tx>
              <c:numFmt formatCode="General" sourceLinked="0"/>
            </c:trendlineLbl>
          </c:trendline>
          <c:xVal>
            <c:numRef>
              <c:f>Sheet3!$A$2:$A$20</c:f>
              <c:numCache>
                <c:formatCode>General</c:formatCode>
                <c:ptCount val="19"/>
                <c:pt idx="0">
                  <c:v>67.183999999999997</c:v>
                </c:pt>
                <c:pt idx="1">
                  <c:v>53.503999999999998</c:v>
                </c:pt>
                <c:pt idx="2">
                  <c:v>60.26400000000001</c:v>
                </c:pt>
                <c:pt idx="3">
                  <c:v>54.023999999999987</c:v>
                </c:pt>
                <c:pt idx="4">
                  <c:v>41.384</c:v>
                </c:pt>
                <c:pt idx="5">
                  <c:v>56.623999999999988</c:v>
                </c:pt>
                <c:pt idx="6">
                  <c:v>54.143999999999998</c:v>
                </c:pt>
                <c:pt idx="7">
                  <c:v>106.8</c:v>
                </c:pt>
                <c:pt idx="8">
                  <c:v>55.287272727272715</c:v>
                </c:pt>
                <c:pt idx="9">
                  <c:v>52.523636363636356</c:v>
                </c:pt>
                <c:pt idx="10">
                  <c:v>59.578181818181811</c:v>
                </c:pt>
                <c:pt idx="11">
                  <c:v>46.414545454545447</c:v>
                </c:pt>
                <c:pt idx="12">
                  <c:v>49.505454545454548</c:v>
                </c:pt>
                <c:pt idx="13">
                  <c:v>79.214545454545444</c:v>
                </c:pt>
                <c:pt idx="14">
                  <c:v>36.196363636363635</c:v>
                </c:pt>
                <c:pt idx="15">
                  <c:v>30.232727272727264</c:v>
                </c:pt>
                <c:pt idx="16">
                  <c:v>47.43272727272727</c:v>
                </c:pt>
                <c:pt idx="17">
                  <c:v>40.523636363636371</c:v>
                </c:pt>
                <c:pt idx="18">
                  <c:v>62.959999999999994</c:v>
                </c:pt>
              </c:numCache>
            </c:numRef>
          </c:xVal>
          <c:yVal>
            <c:numRef>
              <c:f>Sheet3!$B$2:$B$20</c:f>
              <c:numCache>
                <c:formatCode>General</c:formatCode>
                <c:ptCount val="19"/>
                <c:pt idx="0">
                  <c:v>348</c:v>
                </c:pt>
                <c:pt idx="1">
                  <c:v>468</c:v>
                </c:pt>
                <c:pt idx="2">
                  <c:v>934</c:v>
                </c:pt>
                <c:pt idx="3">
                  <c:v>254</c:v>
                </c:pt>
                <c:pt idx="4">
                  <c:v>325</c:v>
                </c:pt>
                <c:pt idx="5">
                  <c:v>265</c:v>
                </c:pt>
                <c:pt idx="6">
                  <c:v>834</c:v>
                </c:pt>
                <c:pt idx="7">
                  <c:v>1451</c:v>
                </c:pt>
                <c:pt idx="8">
                  <c:v>384</c:v>
                </c:pt>
                <c:pt idx="9">
                  <c:v>336</c:v>
                </c:pt>
                <c:pt idx="10">
                  <c:v>910</c:v>
                </c:pt>
                <c:pt idx="11">
                  <c:v>1095</c:v>
                </c:pt>
                <c:pt idx="12">
                  <c:v>507</c:v>
                </c:pt>
                <c:pt idx="13">
                  <c:v>676</c:v>
                </c:pt>
                <c:pt idx="14">
                  <c:v>703</c:v>
                </c:pt>
                <c:pt idx="15">
                  <c:v>749</c:v>
                </c:pt>
                <c:pt idx="16">
                  <c:v>239</c:v>
                </c:pt>
                <c:pt idx="17">
                  <c:v>560</c:v>
                </c:pt>
                <c:pt idx="18">
                  <c:v>530</c:v>
                </c:pt>
              </c:numCache>
            </c:numRef>
          </c:yVal>
          <c:smooth val="0"/>
          <c:extLst>
            <c:ext xmlns:c16="http://schemas.microsoft.com/office/drawing/2014/chart" uri="{C3380CC4-5D6E-409C-BE32-E72D297353CC}">
              <c16:uniqueId val="{00000002-A56D-4249-80BB-7B42460827D3}"/>
            </c:ext>
          </c:extLst>
        </c:ser>
        <c:dLbls>
          <c:showLegendKey val="0"/>
          <c:showVal val="0"/>
          <c:showCatName val="0"/>
          <c:showSerName val="0"/>
          <c:showPercent val="0"/>
          <c:showBubbleSize val="0"/>
        </c:dLbls>
        <c:axId val="1526851664"/>
        <c:axId val="1526861264"/>
      </c:scatterChart>
      <c:valAx>
        <c:axId val="1526851664"/>
        <c:scaling>
          <c:orientation val="minMax"/>
          <c:max val="120"/>
        </c:scaling>
        <c:delete val="0"/>
        <c:axPos val="b"/>
        <c:title>
          <c:tx>
            <c:rich>
              <a:bodyPr/>
              <a:lstStyle/>
              <a:p>
                <a:pPr>
                  <a:defRPr lang="ja-JP" b="0">
                    <a:solidFill>
                      <a:schemeClr val="tx1"/>
                    </a:solidFill>
                  </a:defRPr>
                </a:pPr>
                <a:r>
                  <a:rPr lang="en-US" b="0">
                    <a:solidFill>
                      <a:schemeClr val="tx1"/>
                    </a:solidFill>
                  </a:rPr>
                  <a:t>TFPI</a:t>
                </a:r>
                <a:r>
                  <a:rPr lang="ja-JP" b="0">
                    <a:solidFill>
                      <a:schemeClr val="tx1"/>
                    </a:solidFill>
                  </a:rPr>
                  <a:t> </a:t>
                </a:r>
                <a:r>
                  <a:rPr lang="en-US" b="0">
                    <a:solidFill>
                      <a:schemeClr val="tx1"/>
                    </a:solidFill>
                  </a:rPr>
                  <a:t>(ng/mL)</a:t>
                </a:r>
                <a:endParaRPr lang="ja-JP" b="0">
                  <a:solidFill>
                    <a:schemeClr val="tx1"/>
                  </a:solidFill>
                </a:endParaRPr>
              </a:p>
            </c:rich>
          </c:tx>
          <c:overlay val="0"/>
        </c:title>
        <c:numFmt formatCode="General" sourceLinked="0"/>
        <c:majorTickMark val="out"/>
        <c:minorTickMark val="none"/>
        <c:tickLblPos val="nextTo"/>
        <c:txPr>
          <a:bodyPr/>
          <a:lstStyle/>
          <a:p>
            <a:pPr>
              <a:defRPr lang="ja-JP"/>
            </a:pPr>
            <a:endParaRPr lang="en-US"/>
          </a:p>
        </c:txPr>
        <c:crossAx val="1526861264"/>
        <c:crosses val="autoZero"/>
        <c:crossBetween val="midCat"/>
        <c:majorUnit val="20"/>
      </c:valAx>
      <c:valAx>
        <c:axId val="1526861264"/>
        <c:scaling>
          <c:orientation val="minMax"/>
        </c:scaling>
        <c:delete val="0"/>
        <c:axPos val="l"/>
        <c:title>
          <c:tx>
            <c:rich>
              <a:bodyPr/>
              <a:lstStyle/>
              <a:p>
                <a:pPr>
                  <a:defRPr lang="ja-JP" b="0"/>
                </a:pPr>
                <a:r>
                  <a:rPr lang="en-US" b="0"/>
                  <a:t>Chest drain output (g) </a:t>
                </a:r>
              </a:p>
            </c:rich>
          </c:tx>
          <c:overlay val="0"/>
        </c:title>
        <c:numFmt formatCode="General" sourceLinked="0"/>
        <c:majorTickMark val="out"/>
        <c:minorTickMark val="none"/>
        <c:tickLblPos val="nextTo"/>
        <c:txPr>
          <a:bodyPr/>
          <a:lstStyle/>
          <a:p>
            <a:pPr>
              <a:defRPr lang="ja-JP">
                <a:solidFill>
                  <a:schemeClr val="tx1"/>
                </a:solidFill>
              </a:defRPr>
            </a:pPr>
            <a:endParaRPr lang="ja-JP"/>
          </a:p>
        </c:txPr>
        <c:crossAx val="1526851664"/>
        <c:crosses val="autoZero"/>
        <c:crossBetween val="midCat"/>
      </c:valAx>
      <c:spPr>
        <a:noFill/>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txPr>
    <a:bodyPr/>
    <a:lstStyle/>
    <a:p>
      <a:pPr>
        <a:defRPr sz="1200">
          <a:latin typeface="Arial" panose="020B0604020202020204" pitchFamily="34" charset="0"/>
          <a:cs typeface="Arial" panose="020B0604020202020204" pitchFamily="34" charset="0"/>
        </a:defRPr>
      </a:pPr>
      <a:endParaRPr lang="ja-JP"/>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spPr>
            <a:ln w="19050">
              <a:noFill/>
            </a:ln>
          </c:spPr>
          <c:marker>
            <c:symbol val="circle"/>
            <c:size val="4"/>
            <c:spPr>
              <a:solidFill>
                <a:schemeClr val="tx1"/>
              </a:solidFill>
              <a:ln>
                <a:solidFill>
                  <a:schemeClr val="tx1"/>
                </a:solidFill>
              </a:ln>
            </c:spPr>
          </c:marker>
          <c:trendline>
            <c:trendlineType val="linear"/>
            <c:dispRSqr val="0"/>
            <c:dispEq val="0"/>
          </c:trendline>
          <c:trendline>
            <c:spPr>
              <a:ln w="19050"/>
            </c:spPr>
            <c:trendlineType val="linear"/>
            <c:dispRSqr val="1"/>
            <c:dispEq val="1"/>
            <c:trendlineLbl>
              <c:layout>
                <c:manualLayout>
                  <c:x val="0.16697375328083988"/>
                  <c:y val="-0.56844014289880429"/>
                </c:manualLayout>
              </c:layout>
              <c:tx>
                <c:rich>
                  <a:bodyPr/>
                  <a:lstStyle/>
                  <a:p>
                    <a:pPr>
                      <a:defRPr lang="ja-JP"/>
                    </a:pPr>
                    <a:r>
                      <a:rPr lang="ja-JP" dirty="0">
                        <a:solidFill>
                          <a:schemeClr val="tx1"/>
                        </a:solidFill>
                      </a:rPr>
                      <a:t>y = -1.40x + 75</a:t>
                    </a:r>
                    <a:r>
                      <a:rPr lang="en-US" altLang="ja-JP" dirty="0">
                        <a:solidFill>
                          <a:schemeClr val="tx1"/>
                        </a:solidFill>
                      </a:rPr>
                      <a:t>9</a:t>
                    </a:r>
                    <a:br>
                      <a:rPr lang="ja-JP" dirty="0">
                        <a:solidFill>
                          <a:schemeClr val="tx1"/>
                        </a:solidFill>
                      </a:rPr>
                    </a:br>
                    <a:r>
                      <a:rPr lang="ja-JP" dirty="0">
                        <a:solidFill>
                          <a:schemeClr val="tx1"/>
                        </a:solidFill>
                      </a:rPr>
                      <a:t>R = </a:t>
                    </a:r>
                    <a:r>
                      <a:rPr lang="en-US" dirty="0">
                        <a:solidFill>
                          <a:schemeClr val="tx1"/>
                        </a:solidFill>
                      </a:rPr>
                      <a:t>-0.44</a:t>
                    </a:r>
                    <a:endParaRPr lang="ja-JP" dirty="0">
                      <a:solidFill>
                        <a:schemeClr val="tx1"/>
                      </a:solidFill>
                    </a:endParaRPr>
                  </a:p>
                </c:rich>
              </c:tx>
              <c:numFmt formatCode="General" sourceLinked="0"/>
            </c:trendlineLbl>
          </c:trendline>
          <c:xVal>
            <c:numRef>
              <c:f>Sheet3!$C$2:$C$20</c:f>
              <c:numCache>
                <c:formatCode>General</c:formatCode>
                <c:ptCount val="19"/>
                <c:pt idx="0">
                  <c:v>1</c:v>
                </c:pt>
                <c:pt idx="1">
                  <c:v>48.93</c:v>
                </c:pt>
                <c:pt idx="2">
                  <c:v>17.170000000000002</c:v>
                </c:pt>
                <c:pt idx="3">
                  <c:v>176.22</c:v>
                </c:pt>
                <c:pt idx="4">
                  <c:v>98.05</c:v>
                </c:pt>
                <c:pt idx="5">
                  <c:v>147.61000000000001</c:v>
                </c:pt>
                <c:pt idx="6">
                  <c:v>3.47</c:v>
                </c:pt>
                <c:pt idx="7">
                  <c:v>1</c:v>
                </c:pt>
                <c:pt idx="8">
                  <c:v>234.84</c:v>
                </c:pt>
                <c:pt idx="9">
                  <c:v>402.94</c:v>
                </c:pt>
                <c:pt idx="10">
                  <c:v>52.48</c:v>
                </c:pt>
                <c:pt idx="11">
                  <c:v>86.39</c:v>
                </c:pt>
                <c:pt idx="12">
                  <c:v>54.07</c:v>
                </c:pt>
                <c:pt idx="13">
                  <c:v>9.02</c:v>
                </c:pt>
                <c:pt idx="14">
                  <c:v>219.71</c:v>
                </c:pt>
                <c:pt idx="15">
                  <c:v>144.31</c:v>
                </c:pt>
                <c:pt idx="16">
                  <c:v>110.05</c:v>
                </c:pt>
                <c:pt idx="17">
                  <c:v>152.47999999999999</c:v>
                </c:pt>
                <c:pt idx="18">
                  <c:v>72.430000000000007</c:v>
                </c:pt>
              </c:numCache>
            </c:numRef>
          </c:xVal>
          <c:yVal>
            <c:numRef>
              <c:f>Sheet3!$D$2:$D$20</c:f>
              <c:numCache>
                <c:formatCode>General</c:formatCode>
                <c:ptCount val="19"/>
                <c:pt idx="0">
                  <c:v>348</c:v>
                </c:pt>
                <c:pt idx="1">
                  <c:v>468</c:v>
                </c:pt>
                <c:pt idx="2">
                  <c:v>934</c:v>
                </c:pt>
                <c:pt idx="3">
                  <c:v>254</c:v>
                </c:pt>
                <c:pt idx="4">
                  <c:v>325</c:v>
                </c:pt>
                <c:pt idx="5">
                  <c:v>265</c:v>
                </c:pt>
                <c:pt idx="6">
                  <c:v>834</c:v>
                </c:pt>
                <c:pt idx="7">
                  <c:v>1451</c:v>
                </c:pt>
                <c:pt idx="8">
                  <c:v>384</c:v>
                </c:pt>
                <c:pt idx="9">
                  <c:v>336</c:v>
                </c:pt>
                <c:pt idx="10">
                  <c:v>910</c:v>
                </c:pt>
                <c:pt idx="11">
                  <c:v>1095</c:v>
                </c:pt>
                <c:pt idx="12">
                  <c:v>507</c:v>
                </c:pt>
                <c:pt idx="13">
                  <c:v>676</c:v>
                </c:pt>
                <c:pt idx="14">
                  <c:v>703</c:v>
                </c:pt>
                <c:pt idx="15">
                  <c:v>749</c:v>
                </c:pt>
                <c:pt idx="16">
                  <c:v>239</c:v>
                </c:pt>
                <c:pt idx="17">
                  <c:v>560</c:v>
                </c:pt>
                <c:pt idx="18">
                  <c:v>530</c:v>
                </c:pt>
              </c:numCache>
            </c:numRef>
          </c:yVal>
          <c:smooth val="0"/>
          <c:extLst>
            <c:ext xmlns:c16="http://schemas.microsoft.com/office/drawing/2014/chart" uri="{C3380CC4-5D6E-409C-BE32-E72D297353CC}">
              <c16:uniqueId val="{00000002-2FCD-41D5-8A56-B5BD4E47F45D}"/>
            </c:ext>
          </c:extLst>
        </c:ser>
        <c:dLbls>
          <c:showLegendKey val="0"/>
          <c:showVal val="0"/>
          <c:showCatName val="0"/>
          <c:showSerName val="0"/>
          <c:showPercent val="0"/>
          <c:showBubbleSize val="0"/>
        </c:dLbls>
        <c:axId val="1155636608"/>
        <c:axId val="1155637088"/>
      </c:scatterChart>
      <c:valAx>
        <c:axId val="1155636608"/>
        <c:scaling>
          <c:orientation val="minMax"/>
        </c:scaling>
        <c:delete val="0"/>
        <c:axPos val="b"/>
        <c:title>
          <c:tx>
            <c:rich>
              <a:bodyPr/>
              <a:lstStyle/>
              <a:p>
                <a:pPr>
                  <a:defRPr lang="ja-JP" b="0">
                    <a:solidFill>
                      <a:schemeClr val="tx1"/>
                    </a:solidFill>
                  </a:defRPr>
                </a:pPr>
                <a:r>
                  <a:rPr lang="en-US" b="0">
                    <a:solidFill>
                      <a:schemeClr val="tx1"/>
                    </a:solidFill>
                  </a:rPr>
                  <a:t>PeakTG (nM)</a:t>
                </a:r>
                <a:endParaRPr lang="ja-JP" b="0">
                  <a:solidFill>
                    <a:schemeClr val="tx1"/>
                  </a:solidFill>
                </a:endParaRPr>
              </a:p>
            </c:rich>
          </c:tx>
          <c:layout>
            <c:manualLayout>
              <c:xMode val="edge"/>
              <c:yMode val="edge"/>
              <c:x val="0.50009186351706048"/>
              <c:y val="0.88432852143482066"/>
            </c:manualLayout>
          </c:layout>
          <c:overlay val="0"/>
        </c:title>
        <c:numFmt formatCode="General" sourceLinked="0"/>
        <c:majorTickMark val="out"/>
        <c:minorTickMark val="none"/>
        <c:tickLblPos val="nextTo"/>
        <c:txPr>
          <a:bodyPr/>
          <a:lstStyle/>
          <a:p>
            <a:pPr>
              <a:defRPr lang="ja-JP"/>
            </a:pPr>
            <a:endParaRPr lang="en-US"/>
          </a:p>
        </c:txPr>
        <c:crossAx val="1155637088"/>
        <c:crosses val="autoZero"/>
        <c:crossBetween val="midCat"/>
        <c:majorUnit val="100"/>
      </c:valAx>
      <c:valAx>
        <c:axId val="1155637088"/>
        <c:scaling>
          <c:orientation val="minMax"/>
        </c:scaling>
        <c:delete val="0"/>
        <c:axPos val="l"/>
        <c:title>
          <c:tx>
            <c:rich>
              <a:bodyPr/>
              <a:lstStyle/>
              <a:p>
                <a:pPr>
                  <a:defRPr lang="ja-JP" b="0">
                    <a:solidFill>
                      <a:schemeClr val="tx1"/>
                    </a:solidFill>
                  </a:defRPr>
                </a:pPr>
                <a:r>
                  <a:rPr lang="en-US" b="0">
                    <a:solidFill>
                      <a:schemeClr val="tx1"/>
                    </a:solidFill>
                  </a:rPr>
                  <a:t>Chest drain output (g) </a:t>
                </a:r>
              </a:p>
            </c:rich>
          </c:tx>
          <c:overlay val="0"/>
        </c:title>
        <c:numFmt formatCode="General" sourceLinked="0"/>
        <c:majorTickMark val="out"/>
        <c:minorTickMark val="none"/>
        <c:tickLblPos val="nextTo"/>
        <c:txPr>
          <a:bodyPr/>
          <a:lstStyle/>
          <a:p>
            <a:pPr>
              <a:defRPr lang="ja-JP"/>
            </a:pPr>
            <a:endParaRPr lang="en-US"/>
          </a:p>
        </c:txPr>
        <c:crossAx val="1155636608"/>
        <c:crosses val="autoZero"/>
        <c:crossBetween val="midCat"/>
      </c:valAx>
      <c:spPr>
        <a:noFill/>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txPr>
    <a:bodyPr/>
    <a:lstStyle/>
    <a:p>
      <a:pPr>
        <a:defRPr sz="1200">
          <a:latin typeface="Arial" panose="020B0604020202020204" pitchFamily="34" charset="0"/>
          <a:cs typeface="Arial" panose="020B0604020202020204" pitchFamily="34" charset="0"/>
        </a:defRPr>
      </a:pPr>
      <a:endParaRPr lang="ja-JP"/>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v>ICU_24h出血量</c:v>
          </c:tx>
          <c:spPr>
            <a:ln w="38100" cap="rnd">
              <a:noFill/>
              <a:round/>
            </a:ln>
            <a:effectLst/>
          </c:spPr>
          <c:marker>
            <c:symbol val="circle"/>
            <c:size val="4"/>
            <c:spPr>
              <a:solidFill>
                <a:schemeClr val="tx1"/>
              </a:solidFill>
              <a:ln w="12700">
                <a:solidFill>
                  <a:schemeClr val="tx1"/>
                </a:solidFill>
              </a:ln>
              <a:effectLst/>
            </c:spPr>
          </c:marker>
          <c:trendline>
            <c:spPr>
              <a:ln w="19050" cap="rnd">
                <a:solidFill>
                  <a:schemeClr val="accent1"/>
                </a:solidFill>
                <a:prstDash val="sysDot"/>
              </a:ln>
              <a:effectLst/>
            </c:spPr>
            <c:trendlineType val="linear"/>
            <c:dispRSqr val="0"/>
            <c:dispEq val="0"/>
          </c:trendline>
          <c:trendline>
            <c:spPr>
              <a:ln w="19050" cap="rnd">
                <a:solidFill>
                  <a:schemeClr val="tx1"/>
                </a:solidFill>
                <a:prstDash val="solid"/>
              </a:ln>
              <a:effectLst/>
            </c:spPr>
            <c:trendlineType val="linear"/>
            <c:dispRSqr val="1"/>
            <c:dispEq val="1"/>
            <c:trendlineLbl>
              <c:layout>
                <c:manualLayout>
                  <c:x val="0.13637187634503886"/>
                  <c:y val="-0.49452282006415865"/>
                </c:manualLayout>
              </c:layout>
              <c:tx>
                <c:rich>
                  <a:bodyPr rot="0" spcFirstLastPara="1" vertOverflow="ellipsis" vert="horz" wrap="square" anchor="ctr" anchorCtr="1"/>
                  <a:lstStyle/>
                  <a:p>
                    <a:pPr>
                      <a:defRPr lang="ja-JP"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ja-JP" dirty="0">
                        <a:solidFill>
                          <a:schemeClr val="tx1"/>
                        </a:solidFill>
                        <a:latin typeface="Arial" panose="020B0604020202020204" pitchFamily="34" charset="0"/>
                        <a:cs typeface="Arial" panose="020B0604020202020204" pitchFamily="34" charset="0"/>
                      </a:rPr>
                      <a:t>y = -20.6x + 84</a:t>
                    </a:r>
                    <a:r>
                      <a:rPr lang="en-US" altLang="ja-JP" dirty="0">
                        <a:solidFill>
                          <a:schemeClr val="tx1"/>
                        </a:solidFill>
                        <a:latin typeface="Arial" panose="020B0604020202020204" pitchFamily="34" charset="0"/>
                        <a:cs typeface="Arial" panose="020B0604020202020204" pitchFamily="34" charset="0"/>
                      </a:rPr>
                      <a:t>6</a:t>
                    </a:r>
                    <a:br>
                      <a:rPr lang="ja-JP" dirty="0">
                        <a:solidFill>
                          <a:schemeClr val="tx1"/>
                        </a:solidFill>
                        <a:latin typeface="Arial" panose="020B0604020202020204" pitchFamily="34" charset="0"/>
                        <a:cs typeface="Arial" panose="020B0604020202020204" pitchFamily="34" charset="0"/>
                      </a:rPr>
                    </a:br>
                    <a:r>
                      <a:rPr lang="ja-JP" dirty="0">
                        <a:solidFill>
                          <a:schemeClr val="tx1"/>
                        </a:solidFill>
                        <a:latin typeface="Arial" panose="020B0604020202020204" pitchFamily="34" charset="0"/>
                        <a:cs typeface="Arial" panose="020B0604020202020204" pitchFamily="34" charset="0"/>
                      </a:rPr>
                      <a:t>R = </a:t>
                    </a:r>
                    <a:r>
                      <a:rPr lang="en-US" dirty="0">
                        <a:solidFill>
                          <a:schemeClr val="tx1"/>
                        </a:solidFill>
                        <a:latin typeface="Arial" panose="020B0604020202020204" pitchFamily="34" charset="0"/>
                        <a:cs typeface="Arial" panose="020B0604020202020204" pitchFamily="34" charset="0"/>
                      </a:rPr>
                      <a:t>-</a:t>
                    </a:r>
                    <a:r>
                      <a:rPr lang="ja-JP" dirty="0">
                        <a:solidFill>
                          <a:schemeClr val="tx1"/>
                        </a:solidFill>
                        <a:latin typeface="Arial" panose="020B0604020202020204" pitchFamily="34" charset="0"/>
                        <a:cs typeface="Arial" panose="020B0604020202020204" pitchFamily="34" charset="0"/>
                      </a:rPr>
                      <a:t>0.</a:t>
                    </a:r>
                    <a:r>
                      <a:rPr lang="en-US" dirty="0">
                        <a:solidFill>
                          <a:schemeClr val="tx1"/>
                        </a:solidFill>
                        <a:latin typeface="Arial" panose="020B0604020202020204" pitchFamily="34" charset="0"/>
                        <a:cs typeface="Arial" panose="020B0604020202020204" pitchFamily="34" charset="0"/>
                      </a:rPr>
                      <a:t>23</a:t>
                    </a:r>
                    <a:endParaRPr lang="ja-JP" dirty="0">
                      <a:solidFill>
                        <a:schemeClr val="tx1"/>
                      </a:solidFill>
                      <a:latin typeface="Arial" panose="020B0604020202020204" pitchFamily="34" charset="0"/>
                      <a:cs typeface="Arial" panose="020B0604020202020204" pitchFamily="34" charset="0"/>
                    </a:endParaRPr>
                  </a:p>
                </c:rich>
              </c:tx>
              <c:numFmt formatCode="General" sourceLinked="0"/>
              <c:spPr>
                <a:noFill/>
                <a:ln>
                  <a:noFill/>
                </a:ln>
                <a:effectLst/>
              </c:spPr>
              <c:txPr>
                <a:bodyPr rot="0" spcFirstLastPara="1" vertOverflow="ellipsis" vert="horz" wrap="square" anchor="ctr" anchorCtr="1"/>
                <a:lstStyle/>
                <a:p>
                  <a:pPr>
                    <a:defRPr lang="ja-JP"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ja-JP" altLang="en-US"/>
                </a:p>
              </c:txPr>
            </c:trendlineLbl>
          </c:trendline>
          <c:xVal>
            <c:numLit>
              <c:formatCode>General</c:formatCode>
              <c:ptCount val="19"/>
              <c:pt idx="0">
                <c:v>7.27</c:v>
              </c:pt>
              <c:pt idx="1">
                <c:v>15.75</c:v>
              </c:pt>
              <c:pt idx="2">
                <c:v>13.59</c:v>
              </c:pt>
              <c:pt idx="3">
                <c:v>15.34</c:v>
              </c:pt>
              <c:pt idx="4">
                <c:v>17.010000000000002</c:v>
              </c:pt>
              <c:pt idx="5">
                <c:v>8.1300000000000008</c:v>
              </c:pt>
              <c:pt idx="6">
                <c:v>9.0399999999999991</c:v>
              </c:pt>
              <c:pt idx="7">
                <c:v>9.7799999999999994</c:v>
              </c:pt>
              <c:pt idx="8">
                <c:v>11.69</c:v>
              </c:pt>
              <c:pt idx="9">
                <c:v>18.91</c:v>
              </c:pt>
              <c:pt idx="10">
                <c:v>14.08</c:v>
              </c:pt>
              <c:pt idx="11">
                <c:v>12.11</c:v>
              </c:pt>
              <c:pt idx="12">
                <c:v>9.24</c:v>
              </c:pt>
              <c:pt idx="13">
                <c:v>9.9499999999999993</c:v>
              </c:pt>
              <c:pt idx="14">
                <c:v>7.57</c:v>
              </c:pt>
              <c:pt idx="15">
                <c:v>6.36</c:v>
              </c:pt>
              <c:pt idx="16">
                <c:v>12.53</c:v>
              </c:pt>
              <c:pt idx="17">
                <c:v>7.96</c:v>
              </c:pt>
              <c:pt idx="18">
                <c:v>11.69</c:v>
              </c:pt>
            </c:numLit>
          </c:xVal>
          <c:yVal>
            <c:numLit>
              <c:formatCode>General</c:formatCode>
              <c:ptCount val="19"/>
              <c:pt idx="0">
                <c:v>348</c:v>
              </c:pt>
              <c:pt idx="1">
                <c:v>468</c:v>
              </c:pt>
              <c:pt idx="2">
                <c:v>934</c:v>
              </c:pt>
              <c:pt idx="3">
                <c:v>254</c:v>
              </c:pt>
              <c:pt idx="4">
                <c:v>325</c:v>
              </c:pt>
              <c:pt idx="5">
                <c:v>265</c:v>
              </c:pt>
              <c:pt idx="6">
                <c:v>834</c:v>
              </c:pt>
              <c:pt idx="7">
                <c:v>1451</c:v>
              </c:pt>
              <c:pt idx="8">
                <c:v>384</c:v>
              </c:pt>
              <c:pt idx="9">
                <c:v>336</c:v>
              </c:pt>
              <c:pt idx="10">
                <c:v>910</c:v>
              </c:pt>
              <c:pt idx="11">
                <c:v>1095</c:v>
              </c:pt>
              <c:pt idx="12">
                <c:v>507</c:v>
              </c:pt>
              <c:pt idx="13">
                <c:v>676</c:v>
              </c:pt>
              <c:pt idx="14">
                <c:v>703</c:v>
              </c:pt>
              <c:pt idx="15">
                <c:v>749</c:v>
              </c:pt>
              <c:pt idx="16">
                <c:v>239</c:v>
              </c:pt>
              <c:pt idx="17">
                <c:v>560</c:v>
              </c:pt>
              <c:pt idx="18">
                <c:v>530</c:v>
              </c:pt>
            </c:numLit>
          </c:yVal>
          <c:smooth val="0"/>
          <c:extLst>
            <c:ext xmlns:c16="http://schemas.microsoft.com/office/drawing/2014/chart" uri="{C3380CC4-5D6E-409C-BE32-E72D297353CC}">
              <c16:uniqueId val="{00000002-1AD4-4E5D-ADB1-012AFBBB53B8}"/>
            </c:ext>
          </c:extLst>
        </c:ser>
        <c:dLbls>
          <c:showLegendKey val="0"/>
          <c:showVal val="0"/>
          <c:showCatName val="0"/>
          <c:showSerName val="0"/>
          <c:showPercent val="0"/>
          <c:showBubbleSize val="0"/>
        </c:dLbls>
        <c:axId val="1253950608"/>
        <c:axId val="1253946768"/>
      </c:scatterChart>
      <c:valAx>
        <c:axId val="1253950608"/>
        <c:scaling>
          <c:orientation val="minMax"/>
        </c:scaling>
        <c:delete val="0"/>
        <c:axPos val="b"/>
        <c:title>
          <c:tx>
            <c:rich>
              <a:bodyPr rot="0" spcFirstLastPara="1" vertOverflow="ellipsis" vert="horz" wrap="square" anchor="ctr" anchorCtr="1"/>
              <a:lstStyle/>
              <a:p>
                <a:pPr>
                  <a:defRPr lang="ja-JP" sz="1200" b="0" i="0" u="none" strike="noStrike" kern="1200" baseline="0">
                    <a:solidFill>
                      <a:schemeClr val="tx1"/>
                    </a:solidFill>
                    <a:latin typeface="Arial" panose="020B0604020202020204" pitchFamily="34" charset="0"/>
                    <a:ea typeface="+mn-ea"/>
                    <a:cs typeface="Arial" panose="020B0604020202020204" pitchFamily="34" charset="0"/>
                  </a:defRPr>
                </a:pPr>
                <a:r>
                  <a:rPr lang="en-US" dirty="0">
                    <a:solidFill>
                      <a:schemeClr val="tx1"/>
                    </a:solidFill>
                  </a:rPr>
                  <a:t>Platelet count (x10</a:t>
                </a:r>
                <a:r>
                  <a:rPr lang="en-US" baseline="30000" dirty="0">
                    <a:solidFill>
                      <a:schemeClr val="tx1"/>
                    </a:solidFill>
                  </a:rPr>
                  <a:t>4</a:t>
                </a:r>
                <a:r>
                  <a:rPr lang="en-US" dirty="0">
                    <a:solidFill>
                      <a:schemeClr val="tx1"/>
                    </a:solidFill>
                  </a:rPr>
                  <a:t>/mm</a:t>
                </a:r>
                <a:r>
                  <a:rPr lang="en-US" baseline="30000" dirty="0">
                    <a:solidFill>
                      <a:schemeClr val="tx1"/>
                    </a:solidFill>
                  </a:rPr>
                  <a:t>3</a:t>
                </a:r>
                <a:r>
                  <a:rPr lang="en-US" dirty="0">
                    <a:solidFill>
                      <a:schemeClr val="tx1"/>
                    </a:solidFill>
                  </a:rPr>
                  <a:t>)</a:t>
                </a:r>
                <a:endParaRPr lang="ja-JP" dirty="0">
                  <a:solidFill>
                    <a:schemeClr val="tx1"/>
                  </a:solidFill>
                </a:endParaRPr>
              </a:p>
            </c:rich>
          </c:tx>
          <c:overlay val="0"/>
          <c:spPr>
            <a:noFill/>
            <a:ln>
              <a:noFill/>
            </a:ln>
            <a:effectLst/>
          </c:spPr>
          <c:txPr>
            <a:bodyPr rot="0" spcFirstLastPara="1" vertOverflow="ellipsis" vert="horz" wrap="square" anchor="ctr" anchorCtr="1"/>
            <a:lstStyle/>
            <a:p>
              <a:pPr>
                <a:defRPr lang="ja-JP" sz="1200" b="0" i="0" u="none" strike="noStrike" kern="1200" baseline="0">
                  <a:solidFill>
                    <a:schemeClr val="tx1"/>
                  </a:solidFill>
                  <a:latin typeface="Arial" panose="020B0604020202020204" pitchFamily="34" charset="0"/>
                  <a:ea typeface="+mn-ea"/>
                  <a:cs typeface="Arial" panose="020B0604020202020204" pitchFamily="34" charset="0"/>
                </a:defRPr>
              </a:pPr>
              <a:endParaRPr lang="ja-JP" altLang="en-US"/>
            </a:p>
          </c:txPr>
        </c:title>
        <c:numFmt formatCode="General" sourceLinked="1"/>
        <c:majorTickMark val="out"/>
        <c:minorTickMark val="none"/>
        <c:tickLblPos val="nextTo"/>
        <c:spPr>
          <a:noFill/>
          <a:ln w="9525" cap="flat" cmpd="sng" algn="ctr">
            <a:solidFill>
              <a:schemeClr val="tx1">
                <a:lumMod val="50000"/>
                <a:lumOff val="50000"/>
              </a:schemeClr>
            </a:solidFill>
            <a:round/>
          </a:ln>
          <a:effectLst/>
        </c:spPr>
        <c:txPr>
          <a:bodyPr rot="-60000000" spcFirstLastPara="1" vertOverflow="ellipsis" vert="horz" wrap="square" anchor="ctr" anchorCtr="1"/>
          <a:lstStyle/>
          <a:p>
            <a:pPr>
              <a:defRPr lang="ja-JP" sz="1200" b="0" i="0" u="none" strike="noStrike" kern="1200" baseline="0">
                <a:solidFill>
                  <a:schemeClr val="tx1"/>
                </a:solidFill>
                <a:latin typeface="Arial" panose="020B0604020202020204" pitchFamily="34" charset="0"/>
                <a:ea typeface="+mn-ea"/>
                <a:cs typeface="Arial" panose="020B0604020202020204" pitchFamily="34" charset="0"/>
              </a:defRPr>
            </a:pPr>
            <a:endParaRPr lang="ja-JP"/>
          </a:p>
        </c:txPr>
        <c:crossAx val="1253946768"/>
        <c:crosses val="autoZero"/>
        <c:crossBetween val="midCat"/>
        <c:majorUnit val="5"/>
      </c:valAx>
      <c:valAx>
        <c:axId val="1253946768"/>
        <c:scaling>
          <c:orientation val="minMax"/>
        </c:scaling>
        <c:delete val="0"/>
        <c:axPos val="l"/>
        <c:title>
          <c:tx>
            <c:rich>
              <a:bodyPr rot="-5400000" spcFirstLastPara="1" vertOverflow="ellipsis" vert="horz" wrap="square" anchor="ctr" anchorCtr="1"/>
              <a:lstStyle/>
              <a:p>
                <a:pPr>
                  <a:defRPr lang="ja-JP" sz="1200" b="0" i="0" u="none" strike="noStrike" kern="1200" baseline="0">
                    <a:solidFill>
                      <a:schemeClr val="tx1"/>
                    </a:solidFill>
                    <a:latin typeface="Arial" panose="020B0604020202020204" pitchFamily="34" charset="0"/>
                    <a:ea typeface="+mn-ea"/>
                    <a:cs typeface="Arial" panose="020B0604020202020204" pitchFamily="34" charset="0"/>
                  </a:defRPr>
                </a:pPr>
                <a:r>
                  <a:rPr lang="en-US">
                    <a:solidFill>
                      <a:schemeClr val="tx1"/>
                    </a:solidFill>
                  </a:rPr>
                  <a:t>Chest drain output (g) </a:t>
                </a:r>
              </a:p>
            </c:rich>
          </c:tx>
          <c:layout>
            <c:manualLayout>
              <c:xMode val="edge"/>
              <c:yMode val="edge"/>
              <c:x val="3.8585209003215437E-2"/>
              <c:y val="0.13542067658209392"/>
            </c:manualLayout>
          </c:layout>
          <c:overlay val="0"/>
          <c:spPr>
            <a:noFill/>
            <a:ln>
              <a:noFill/>
            </a:ln>
            <a:effectLst/>
          </c:spPr>
          <c:txPr>
            <a:bodyPr rot="-5400000" spcFirstLastPara="1" vertOverflow="ellipsis" vert="horz" wrap="square" anchor="ctr" anchorCtr="1"/>
            <a:lstStyle/>
            <a:p>
              <a:pPr>
                <a:defRPr lang="ja-JP" sz="1200" b="0" i="0" u="none" strike="noStrike" kern="1200" baseline="0">
                  <a:solidFill>
                    <a:schemeClr val="tx1"/>
                  </a:solidFill>
                  <a:latin typeface="Arial" panose="020B0604020202020204" pitchFamily="34" charset="0"/>
                  <a:ea typeface="+mn-ea"/>
                  <a:cs typeface="Arial" panose="020B0604020202020204" pitchFamily="34" charset="0"/>
                </a:defRPr>
              </a:pPr>
              <a:endParaRPr lang="ja-JP"/>
            </a:p>
          </c:txPr>
        </c:title>
        <c:numFmt formatCode="General" sourceLinked="1"/>
        <c:majorTickMark val="out"/>
        <c:minorTickMark val="none"/>
        <c:tickLblPos val="nextTo"/>
        <c:spPr>
          <a:noFill/>
          <a:ln w="9525" cap="flat" cmpd="sng" algn="ctr">
            <a:solidFill>
              <a:schemeClr val="tx1">
                <a:lumMod val="50000"/>
                <a:lumOff val="50000"/>
              </a:schemeClr>
            </a:solidFill>
            <a:round/>
          </a:ln>
          <a:effectLst/>
        </c:spPr>
        <c:txPr>
          <a:bodyPr rot="-60000000" spcFirstLastPara="1" vertOverflow="ellipsis" vert="horz" wrap="square" anchor="ctr" anchorCtr="1"/>
          <a:lstStyle/>
          <a:p>
            <a:pPr>
              <a:defRPr lang="ja-JP" sz="1200" b="0" i="0" u="none" strike="noStrike" kern="1200" baseline="0">
                <a:solidFill>
                  <a:schemeClr val="tx1"/>
                </a:solidFill>
                <a:latin typeface="Arial" panose="020B0604020202020204" pitchFamily="34" charset="0"/>
                <a:ea typeface="+mn-ea"/>
                <a:cs typeface="Arial" panose="020B0604020202020204" pitchFamily="34" charset="0"/>
              </a:defRPr>
            </a:pPr>
            <a:endParaRPr lang="ja-JP"/>
          </a:p>
        </c:txPr>
        <c:crossAx val="1253950608"/>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latin typeface="Arial" panose="020B0604020202020204" pitchFamily="34" charset="0"/>
          <a:cs typeface="Arial" panose="020B0604020202020204" pitchFamily="34" charset="0"/>
        </a:defRPr>
      </a:pPr>
      <a:endParaRPr lang="ja-JP"/>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Sheet6!$J$1</c:f>
              <c:strCache>
                <c:ptCount val="1"/>
                <c:pt idx="0">
                  <c:v>ICU_24h出血量</c:v>
                </c:pt>
              </c:strCache>
            </c:strRef>
          </c:tx>
          <c:spPr>
            <a:ln w="19050" cap="rnd">
              <a:noFill/>
              <a:round/>
            </a:ln>
            <a:effectLst/>
          </c:spPr>
          <c:marker>
            <c:symbol val="circle"/>
            <c:size val="4"/>
            <c:spPr>
              <a:solidFill>
                <a:schemeClr val="tx1"/>
              </a:solidFill>
              <a:ln w="9525">
                <a:solidFill>
                  <a:schemeClr val="tx1"/>
                </a:solidFill>
              </a:ln>
              <a:effectLst/>
            </c:spPr>
          </c:marker>
          <c:trendline>
            <c:spPr>
              <a:ln w="19050" cap="rnd">
                <a:solidFill>
                  <a:schemeClr val="accent1"/>
                </a:solidFill>
                <a:prstDash val="sysDot"/>
              </a:ln>
              <a:effectLst/>
            </c:spPr>
            <c:trendlineType val="linear"/>
            <c:dispRSqr val="0"/>
            <c:dispEq val="0"/>
          </c:trendline>
          <c:trendline>
            <c:spPr>
              <a:ln w="19050" cap="rnd">
                <a:solidFill>
                  <a:schemeClr val="tx1"/>
                </a:solidFill>
                <a:prstDash val="solid"/>
              </a:ln>
              <a:effectLst/>
            </c:spPr>
            <c:trendlineType val="linear"/>
            <c:forward val="5.000000000000001E-2"/>
            <c:backward val="5.000000000000001E-2"/>
            <c:dispRSqr val="1"/>
            <c:dispEq val="1"/>
            <c:trendlineLbl>
              <c:layout>
                <c:manualLayout>
                  <c:x val="9.3231527877197171E-3"/>
                  <c:y val="-0.3574569845435987"/>
                </c:manualLayout>
              </c:layout>
              <c:tx>
                <c:rich>
                  <a:bodyPr rot="0" spcFirstLastPara="1" vertOverflow="ellipsis" vert="horz" wrap="square" anchor="ctr" anchorCtr="1"/>
                  <a:lstStyle/>
                  <a:p>
                    <a:pPr>
                      <a:defRPr lang="ja-JP"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dirty="0">
                        <a:solidFill>
                          <a:schemeClr val="tx1"/>
                        </a:solidFill>
                      </a:rPr>
                      <a:t>y = 0.090x + 589</a:t>
                    </a:r>
                    <a:br>
                      <a:rPr lang="en-US" dirty="0">
                        <a:solidFill>
                          <a:schemeClr val="tx1"/>
                        </a:solidFill>
                      </a:rPr>
                    </a:br>
                    <a:r>
                      <a:rPr lang="en-US" dirty="0">
                        <a:solidFill>
                          <a:schemeClr val="tx1"/>
                        </a:solidFill>
                      </a:rPr>
                      <a:t>R = 0.013</a:t>
                    </a:r>
                  </a:p>
                </c:rich>
              </c:tx>
              <c:numFmt formatCode="General" sourceLinked="0"/>
              <c:spPr>
                <a:noFill/>
                <a:ln>
                  <a:noFill/>
                </a:ln>
                <a:effectLst/>
              </c:spPr>
              <c:txPr>
                <a:bodyPr rot="0" spcFirstLastPara="1" vertOverflow="ellipsis" vert="horz" wrap="square" anchor="ctr" anchorCtr="1"/>
                <a:lstStyle/>
                <a:p>
                  <a:pPr>
                    <a:defRPr lang="ja-JP"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ltLang="ja-JP"/>
                </a:p>
              </c:txPr>
            </c:trendlineLbl>
          </c:trendline>
          <c:trendline>
            <c:spPr>
              <a:ln w="12700" cap="rnd" cmpd="sng">
                <a:noFill/>
                <a:prstDash val="solid"/>
                <a:round/>
              </a:ln>
              <a:effectLst/>
            </c:spPr>
            <c:trendlineType val="linear"/>
            <c:dispRSqr val="0"/>
            <c:dispEq val="0"/>
          </c:trendline>
          <c:xVal>
            <c:numRef>
              <c:f>Sheet6!$I$2:$I$20</c:f>
              <c:numCache>
                <c:formatCode>General</c:formatCode>
                <c:ptCount val="19"/>
                <c:pt idx="0">
                  <c:v>220.2</c:v>
                </c:pt>
                <c:pt idx="1">
                  <c:v>189.3</c:v>
                </c:pt>
                <c:pt idx="2">
                  <c:v>218.3</c:v>
                </c:pt>
                <c:pt idx="3">
                  <c:v>288.39999999999998</c:v>
                </c:pt>
                <c:pt idx="4">
                  <c:v>218.3</c:v>
                </c:pt>
                <c:pt idx="5">
                  <c:v>263.3</c:v>
                </c:pt>
                <c:pt idx="6">
                  <c:v>222.3</c:v>
                </c:pt>
                <c:pt idx="7">
                  <c:v>310</c:v>
                </c:pt>
                <c:pt idx="8">
                  <c:v>237.6</c:v>
                </c:pt>
                <c:pt idx="9">
                  <c:v>275.3</c:v>
                </c:pt>
                <c:pt idx="10">
                  <c:v>255</c:v>
                </c:pt>
                <c:pt idx="11">
                  <c:v>155.30000000000001</c:v>
                </c:pt>
                <c:pt idx="12">
                  <c:v>203.6</c:v>
                </c:pt>
                <c:pt idx="13">
                  <c:v>175.6</c:v>
                </c:pt>
                <c:pt idx="14">
                  <c:v>160.4</c:v>
                </c:pt>
                <c:pt idx="15">
                  <c:v>132.80000000000001</c:v>
                </c:pt>
                <c:pt idx="16">
                  <c:v>158.30000000000001</c:v>
                </c:pt>
                <c:pt idx="17">
                  <c:v>210.7</c:v>
                </c:pt>
                <c:pt idx="18">
                  <c:v>242.3</c:v>
                </c:pt>
              </c:numCache>
            </c:numRef>
          </c:xVal>
          <c:yVal>
            <c:numRef>
              <c:f>Sheet6!$J$2:$J$20</c:f>
              <c:numCache>
                <c:formatCode>General</c:formatCode>
                <c:ptCount val="19"/>
                <c:pt idx="0">
                  <c:v>348</c:v>
                </c:pt>
                <c:pt idx="1">
                  <c:v>468</c:v>
                </c:pt>
                <c:pt idx="2">
                  <c:v>934</c:v>
                </c:pt>
                <c:pt idx="3">
                  <c:v>254</c:v>
                </c:pt>
                <c:pt idx="4">
                  <c:v>325</c:v>
                </c:pt>
                <c:pt idx="5">
                  <c:v>265</c:v>
                </c:pt>
                <c:pt idx="6">
                  <c:v>834</c:v>
                </c:pt>
                <c:pt idx="7">
                  <c:v>1451</c:v>
                </c:pt>
                <c:pt idx="8">
                  <c:v>384</c:v>
                </c:pt>
                <c:pt idx="9">
                  <c:v>336</c:v>
                </c:pt>
                <c:pt idx="10">
                  <c:v>910</c:v>
                </c:pt>
                <c:pt idx="11">
                  <c:v>1095</c:v>
                </c:pt>
                <c:pt idx="12">
                  <c:v>507</c:v>
                </c:pt>
                <c:pt idx="13">
                  <c:v>676</c:v>
                </c:pt>
                <c:pt idx="14">
                  <c:v>703</c:v>
                </c:pt>
                <c:pt idx="15">
                  <c:v>749</c:v>
                </c:pt>
                <c:pt idx="16">
                  <c:v>239</c:v>
                </c:pt>
                <c:pt idx="17">
                  <c:v>560</c:v>
                </c:pt>
                <c:pt idx="18">
                  <c:v>530</c:v>
                </c:pt>
              </c:numCache>
            </c:numRef>
          </c:yVal>
          <c:smooth val="0"/>
          <c:extLst>
            <c:ext xmlns:c16="http://schemas.microsoft.com/office/drawing/2014/chart" uri="{C3380CC4-5D6E-409C-BE32-E72D297353CC}">
              <c16:uniqueId val="{00000003-6F3B-4339-B905-6F01F3907ACD}"/>
            </c:ext>
          </c:extLst>
        </c:ser>
        <c:dLbls>
          <c:showLegendKey val="0"/>
          <c:showVal val="0"/>
          <c:showCatName val="0"/>
          <c:showSerName val="0"/>
          <c:showPercent val="0"/>
          <c:showBubbleSize val="0"/>
        </c:dLbls>
        <c:axId val="1417460384"/>
        <c:axId val="1417461824"/>
      </c:scatterChart>
      <c:valAx>
        <c:axId val="1417460384"/>
        <c:scaling>
          <c:orientation val="minMax"/>
        </c:scaling>
        <c:delete val="0"/>
        <c:axPos val="b"/>
        <c:title>
          <c:tx>
            <c:rich>
              <a:bodyPr rot="0" spcFirstLastPara="1" vertOverflow="ellipsis" vert="horz" wrap="square" anchor="ctr" anchorCtr="1"/>
              <a:lstStyle/>
              <a:p>
                <a:pPr>
                  <a:defRPr lang="ja-JP" sz="1200" b="0" i="0" u="none" strike="noStrike" kern="1200" baseline="0">
                    <a:solidFill>
                      <a:schemeClr val="tx1"/>
                    </a:solidFill>
                    <a:latin typeface="Arial" panose="020B0604020202020204" pitchFamily="34" charset="0"/>
                    <a:ea typeface="+mn-ea"/>
                    <a:cs typeface="Arial" panose="020B0604020202020204" pitchFamily="34" charset="0"/>
                  </a:defRPr>
                </a:pPr>
                <a:r>
                  <a:rPr lang="en-US">
                    <a:solidFill>
                      <a:schemeClr val="tx1"/>
                    </a:solidFill>
                  </a:rPr>
                  <a:t>Fibrinogen</a:t>
                </a:r>
                <a:r>
                  <a:rPr lang="ja-JP">
                    <a:solidFill>
                      <a:schemeClr val="tx1"/>
                    </a:solidFill>
                  </a:rPr>
                  <a:t> </a:t>
                </a:r>
                <a:r>
                  <a:rPr lang="en-US">
                    <a:solidFill>
                      <a:schemeClr val="tx1"/>
                    </a:solidFill>
                  </a:rPr>
                  <a:t>(mg/dL)</a:t>
                </a:r>
                <a:endParaRPr lang="ja-JP">
                  <a:solidFill>
                    <a:schemeClr val="tx1"/>
                  </a:solidFill>
                </a:endParaRPr>
              </a:p>
            </c:rich>
          </c:tx>
          <c:overlay val="0"/>
          <c:spPr>
            <a:noFill/>
            <a:ln>
              <a:noFill/>
            </a:ln>
            <a:effectLst/>
          </c:spPr>
          <c:txPr>
            <a:bodyPr rot="0" spcFirstLastPara="1" vertOverflow="ellipsis" vert="horz" wrap="square" anchor="ctr" anchorCtr="1"/>
            <a:lstStyle/>
            <a:p>
              <a:pPr>
                <a:defRPr lang="ja-JP" sz="1200" b="0" i="0" u="none" strike="noStrike" kern="1200" baseline="0">
                  <a:solidFill>
                    <a:schemeClr val="tx1"/>
                  </a:solidFill>
                  <a:latin typeface="Arial" panose="020B0604020202020204" pitchFamily="34" charset="0"/>
                  <a:ea typeface="+mn-ea"/>
                  <a:cs typeface="Arial" panose="020B0604020202020204" pitchFamily="34" charset="0"/>
                </a:defRPr>
              </a:pPr>
              <a:endParaRPr lang="ja-JP" altLang="en-US"/>
            </a:p>
          </c:txPr>
        </c:title>
        <c:numFmt formatCode="General" sourceLinked="1"/>
        <c:majorTickMark val="out"/>
        <c:minorTickMark val="none"/>
        <c:tickLblPos val="nextTo"/>
        <c:spPr>
          <a:noFill/>
          <a:ln w="9525" cap="flat" cmpd="sng" algn="ctr">
            <a:solidFill>
              <a:schemeClr val="tx1">
                <a:lumMod val="50000"/>
                <a:lumOff val="50000"/>
              </a:schemeClr>
            </a:solidFill>
            <a:round/>
          </a:ln>
          <a:effectLst/>
        </c:spPr>
        <c:txPr>
          <a:bodyPr rot="-60000000" spcFirstLastPara="1" vertOverflow="ellipsis" vert="horz" wrap="square" anchor="ctr" anchorCtr="1"/>
          <a:lstStyle/>
          <a:p>
            <a:pPr>
              <a:defRPr lang="ja-JP" sz="1200" b="0" i="0" u="none" strike="noStrike" kern="1200" baseline="0">
                <a:solidFill>
                  <a:schemeClr val="tx1"/>
                </a:solidFill>
                <a:latin typeface="Arial" panose="020B0604020202020204" pitchFamily="34" charset="0"/>
                <a:ea typeface="+mn-ea"/>
                <a:cs typeface="Arial" panose="020B0604020202020204" pitchFamily="34" charset="0"/>
              </a:defRPr>
            </a:pPr>
            <a:endParaRPr lang="ja-JP"/>
          </a:p>
        </c:txPr>
        <c:crossAx val="1417461824"/>
        <c:crosses val="autoZero"/>
        <c:crossBetween val="midCat"/>
      </c:valAx>
      <c:valAx>
        <c:axId val="1417461824"/>
        <c:scaling>
          <c:orientation val="minMax"/>
        </c:scaling>
        <c:delete val="0"/>
        <c:axPos val="l"/>
        <c:title>
          <c:tx>
            <c:rich>
              <a:bodyPr rot="-5400000" spcFirstLastPara="1" vertOverflow="ellipsis" vert="horz" wrap="square" anchor="ctr" anchorCtr="1"/>
              <a:lstStyle/>
              <a:p>
                <a:pPr>
                  <a:defRPr lang="ja-JP" sz="1200" b="0" i="0" u="none" strike="noStrike" kern="1200" baseline="0">
                    <a:solidFill>
                      <a:schemeClr val="tx1"/>
                    </a:solidFill>
                    <a:latin typeface="Arial" panose="020B0604020202020204" pitchFamily="34" charset="0"/>
                    <a:ea typeface="+mn-ea"/>
                    <a:cs typeface="Arial" panose="020B0604020202020204" pitchFamily="34" charset="0"/>
                  </a:defRPr>
                </a:pPr>
                <a:r>
                  <a:rPr lang="en-US" dirty="0">
                    <a:solidFill>
                      <a:schemeClr val="tx1"/>
                    </a:solidFill>
                  </a:rPr>
                  <a:t>Chest drain output (g)</a:t>
                </a:r>
                <a:endParaRPr lang="ja-JP" dirty="0">
                  <a:solidFill>
                    <a:schemeClr val="tx1"/>
                  </a:solidFill>
                </a:endParaRPr>
              </a:p>
            </c:rich>
          </c:tx>
          <c:overlay val="0"/>
          <c:spPr>
            <a:noFill/>
            <a:ln>
              <a:noFill/>
            </a:ln>
            <a:effectLst/>
          </c:spPr>
          <c:txPr>
            <a:bodyPr rot="-5400000" spcFirstLastPara="1" vertOverflow="ellipsis" vert="horz" wrap="square" anchor="ctr" anchorCtr="1"/>
            <a:lstStyle/>
            <a:p>
              <a:pPr>
                <a:defRPr lang="ja-JP" sz="1200" b="0" i="0" u="none" strike="noStrike" kern="1200" baseline="0">
                  <a:solidFill>
                    <a:schemeClr val="tx1"/>
                  </a:solidFill>
                  <a:latin typeface="Arial" panose="020B0604020202020204" pitchFamily="34" charset="0"/>
                  <a:ea typeface="+mn-ea"/>
                  <a:cs typeface="Arial" panose="020B0604020202020204" pitchFamily="34" charset="0"/>
                </a:defRPr>
              </a:pPr>
              <a:endParaRPr lang="ja-JP" altLang="en-US"/>
            </a:p>
          </c:txPr>
        </c:title>
        <c:numFmt formatCode="General" sourceLinked="1"/>
        <c:majorTickMark val="out"/>
        <c:minorTickMark val="none"/>
        <c:tickLblPos val="nextTo"/>
        <c:spPr>
          <a:noFill/>
          <a:ln w="9525" cap="flat" cmpd="sng" algn="ctr">
            <a:solidFill>
              <a:schemeClr val="tx1">
                <a:lumMod val="50000"/>
                <a:lumOff val="50000"/>
              </a:schemeClr>
            </a:solidFill>
            <a:round/>
          </a:ln>
          <a:effectLst/>
        </c:spPr>
        <c:txPr>
          <a:bodyPr rot="-60000000" spcFirstLastPara="1" vertOverflow="ellipsis" vert="horz" wrap="square" anchor="ctr" anchorCtr="1"/>
          <a:lstStyle/>
          <a:p>
            <a:pPr>
              <a:defRPr lang="ja-JP" sz="1200" b="0" i="0" u="none" strike="noStrike" kern="1200" baseline="0">
                <a:solidFill>
                  <a:schemeClr val="tx1"/>
                </a:solidFill>
                <a:latin typeface="Arial" panose="020B0604020202020204" pitchFamily="34" charset="0"/>
                <a:ea typeface="+mn-ea"/>
                <a:cs typeface="Arial" panose="020B0604020202020204" pitchFamily="34" charset="0"/>
              </a:defRPr>
            </a:pPr>
            <a:endParaRPr lang="ja-JP"/>
          </a:p>
        </c:txPr>
        <c:crossAx val="1417460384"/>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latin typeface="Arial" panose="020B0604020202020204" pitchFamily="34" charset="0"/>
          <a:cs typeface="Arial" panose="020B0604020202020204" pitchFamily="34" charset="0"/>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omments/modernComment_100_5365B0E4.xml><?xml version="1.0" encoding="utf-8"?>
<p188:cmLst xmlns:a="http://schemas.openxmlformats.org/drawingml/2006/main" xmlns:r="http://schemas.openxmlformats.org/officeDocument/2006/relationships" xmlns:p188="http://schemas.microsoft.com/office/powerpoint/2018/8/main">
  <p188:cm id="{C51184B4-E1DB-45D2-B974-AD98D1050E20}" authorId="{07A7C282-2EB6-C6AE-8CD2-0D2830B12C02}" created="2025-12-16T22:37:08.343">
    <pc:sldMkLst xmlns:pc="http://schemas.microsoft.com/office/powerpoint/2013/main/command">
      <pc:docMk/>
      <pc:sldMk cId="1399173348" sldId="256"/>
    </pc:sldMkLst>
    <p188:txBody>
      <a:bodyPr/>
      <a:lstStyle/>
      <a:p>
        <a:r>
          <a:rPr lang="en-US"/>
          <a:t>The legend was edited as requested</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6143" cy="513284"/>
          </a:xfrm>
          <a:prstGeom prst="rect">
            <a:avLst/>
          </a:prstGeom>
        </p:spPr>
        <p:txBody>
          <a:bodyPr vert="horz" lIns="94640" tIns="47320" rIns="94640" bIns="47320" rtlCol="0"/>
          <a:lstStyle>
            <a:lvl1pPr algn="l">
              <a:defRPr sz="1200"/>
            </a:lvl1pPr>
          </a:lstStyle>
          <a:p>
            <a:endParaRPr kumimoji="1" lang="ja-JP" altLang="en-US"/>
          </a:p>
        </p:txBody>
      </p:sp>
      <p:sp>
        <p:nvSpPr>
          <p:cNvPr id="3" name="日付プレースホルダー 2"/>
          <p:cNvSpPr>
            <a:spLocks noGrp="1"/>
          </p:cNvSpPr>
          <p:nvPr>
            <p:ph type="dt" idx="1"/>
          </p:nvPr>
        </p:nvSpPr>
        <p:spPr>
          <a:xfrm>
            <a:off x="4021503" y="0"/>
            <a:ext cx="3076143" cy="513284"/>
          </a:xfrm>
          <a:prstGeom prst="rect">
            <a:avLst/>
          </a:prstGeom>
        </p:spPr>
        <p:txBody>
          <a:bodyPr vert="horz" lIns="94640" tIns="47320" rIns="94640" bIns="47320" rtlCol="0"/>
          <a:lstStyle>
            <a:lvl1pPr algn="r">
              <a:defRPr sz="1200"/>
            </a:lvl1pPr>
          </a:lstStyle>
          <a:p>
            <a:fld id="{B70FED2A-67EF-40EE-8D94-1CB60B629BD8}" type="datetimeFigureOut">
              <a:rPr kumimoji="1" lang="ja-JP" altLang="en-US" smtClean="0"/>
              <a:t>2025/12/19</a:t>
            </a:fld>
            <a:endParaRPr kumimoji="1" lang="ja-JP" altLang="en-US"/>
          </a:p>
        </p:txBody>
      </p:sp>
      <p:sp>
        <p:nvSpPr>
          <p:cNvPr id="4" name="スライド イメージ プレースホルダー 3"/>
          <p:cNvSpPr>
            <a:spLocks noGrp="1" noRot="1" noChangeAspect="1"/>
          </p:cNvSpPr>
          <p:nvPr>
            <p:ph type="sldImg" idx="2"/>
          </p:nvPr>
        </p:nvSpPr>
        <p:spPr>
          <a:xfrm>
            <a:off x="1246188" y="1279525"/>
            <a:ext cx="4606925" cy="3454400"/>
          </a:xfrm>
          <a:prstGeom prst="rect">
            <a:avLst/>
          </a:prstGeom>
          <a:noFill/>
          <a:ln w="12700">
            <a:solidFill>
              <a:prstClr val="black"/>
            </a:solidFill>
          </a:ln>
        </p:spPr>
        <p:txBody>
          <a:bodyPr vert="horz" lIns="94640" tIns="47320" rIns="94640" bIns="47320" rtlCol="0" anchor="ctr"/>
          <a:lstStyle/>
          <a:p>
            <a:endParaRPr lang="ja-JP" altLang="en-US"/>
          </a:p>
        </p:txBody>
      </p:sp>
      <p:sp>
        <p:nvSpPr>
          <p:cNvPr id="5" name="ノート プレースホルダー 4"/>
          <p:cNvSpPr>
            <a:spLocks noGrp="1"/>
          </p:cNvSpPr>
          <p:nvPr>
            <p:ph type="body" sz="quarter" idx="3"/>
          </p:nvPr>
        </p:nvSpPr>
        <p:spPr>
          <a:xfrm>
            <a:off x="710262" y="4925235"/>
            <a:ext cx="5678778" cy="4029439"/>
          </a:xfrm>
          <a:prstGeom prst="rect">
            <a:avLst/>
          </a:prstGeom>
        </p:spPr>
        <p:txBody>
          <a:bodyPr vert="horz" lIns="94640" tIns="47320" rIns="94640" bIns="473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721330"/>
            <a:ext cx="3076143" cy="513284"/>
          </a:xfrm>
          <a:prstGeom prst="rect">
            <a:avLst/>
          </a:prstGeom>
        </p:spPr>
        <p:txBody>
          <a:bodyPr vert="horz" lIns="94640" tIns="47320" rIns="94640" bIns="473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4021503" y="9721330"/>
            <a:ext cx="3076143" cy="513284"/>
          </a:xfrm>
          <a:prstGeom prst="rect">
            <a:avLst/>
          </a:prstGeom>
        </p:spPr>
        <p:txBody>
          <a:bodyPr vert="horz" lIns="94640" tIns="47320" rIns="94640" bIns="47320" rtlCol="0" anchor="b"/>
          <a:lstStyle>
            <a:lvl1pPr algn="r">
              <a:defRPr sz="1200"/>
            </a:lvl1pPr>
          </a:lstStyle>
          <a:p>
            <a:fld id="{8047AA61-F385-41EE-9087-CEF13DE6B6BA}" type="slidenum">
              <a:rPr kumimoji="1" lang="ja-JP" altLang="en-US" smtClean="0"/>
              <a:t>‹#›</a:t>
            </a:fld>
            <a:endParaRPr kumimoji="1" lang="ja-JP" altLang="en-US"/>
          </a:p>
        </p:txBody>
      </p:sp>
    </p:spTree>
    <p:extLst>
      <p:ext uri="{BB962C8B-B14F-4D97-AF65-F5344CB8AC3E}">
        <p14:creationId xmlns:p14="http://schemas.microsoft.com/office/powerpoint/2010/main" val="273209287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DC16A06B-3BE4-4349-9225-3D3D7DFBA43C}" type="datetimeFigureOut">
              <a:rPr kumimoji="1" lang="ja-JP" altLang="en-US" smtClean="0"/>
              <a:t>2025/12/19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C6DBC75-F8C9-4AFE-B123-9F2DEA59C85F}" type="slidenum">
              <a:rPr kumimoji="1" lang="ja-JP" altLang="en-US" smtClean="0"/>
              <a:t>‹#›</a:t>
            </a:fld>
            <a:endParaRPr kumimoji="1" lang="ja-JP" altLang="en-US"/>
          </a:p>
        </p:txBody>
      </p:sp>
    </p:spTree>
    <p:extLst>
      <p:ext uri="{BB962C8B-B14F-4D97-AF65-F5344CB8AC3E}">
        <p14:creationId xmlns:p14="http://schemas.microsoft.com/office/powerpoint/2010/main" val="39956048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C16A06B-3BE4-4349-9225-3D3D7DFBA43C}" type="datetimeFigureOut">
              <a:rPr kumimoji="1" lang="ja-JP" altLang="en-US" smtClean="0"/>
              <a:t>2025/12/19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C6DBC75-F8C9-4AFE-B123-9F2DEA59C85F}" type="slidenum">
              <a:rPr kumimoji="1" lang="ja-JP" altLang="en-US" smtClean="0"/>
              <a:t>‹#›</a:t>
            </a:fld>
            <a:endParaRPr kumimoji="1" lang="ja-JP" altLang="en-US"/>
          </a:p>
        </p:txBody>
      </p:sp>
    </p:spTree>
    <p:extLst>
      <p:ext uri="{BB962C8B-B14F-4D97-AF65-F5344CB8AC3E}">
        <p14:creationId xmlns:p14="http://schemas.microsoft.com/office/powerpoint/2010/main" val="3168665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DC16A06B-3BE4-4349-9225-3D3D7DFBA43C}" type="datetimeFigureOut">
              <a:rPr kumimoji="1" lang="ja-JP" altLang="en-US" smtClean="0"/>
              <a:t>2025/12/19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C6DBC75-F8C9-4AFE-B123-9F2DEA59C85F}" type="slidenum">
              <a:rPr kumimoji="1" lang="ja-JP" altLang="en-US" smtClean="0"/>
              <a:t>‹#›</a:t>
            </a:fld>
            <a:endParaRPr kumimoji="1" lang="ja-JP" altLang="en-US"/>
          </a:p>
        </p:txBody>
      </p:sp>
    </p:spTree>
    <p:extLst>
      <p:ext uri="{BB962C8B-B14F-4D97-AF65-F5344CB8AC3E}">
        <p14:creationId xmlns:p14="http://schemas.microsoft.com/office/powerpoint/2010/main" val="7057742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DC16A06B-3BE4-4349-9225-3D3D7DFBA43C}" type="datetimeFigureOut">
              <a:rPr kumimoji="1" lang="ja-JP" altLang="en-US" smtClean="0"/>
              <a:t>2025/12/19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C6DBC75-F8C9-4AFE-B123-9F2DEA59C85F}" type="slidenum">
              <a:rPr kumimoji="1" lang="ja-JP" altLang="en-US" smtClean="0"/>
              <a:t>‹#›</a:t>
            </a:fld>
            <a:endParaRPr kumimoji="1" lang="ja-JP" altLang="en-US"/>
          </a:p>
        </p:txBody>
      </p:sp>
    </p:spTree>
    <p:extLst>
      <p:ext uri="{BB962C8B-B14F-4D97-AF65-F5344CB8AC3E}">
        <p14:creationId xmlns:p14="http://schemas.microsoft.com/office/powerpoint/2010/main" val="15658486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DC16A06B-3BE4-4349-9225-3D3D7DFBA43C}" type="datetimeFigureOut">
              <a:rPr kumimoji="1" lang="ja-JP" altLang="en-US" smtClean="0"/>
              <a:t>2025/12/19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BC6DBC75-F8C9-4AFE-B123-9F2DEA59C85F}" type="slidenum">
              <a:rPr kumimoji="1" lang="ja-JP" altLang="en-US" smtClean="0"/>
              <a:t>‹#›</a:t>
            </a:fld>
            <a:endParaRPr kumimoji="1" lang="ja-JP" altLang="en-US"/>
          </a:p>
        </p:txBody>
      </p:sp>
    </p:spTree>
    <p:extLst>
      <p:ext uri="{BB962C8B-B14F-4D97-AF65-F5344CB8AC3E}">
        <p14:creationId xmlns:p14="http://schemas.microsoft.com/office/powerpoint/2010/main" val="42480826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DC16A06B-3BE4-4349-9225-3D3D7DFBA43C}" type="datetimeFigureOut">
              <a:rPr kumimoji="1" lang="ja-JP" altLang="en-US" smtClean="0"/>
              <a:t>2025/12/19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BC6DBC75-F8C9-4AFE-B123-9F2DEA59C85F}" type="slidenum">
              <a:rPr kumimoji="1" lang="ja-JP" altLang="en-US" smtClean="0"/>
              <a:t>‹#›</a:t>
            </a:fld>
            <a:endParaRPr kumimoji="1" lang="ja-JP" altLang="en-US"/>
          </a:p>
        </p:txBody>
      </p:sp>
    </p:spTree>
    <p:extLst>
      <p:ext uri="{BB962C8B-B14F-4D97-AF65-F5344CB8AC3E}">
        <p14:creationId xmlns:p14="http://schemas.microsoft.com/office/powerpoint/2010/main" val="2648855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16A06B-3BE4-4349-9225-3D3D7DFBA43C}" type="datetimeFigureOut">
              <a:rPr kumimoji="1" lang="ja-JP" altLang="en-US" smtClean="0"/>
              <a:t>2025/12/19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BC6DBC75-F8C9-4AFE-B123-9F2DEA59C85F}" type="slidenum">
              <a:rPr kumimoji="1" lang="ja-JP" altLang="en-US" smtClean="0"/>
              <a:t>‹#›</a:t>
            </a:fld>
            <a:endParaRPr kumimoji="1" lang="ja-JP" altLang="en-US"/>
          </a:p>
        </p:txBody>
      </p:sp>
    </p:spTree>
    <p:extLst>
      <p:ext uri="{BB962C8B-B14F-4D97-AF65-F5344CB8AC3E}">
        <p14:creationId xmlns:p14="http://schemas.microsoft.com/office/powerpoint/2010/main" val="8366515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C16A06B-3BE4-4349-9225-3D3D7DFBA43C}" type="datetimeFigureOut">
              <a:rPr kumimoji="1" lang="ja-JP" altLang="en-US" smtClean="0"/>
              <a:t>2025/12/19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C6DBC75-F8C9-4AFE-B123-9F2DEA59C85F}" type="slidenum">
              <a:rPr kumimoji="1" lang="ja-JP" altLang="en-US" smtClean="0"/>
              <a:t>‹#›</a:t>
            </a:fld>
            <a:endParaRPr kumimoji="1" lang="ja-JP" altLang="en-US"/>
          </a:p>
        </p:txBody>
      </p:sp>
    </p:spTree>
    <p:extLst>
      <p:ext uri="{BB962C8B-B14F-4D97-AF65-F5344CB8AC3E}">
        <p14:creationId xmlns:p14="http://schemas.microsoft.com/office/powerpoint/2010/main" val="20395632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C16A06B-3BE4-4349-9225-3D3D7DFBA43C}" type="datetimeFigureOut">
              <a:rPr kumimoji="1" lang="ja-JP" altLang="en-US" smtClean="0"/>
              <a:t>2025/12/19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C6DBC75-F8C9-4AFE-B123-9F2DEA59C85F}" type="slidenum">
              <a:rPr kumimoji="1" lang="ja-JP" altLang="en-US" smtClean="0"/>
              <a:t>‹#›</a:t>
            </a:fld>
            <a:endParaRPr kumimoji="1" lang="ja-JP" altLang="en-US"/>
          </a:p>
        </p:txBody>
      </p:sp>
    </p:spTree>
    <p:extLst>
      <p:ext uri="{BB962C8B-B14F-4D97-AF65-F5344CB8AC3E}">
        <p14:creationId xmlns:p14="http://schemas.microsoft.com/office/powerpoint/2010/main" val="14277422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C16A06B-3BE4-4349-9225-3D3D7DFBA43C}" type="datetimeFigureOut">
              <a:rPr kumimoji="1" lang="ja-JP" altLang="en-US" smtClean="0"/>
              <a:t>2025/12/19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C6DBC75-F8C9-4AFE-B123-9F2DEA59C85F}" type="slidenum">
              <a:rPr kumimoji="1" lang="ja-JP" altLang="en-US" smtClean="0"/>
              <a:t>‹#›</a:t>
            </a:fld>
            <a:endParaRPr kumimoji="1" lang="ja-JP" altLang="en-US"/>
          </a:p>
        </p:txBody>
      </p:sp>
    </p:spTree>
    <p:extLst>
      <p:ext uri="{BB962C8B-B14F-4D97-AF65-F5344CB8AC3E}">
        <p14:creationId xmlns:p14="http://schemas.microsoft.com/office/powerpoint/2010/main" val="42305948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C16A06B-3BE4-4349-9225-3D3D7DFBA43C}" type="datetimeFigureOut">
              <a:rPr kumimoji="1" lang="ja-JP" altLang="en-US" smtClean="0"/>
              <a:t>2025/12/19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C6DBC75-F8C9-4AFE-B123-9F2DEA59C85F}" type="slidenum">
              <a:rPr kumimoji="1" lang="ja-JP" altLang="en-US" smtClean="0"/>
              <a:t>‹#›</a:t>
            </a:fld>
            <a:endParaRPr kumimoji="1" lang="ja-JP" altLang="en-US"/>
          </a:p>
        </p:txBody>
      </p:sp>
    </p:spTree>
    <p:extLst>
      <p:ext uri="{BB962C8B-B14F-4D97-AF65-F5344CB8AC3E}">
        <p14:creationId xmlns:p14="http://schemas.microsoft.com/office/powerpoint/2010/main" val="2532699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C16A06B-3BE4-4349-9225-3D3D7DFBA43C}" type="datetimeFigureOut">
              <a:rPr kumimoji="1" lang="ja-JP" altLang="en-US" smtClean="0"/>
              <a:t>2025/12/19</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C6DBC75-F8C9-4AFE-B123-9F2DEA59C85F}" type="slidenum">
              <a:rPr kumimoji="1" lang="ja-JP" altLang="en-US" smtClean="0"/>
              <a:t>‹#›</a:t>
            </a:fld>
            <a:endParaRPr kumimoji="1" lang="ja-JP" altLang="en-US"/>
          </a:p>
        </p:txBody>
      </p:sp>
    </p:spTree>
    <p:extLst>
      <p:ext uri="{BB962C8B-B14F-4D97-AF65-F5344CB8AC3E}">
        <p14:creationId xmlns:p14="http://schemas.microsoft.com/office/powerpoint/2010/main" val="1855049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microsoft.com/office/2018/10/relationships/comments" Target="../comments/modernComment_100_5365B0E4.xml"/><Relationship Id="rId1" Type="http://schemas.openxmlformats.org/officeDocument/2006/relationships/slideLayout" Target="../slideLayouts/slideLayout7.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グラフ 3">
            <a:extLst>
              <a:ext uri="{FF2B5EF4-FFF2-40B4-BE49-F238E27FC236}">
                <a16:creationId xmlns:a16="http://schemas.microsoft.com/office/drawing/2014/main" id="{139F4B70-AAA3-98C8-AE0F-D99E97715628}"/>
              </a:ext>
            </a:extLst>
          </p:cNvPr>
          <p:cNvGraphicFramePr>
            <a:graphicFrameLocks/>
          </p:cNvGraphicFramePr>
          <p:nvPr>
            <p:extLst>
              <p:ext uri="{D42A27DB-BD31-4B8C-83A1-F6EECF244321}">
                <p14:modId xmlns:p14="http://schemas.microsoft.com/office/powerpoint/2010/main" val="2198821086"/>
              </p:ext>
            </p:extLst>
          </p:nvPr>
        </p:nvGraphicFramePr>
        <p:xfrm>
          <a:off x="926123" y="308028"/>
          <a:ext cx="3048000"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グラフ 4">
            <a:extLst>
              <a:ext uri="{FF2B5EF4-FFF2-40B4-BE49-F238E27FC236}">
                <a16:creationId xmlns:a16="http://schemas.microsoft.com/office/drawing/2014/main" id="{35BD63C7-3D69-B049-E019-3D5B8AE93B29}"/>
              </a:ext>
            </a:extLst>
          </p:cNvPr>
          <p:cNvGraphicFramePr>
            <a:graphicFrameLocks/>
          </p:cNvGraphicFramePr>
          <p:nvPr>
            <p:extLst>
              <p:ext uri="{D42A27DB-BD31-4B8C-83A1-F6EECF244321}">
                <p14:modId xmlns:p14="http://schemas.microsoft.com/office/powerpoint/2010/main" val="4267070204"/>
              </p:ext>
            </p:extLst>
          </p:nvPr>
        </p:nvGraphicFramePr>
        <p:xfrm>
          <a:off x="4771293" y="308028"/>
          <a:ext cx="304800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グラフ 6">
            <a:extLst>
              <a:ext uri="{FF2B5EF4-FFF2-40B4-BE49-F238E27FC236}">
                <a16:creationId xmlns:a16="http://schemas.microsoft.com/office/drawing/2014/main" id="{9B298E41-973E-46B1-8FB1-AE5275F8F5F7}"/>
              </a:ext>
            </a:extLst>
          </p:cNvPr>
          <p:cNvGraphicFramePr>
            <a:graphicFrameLocks/>
          </p:cNvGraphicFramePr>
          <p:nvPr>
            <p:extLst>
              <p:ext uri="{D42A27DB-BD31-4B8C-83A1-F6EECF244321}">
                <p14:modId xmlns:p14="http://schemas.microsoft.com/office/powerpoint/2010/main" val="2889095458"/>
              </p:ext>
            </p:extLst>
          </p:nvPr>
        </p:nvGraphicFramePr>
        <p:xfrm>
          <a:off x="4771293" y="3299706"/>
          <a:ext cx="2962275" cy="27432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グラフ 7">
            <a:extLst>
              <a:ext uri="{FF2B5EF4-FFF2-40B4-BE49-F238E27FC236}">
                <a16:creationId xmlns:a16="http://schemas.microsoft.com/office/drawing/2014/main" id="{862D8648-FB5A-1B44-B67D-5844A6A576D3}"/>
              </a:ext>
            </a:extLst>
          </p:cNvPr>
          <p:cNvGraphicFramePr>
            <a:graphicFrameLocks/>
          </p:cNvGraphicFramePr>
          <p:nvPr>
            <p:extLst>
              <p:ext uri="{D42A27DB-BD31-4B8C-83A1-F6EECF244321}">
                <p14:modId xmlns:p14="http://schemas.microsoft.com/office/powerpoint/2010/main" val="3572292422"/>
              </p:ext>
            </p:extLst>
          </p:nvPr>
        </p:nvGraphicFramePr>
        <p:xfrm>
          <a:off x="926123" y="3319584"/>
          <a:ext cx="3143250" cy="2743200"/>
        </p:xfrm>
        <a:graphic>
          <a:graphicData uri="http://schemas.openxmlformats.org/drawingml/2006/chart">
            <c:chart xmlns:c="http://schemas.openxmlformats.org/drawingml/2006/chart" xmlns:r="http://schemas.openxmlformats.org/officeDocument/2006/relationships" r:id="rId6"/>
          </a:graphicData>
        </a:graphic>
      </p:graphicFrame>
      <p:sp>
        <p:nvSpPr>
          <p:cNvPr id="3" name="テキスト ボックス 2">
            <a:extLst>
              <a:ext uri="{FF2B5EF4-FFF2-40B4-BE49-F238E27FC236}">
                <a16:creationId xmlns:a16="http://schemas.microsoft.com/office/drawing/2014/main" id="{0F5704FA-C0D3-0DFE-B694-8E883A9B83E5}"/>
              </a:ext>
            </a:extLst>
          </p:cNvPr>
          <p:cNvSpPr txBox="1"/>
          <p:nvPr/>
        </p:nvSpPr>
        <p:spPr>
          <a:xfrm>
            <a:off x="248478" y="39672"/>
            <a:ext cx="338554" cy="369332"/>
          </a:xfrm>
          <a:prstGeom prst="rect">
            <a:avLst/>
          </a:prstGeom>
          <a:noFill/>
        </p:spPr>
        <p:txBody>
          <a:bodyPr wrap="none" rtlCol="0">
            <a:spAutoFit/>
          </a:bodyPr>
          <a:lstStyle/>
          <a:p>
            <a:r>
              <a:rPr kumimoji="1" lang="en-US" altLang="ja-JP">
                <a:latin typeface="Arial" panose="020B0604020202020204" pitchFamily="34" charset="0"/>
                <a:cs typeface="Arial" panose="020B0604020202020204" pitchFamily="34" charset="0"/>
              </a:rPr>
              <a:t>A</a:t>
            </a:r>
            <a:endParaRPr kumimoji="1" lang="ja-JP" altLang="en-US" dirty="0">
              <a:latin typeface="Arial" panose="020B0604020202020204" pitchFamily="34" charset="0"/>
              <a:cs typeface="Arial" panose="020B0604020202020204" pitchFamily="34" charset="0"/>
            </a:endParaRPr>
          </a:p>
        </p:txBody>
      </p:sp>
      <p:sp>
        <p:nvSpPr>
          <p:cNvPr id="6" name="テキスト ボックス 5">
            <a:extLst>
              <a:ext uri="{FF2B5EF4-FFF2-40B4-BE49-F238E27FC236}">
                <a16:creationId xmlns:a16="http://schemas.microsoft.com/office/drawing/2014/main" id="{6FFCECC1-49B3-2FEF-F6D7-906691B4E881}"/>
              </a:ext>
            </a:extLst>
          </p:cNvPr>
          <p:cNvSpPr txBox="1"/>
          <p:nvPr/>
        </p:nvSpPr>
        <p:spPr>
          <a:xfrm>
            <a:off x="4522616" y="39672"/>
            <a:ext cx="338554" cy="369332"/>
          </a:xfrm>
          <a:prstGeom prst="rect">
            <a:avLst/>
          </a:prstGeom>
          <a:noFill/>
        </p:spPr>
        <p:txBody>
          <a:bodyPr wrap="none" rtlCol="0">
            <a:spAutoFit/>
          </a:bodyPr>
          <a:lstStyle/>
          <a:p>
            <a:r>
              <a:rPr kumimoji="1" lang="en-US" altLang="ja-JP" dirty="0">
                <a:latin typeface="Arial" panose="020B0604020202020204" pitchFamily="34" charset="0"/>
                <a:cs typeface="Arial" panose="020B0604020202020204" pitchFamily="34" charset="0"/>
              </a:rPr>
              <a:t>B</a:t>
            </a:r>
            <a:endParaRPr kumimoji="1" lang="ja-JP" altLang="en-US" dirty="0">
              <a:latin typeface="Arial" panose="020B0604020202020204" pitchFamily="34" charset="0"/>
              <a:cs typeface="Arial" panose="020B0604020202020204" pitchFamily="34" charset="0"/>
            </a:endParaRPr>
          </a:p>
        </p:txBody>
      </p:sp>
      <p:sp>
        <p:nvSpPr>
          <p:cNvPr id="9" name="テキスト ボックス 8">
            <a:extLst>
              <a:ext uri="{FF2B5EF4-FFF2-40B4-BE49-F238E27FC236}">
                <a16:creationId xmlns:a16="http://schemas.microsoft.com/office/drawing/2014/main" id="{5DD19466-FB81-7B5E-7F88-69817CEB2543}"/>
              </a:ext>
            </a:extLst>
          </p:cNvPr>
          <p:cNvSpPr txBox="1"/>
          <p:nvPr/>
        </p:nvSpPr>
        <p:spPr>
          <a:xfrm>
            <a:off x="247259" y="3014784"/>
            <a:ext cx="351378" cy="369332"/>
          </a:xfrm>
          <a:prstGeom prst="rect">
            <a:avLst/>
          </a:prstGeom>
          <a:noFill/>
        </p:spPr>
        <p:txBody>
          <a:bodyPr wrap="none" rtlCol="0">
            <a:spAutoFit/>
          </a:bodyPr>
          <a:lstStyle/>
          <a:p>
            <a:r>
              <a:rPr kumimoji="1" lang="en-US" altLang="ja-JP" dirty="0">
                <a:latin typeface="Arial" panose="020B0604020202020204" pitchFamily="34" charset="0"/>
                <a:cs typeface="Arial" panose="020B0604020202020204" pitchFamily="34" charset="0"/>
              </a:rPr>
              <a:t>C</a:t>
            </a:r>
            <a:endParaRPr kumimoji="1" lang="ja-JP" altLang="en-US" dirty="0">
              <a:latin typeface="Arial" panose="020B0604020202020204" pitchFamily="34" charset="0"/>
              <a:cs typeface="Arial" panose="020B0604020202020204" pitchFamily="34" charset="0"/>
            </a:endParaRPr>
          </a:p>
        </p:txBody>
      </p:sp>
      <p:sp>
        <p:nvSpPr>
          <p:cNvPr id="10" name="テキスト ボックス 9">
            <a:extLst>
              <a:ext uri="{FF2B5EF4-FFF2-40B4-BE49-F238E27FC236}">
                <a16:creationId xmlns:a16="http://schemas.microsoft.com/office/drawing/2014/main" id="{61466642-F7A8-3B57-E1F0-77D801DD2891}"/>
              </a:ext>
            </a:extLst>
          </p:cNvPr>
          <p:cNvSpPr txBox="1"/>
          <p:nvPr/>
        </p:nvSpPr>
        <p:spPr>
          <a:xfrm>
            <a:off x="4521397" y="3014784"/>
            <a:ext cx="351378" cy="369332"/>
          </a:xfrm>
          <a:prstGeom prst="rect">
            <a:avLst/>
          </a:prstGeom>
          <a:noFill/>
        </p:spPr>
        <p:txBody>
          <a:bodyPr wrap="none" rtlCol="0">
            <a:spAutoFit/>
          </a:bodyPr>
          <a:lstStyle/>
          <a:p>
            <a:r>
              <a:rPr kumimoji="1" lang="en-US" altLang="ja-JP" dirty="0">
                <a:latin typeface="Arial" panose="020B0604020202020204" pitchFamily="34" charset="0"/>
                <a:cs typeface="Arial" panose="020B0604020202020204" pitchFamily="34" charset="0"/>
              </a:rPr>
              <a:t>D</a:t>
            </a:r>
            <a:endParaRPr kumimoji="1" lang="ja-JP" altLang="en-US" dirty="0">
              <a:latin typeface="Arial" panose="020B0604020202020204" pitchFamily="34" charset="0"/>
              <a:cs typeface="Arial" panose="020B0604020202020204" pitchFamily="34" charset="0"/>
            </a:endParaRPr>
          </a:p>
        </p:txBody>
      </p:sp>
      <p:sp>
        <p:nvSpPr>
          <p:cNvPr id="11" name="テキスト ボックス 10">
            <a:extLst>
              <a:ext uri="{FF2B5EF4-FFF2-40B4-BE49-F238E27FC236}">
                <a16:creationId xmlns:a16="http://schemas.microsoft.com/office/drawing/2014/main" id="{07905191-DABC-FD33-D9C6-1336B07CC51B}"/>
              </a:ext>
            </a:extLst>
          </p:cNvPr>
          <p:cNvSpPr txBox="1"/>
          <p:nvPr/>
        </p:nvSpPr>
        <p:spPr>
          <a:xfrm>
            <a:off x="89452" y="6082662"/>
            <a:ext cx="9054548" cy="646331"/>
          </a:xfrm>
          <a:prstGeom prst="rect">
            <a:avLst/>
          </a:prstGeom>
          <a:noFill/>
        </p:spPr>
        <p:txBody>
          <a:bodyPr wrap="square" rtlCol="0">
            <a:spAutoFit/>
          </a:bodyPr>
          <a:lstStyle/>
          <a:p>
            <a:r>
              <a:rPr kumimoji="1" lang="en-US" altLang="ja-JP" sz="1200" b="1" dirty="0">
                <a:latin typeface="Arial" panose="020B0604020202020204" pitchFamily="34" charset="0"/>
                <a:cs typeface="Arial" panose="020B0604020202020204" pitchFamily="34" charset="0"/>
              </a:rPr>
              <a:t>Supplemental Figure 1.  </a:t>
            </a:r>
            <a:r>
              <a:rPr kumimoji="1" lang="en-US" altLang="ja-JP" sz="1200" dirty="0">
                <a:latin typeface="Arial" panose="020B0604020202020204" pitchFamily="34" charset="0"/>
                <a:cs typeface="Arial" panose="020B0604020202020204" pitchFamily="34" charset="0"/>
              </a:rPr>
              <a:t>Results of regression analyses between 24-hour postoperative chest drain output and parameters related with hemostasis at the end of surgery. (A) Tissue factor pathway inhibitor (TFPI). (B) Peak value of thrombin generation (peak TG). (C) Fibrinogen concentration. (D) Platelet count. The correlation coefficients (R) were calculated using Pearson’s method.</a:t>
            </a:r>
            <a:endParaRPr kumimoji="1" lang="ja-JP" alt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99173348"/>
      </p:ext>
    </p:extLst>
  </p:cSld>
  <p:clrMapOvr>
    <a:masterClrMapping/>
  </p:clrMapOvr>
  <p:extLst>
    <p:ext uri="{6950BFC3-D8DA-4A85-94F7-54DA5524770B}">
      <p188:commentRel xmlns:p188="http://schemas.microsoft.com/office/powerpoint/2018/8/main" r:id="rId2"/>
    </p:ext>
  </p:extLst>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320</TotalTime>
  <Words>122</Words>
  <Application>Microsoft Office PowerPoint</Application>
  <PresentationFormat>画面に合わせる (4:3)</PresentationFormat>
  <Paragraphs>13</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游ゴシック</vt:lpstr>
      <vt:lpstr>Aptos</vt:lpstr>
      <vt:lpstr>Aptos Display</vt:lpstr>
      <vt:lpstr>Arial</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内田　篤治郎</dc:creator>
  <cp:lastModifiedBy>内田　篤治郎</cp:lastModifiedBy>
  <cp:revision>4</cp:revision>
  <cp:lastPrinted>2025-12-15T08:15:16Z</cp:lastPrinted>
  <dcterms:created xsi:type="dcterms:W3CDTF">2025-12-09T04:51:29Z</dcterms:created>
  <dcterms:modified xsi:type="dcterms:W3CDTF">2025-12-19T05:46:06Z</dcterms:modified>
</cp:coreProperties>
</file>