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tif" ContentType="image/tif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18" r:id="rId2"/>
    <p:sldId id="315" r:id="rId3"/>
    <p:sldId id="328" r:id="rId4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17" autoAdjust="0"/>
    <p:restoredTop sz="96226" autoAdjust="0"/>
  </p:normalViewPr>
  <p:slideViewPr>
    <p:cSldViewPr snapToGrid="0" snapToObjects="1">
      <p:cViewPr>
        <p:scale>
          <a:sx n="85" d="100"/>
          <a:sy n="85" d="100"/>
        </p:scale>
        <p:origin x="-80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25/11/17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031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Cliquez pour modifier les styles du texte du masque</a:t>
            </a:r>
          </a:p>
          <a:p>
            <a:pPr lvl="1"/>
            <a:r>
              <a:rPr lang="it-IT" smtClean="0"/>
              <a:t>Deuxième niveau</a:t>
            </a:r>
          </a:p>
          <a:p>
            <a:pPr lvl="2"/>
            <a:r>
              <a:rPr lang="it-IT" smtClean="0"/>
              <a:t>Troisième niveau</a:t>
            </a:r>
          </a:p>
          <a:p>
            <a:pPr lvl="3"/>
            <a:r>
              <a:rPr lang="it-IT" smtClean="0"/>
              <a:t>Quatrième niveau</a:t>
            </a:r>
          </a:p>
          <a:p>
            <a:pPr lvl="4"/>
            <a:r>
              <a:rPr lang="it-IT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25/11/17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533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Cliquez pour modifier les styles du texte du masque</a:t>
            </a:r>
          </a:p>
          <a:p>
            <a:pPr lvl="1"/>
            <a:r>
              <a:rPr lang="it-IT" smtClean="0"/>
              <a:t>Deuxième niveau</a:t>
            </a:r>
          </a:p>
          <a:p>
            <a:pPr lvl="2"/>
            <a:r>
              <a:rPr lang="it-IT" smtClean="0"/>
              <a:t>Troisième niveau</a:t>
            </a:r>
          </a:p>
          <a:p>
            <a:pPr lvl="3"/>
            <a:r>
              <a:rPr lang="it-IT" smtClean="0"/>
              <a:t>Quatrième niveau</a:t>
            </a:r>
          </a:p>
          <a:p>
            <a:pPr lvl="4"/>
            <a:r>
              <a:rPr lang="it-IT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25/11/17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707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Cliquez pour modifier les styles du texte du masque</a:t>
            </a:r>
          </a:p>
          <a:p>
            <a:pPr lvl="1"/>
            <a:r>
              <a:rPr lang="it-IT" smtClean="0"/>
              <a:t>Deuxième niveau</a:t>
            </a:r>
          </a:p>
          <a:p>
            <a:pPr lvl="2"/>
            <a:r>
              <a:rPr lang="it-IT" smtClean="0"/>
              <a:t>Troisième niveau</a:t>
            </a:r>
          </a:p>
          <a:p>
            <a:pPr lvl="3"/>
            <a:r>
              <a:rPr lang="it-IT" smtClean="0"/>
              <a:t>Quatrième niveau</a:t>
            </a:r>
          </a:p>
          <a:p>
            <a:pPr lvl="4"/>
            <a:r>
              <a:rPr lang="it-IT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25/11/17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7266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25/11/17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3197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Cliquez pour modifier les styles du texte du masque</a:t>
            </a:r>
          </a:p>
          <a:p>
            <a:pPr lvl="1"/>
            <a:r>
              <a:rPr lang="it-IT" smtClean="0"/>
              <a:t>Deuxième niveau</a:t>
            </a:r>
          </a:p>
          <a:p>
            <a:pPr lvl="2"/>
            <a:r>
              <a:rPr lang="it-IT" smtClean="0"/>
              <a:t>Troisième niveau</a:t>
            </a:r>
          </a:p>
          <a:p>
            <a:pPr lvl="3"/>
            <a:r>
              <a:rPr lang="it-IT" smtClean="0"/>
              <a:t>Quatrième niveau</a:t>
            </a:r>
          </a:p>
          <a:p>
            <a:pPr lvl="4"/>
            <a:r>
              <a:rPr lang="it-IT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Cliquez pour modifier les styles du texte du masque</a:t>
            </a:r>
          </a:p>
          <a:p>
            <a:pPr lvl="1"/>
            <a:r>
              <a:rPr lang="it-IT" smtClean="0"/>
              <a:t>Deuxième niveau</a:t>
            </a:r>
          </a:p>
          <a:p>
            <a:pPr lvl="2"/>
            <a:r>
              <a:rPr lang="it-IT" smtClean="0"/>
              <a:t>Troisième niveau</a:t>
            </a:r>
          </a:p>
          <a:p>
            <a:pPr lvl="3"/>
            <a:r>
              <a:rPr lang="it-IT" smtClean="0"/>
              <a:t>Quatrième niveau</a:t>
            </a:r>
          </a:p>
          <a:p>
            <a:pPr lvl="4"/>
            <a:r>
              <a:rPr lang="it-IT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25/11/17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6140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Cliquez pour modifier les styles du texte du masque</a:t>
            </a:r>
          </a:p>
          <a:p>
            <a:pPr lvl="1"/>
            <a:r>
              <a:rPr lang="it-IT" smtClean="0"/>
              <a:t>Deuxième niveau</a:t>
            </a:r>
          </a:p>
          <a:p>
            <a:pPr lvl="2"/>
            <a:r>
              <a:rPr lang="it-IT" smtClean="0"/>
              <a:t>Troisième niveau</a:t>
            </a:r>
          </a:p>
          <a:p>
            <a:pPr lvl="3"/>
            <a:r>
              <a:rPr lang="it-IT" smtClean="0"/>
              <a:t>Quatrième niveau</a:t>
            </a:r>
          </a:p>
          <a:p>
            <a:pPr lvl="4"/>
            <a:r>
              <a:rPr lang="it-IT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Cliquez pour modifier les styles du texte du masque</a:t>
            </a:r>
          </a:p>
          <a:p>
            <a:pPr lvl="1"/>
            <a:r>
              <a:rPr lang="it-IT" smtClean="0"/>
              <a:t>Deuxième niveau</a:t>
            </a:r>
          </a:p>
          <a:p>
            <a:pPr lvl="2"/>
            <a:r>
              <a:rPr lang="it-IT" smtClean="0"/>
              <a:t>Troisième niveau</a:t>
            </a:r>
          </a:p>
          <a:p>
            <a:pPr lvl="3"/>
            <a:r>
              <a:rPr lang="it-IT" smtClean="0"/>
              <a:t>Quatrième niveau</a:t>
            </a:r>
          </a:p>
          <a:p>
            <a:pPr lvl="4"/>
            <a:r>
              <a:rPr lang="it-IT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25/11/17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6911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25/11/17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631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25/11/17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5706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Cliquez pour modifier les styles du texte du masque</a:t>
            </a:r>
          </a:p>
          <a:p>
            <a:pPr lvl="1"/>
            <a:r>
              <a:rPr lang="it-IT" smtClean="0"/>
              <a:t>Deuxième niveau</a:t>
            </a:r>
          </a:p>
          <a:p>
            <a:pPr lvl="2"/>
            <a:r>
              <a:rPr lang="it-IT" smtClean="0"/>
              <a:t>Troisième niveau</a:t>
            </a:r>
          </a:p>
          <a:p>
            <a:pPr lvl="3"/>
            <a:r>
              <a:rPr lang="it-IT" smtClean="0"/>
              <a:t>Quatrième niveau</a:t>
            </a:r>
          </a:p>
          <a:p>
            <a:pPr lvl="4"/>
            <a:r>
              <a:rPr lang="it-IT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25/11/17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1585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Faire glisser l'image vers l'espace réservé ou cliquer sur l'icône pour l'ajouter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25/11/17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6100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Cliquez pour modifier les styles du texte du masque</a:t>
            </a:r>
          </a:p>
          <a:p>
            <a:pPr lvl="1"/>
            <a:r>
              <a:rPr lang="it-IT" smtClean="0"/>
              <a:t>Deuxième niveau</a:t>
            </a:r>
          </a:p>
          <a:p>
            <a:pPr lvl="2"/>
            <a:r>
              <a:rPr lang="it-IT" smtClean="0"/>
              <a:t>Troisième niveau</a:t>
            </a:r>
          </a:p>
          <a:p>
            <a:pPr lvl="3"/>
            <a:r>
              <a:rPr lang="it-IT" smtClean="0"/>
              <a:t>Quatrième niveau</a:t>
            </a:r>
          </a:p>
          <a:p>
            <a:pPr lvl="4"/>
            <a:r>
              <a:rPr lang="it-IT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9D6A6A-143D-B94D-B2B0-F58F0CEDB42B}" type="datetimeFigureOut">
              <a:rPr lang="fr-FR" smtClean="0"/>
              <a:t>25/11/17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6000C-008E-E940-8976-BD95C15B87D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6031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t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r 3"/>
          <p:cNvGrpSpPr/>
          <p:nvPr/>
        </p:nvGrpSpPr>
        <p:grpSpPr>
          <a:xfrm>
            <a:off x="403735" y="1255966"/>
            <a:ext cx="8575912" cy="3943563"/>
            <a:chOff x="11763" y="1025519"/>
            <a:chExt cx="8393444" cy="5110548"/>
          </a:xfrm>
        </p:grpSpPr>
        <p:sp>
          <p:nvSpPr>
            <p:cNvPr id="9" name="Rectangle 8"/>
            <p:cNvSpPr/>
            <p:nvPr/>
          </p:nvSpPr>
          <p:spPr>
            <a:xfrm>
              <a:off x="11763" y="1025519"/>
              <a:ext cx="8393444" cy="51105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dirty="0">
                <a:solidFill>
                  <a:srgbClr val="000000"/>
                </a:solidFill>
                <a:latin typeface="Georgia"/>
                <a:cs typeface="Georgia"/>
              </a:endParaRPr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201552" y="1206973"/>
              <a:ext cx="7156823" cy="35498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 smtClean="0">
                  <a:latin typeface="Georgia"/>
                  <a:cs typeface="Georgia"/>
                </a:rPr>
                <a:t>Key points</a:t>
              </a:r>
            </a:p>
            <a:p>
              <a:endParaRPr lang="fr-FR" dirty="0" smtClean="0">
                <a:latin typeface="Georgia"/>
                <a:cs typeface="Georgia"/>
              </a:endParaRPr>
            </a:p>
            <a:p>
              <a:r>
                <a:rPr lang="fr-FR" dirty="0" smtClean="0">
                  <a:latin typeface="Georgia"/>
                  <a:cs typeface="Georgia"/>
                </a:rPr>
                <a:t>[List </a:t>
              </a:r>
              <a:r>
                <a:rPr lang="fr-FR" dirty="0" err="1" smtClean="0">
                  <a:latin typeface="Georgia"/>
                  <a:cs typeface="Georgia"/>
                </a:rPr>
                <a:t>your</a:t>
              </a:r>
              <a:r>
                <a:rPr lang="fr-FR" dirty="0" smtClean="0">
                  <a:latin typeface="Georgia"/>
                  <a:cs typeface="Georgia"/>
                </a:rPr>
                <a:t> </a:t>
              </a:r>
              <a:r>
                <a:rPr lang="fr-FR" dirty="0" err="1" smtClean="0">
                  <a:latin typeface="Georgia"/>
                  <a:cs typeface="Georgia"/>
                </a:rPr>
                <a:t>key</a:t>
              </a:r>
              <a:r>
                <a:rPr lang="fr-FR" dirty="0" smtClean="0">
                  <a:latin typeface="Georgia"/>
                  <a:cs typeface="Georgia"/>
                </a:rPr>
                <a:t> </a:t>
              </a:r>
              <a:r>
                <a:rPr lang="fr-FR" dirty="0" err="1" smtClean="0">
                  <a:latin typeface="Georgia"/>
                  <a:cs typeface="Georgia"/>
                </a:rPr>
                <a:t>words</a:t>
              </a:r>
              <a:r>
                <a:rPr lang="fr-FR" dirty="0" smtClean="0">
                  <a:latin typeface="Georgia"/>
                  <a:cs typeface="Georgia"/>
                </a:rPr>
                <a:t> </a:t>
              </a:r>
              <a:r>
                <a:rPr lang="fr-FR" dirty="0" err="1" smtClean="0">
                  <a:latin typeface="Georgia"/>
                  <a:cs typeface="Georgia"/>
                </a:rPr>
                <a:t>here</a:t>
              </a:r>
              <a:r>
                <a:rPr lang="fr-FR" dirty="0" smtClean="0">
                  <a:latin typeface="Georgia"/>
                  <a:cs typeface="Georgia"/>
                </a:rPr>
                <a:t>]</a:t>
              </a:r>
            </a:p>
            <a:p>
              <a:r>
                <a:rPr lang="fr-FR" dirty="0" smtClean="0">
                  <a:latin typeface="Georgia"/>
                  <a:cs typeface="Georgia"/>
                </a:rPr>
                <a:t>1</a:t>
              </a:r>
              <a:r>
                <a:rPr lang="fr-FR" dirty="0" smtClean="0">
                  <a:latin typeface="Georgia"/>
                  <a:cs typeface="Georgia"/>
                </a:rPr>
                <a:t>.</a:t>
              </a:r>
              <a:r>
                <a:rPr lang="zh-CN" altLang="zh-CN" dirty="0" smtClean="0"/>
                <a:t> </a:t>
              </a:r>
              <a:r>
                <a:rPr lang="en-US" altLang="zh-CN" dirty="0"/>
                <a:t>OPLL; </a:t>
              </a:r>
              <a:r>
                <a:rPr lang="en-US" altLang="zh-CN" dirty="0" smtClean="0"/>
                <a:t>2.</a:t>
              </a:r>
              <a:r>
                <a:rPr lang="zh-CN" altLang="en-US" dirty="0" smtClean="0"/>
                <a:t> </a:t>
              </a:r>
              <a:r>
                <a:rPr lang="en-US" altLang="zh-CN" dirty="0" err="1" smtClean="0"/>
                <a:t>antedisplacement</a:t>
              </a:r>
              <a:r>
                <a:rPr lang="en-US" altLang="zh-CN" dirty="0"/>
                <a:t>; </a:t>
              </a:r>
              <a:r>
                <a:rPr lang="en-US" altLang="zh-CN" dirty="0" smtClean="0"/>
                <a:t>3.</a:t>
              </a:r>
              <a:r>
                <a:rPr lang="zh-CN" altLang="en-US" dirty="0" smtClean="0"/>
                <a:t> </a:t>
              </a:r>
              <a:r>
                <a:rPr lang="en-US" altLang="zh-CN" dirty="0" smtClean="0"/>
                <a:t>cervical </a:t>
              </a:r>
              <a:r>
                <a:rPr lang="en-US" altLang="zh-CN" dirty="0"/>
                <a:t>myelopathy</a:t>
              </a:r>
              <a:r>
                <a:rPr lang="en-US" altLang="zh-CN" dirty="0" smtClean="0"/>
                <a:t>;</a:t>
              </a:r>
              <a:r>
                <a:rPr lang="zh-CN" altLang="en-US" dirty="0" smtClean="0"/>
                <a:t> </a:t>
              </a:r>
              <a:r>
                <a:rPr lang="en-US" altLang="zh-CN" dirty="0" smtClean="0"/>
                <a:t>4.</a:t>
              </a:r>
              <a:r>
                <a:rPr lang="en-US" altLang="zh-CN" dirty="0" smtClean="0"/>
                <a:t> </a:t>
              </a:r>
              <a:r>
                <a:rPr lang="en-US" altLang="zh-CN" dirty="0"/>
                <a:t>multilevel; </a:t>
              </a:r>
              <a:r>
                <a:rPr lang="en-US" altLang="zh-CN" dirty="0" smtClean="0"/>
                <a:t>5.</a:t>
              </a:r>
              <a:r>
                <a:rPr lang="zh-CN" altLang="en-US" dirty="0" smtClean="0"/>
                <a:t> </a:t>
              </a:r>
              <a:r>
                <a:rPr lang="en-US" altLang="zh-CN" dirty="0" smtClean="0"/>
                <a:t>ACAF</a:t>
              </a:r>
              <a:endParaRPr lang="zh-CN" altLang="zh-CN" dirty="0"/>
            </a:p>
            <a:p>
              <a:endParaRPr lang="zh-CN" altLang="zh-CN" dirty="0"/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/>
            </a:p>
          </p:txBody>
        </p:sp>
      </p:grp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529" y="5841999"/>
            <a:ext cx="1240118" cy="342970"/>
          </a:xfrm>
          <a:prstGeom prst="rect">
            <a:avLst/>
          </a:prstGeom>
        </p:spPr>
      </p:pic>
      <p:grpSp>
        <p:nvGrpSpPr>
          <p:cNvPr id="3" name="Grouper 2"/>
          <p:cNvGrpSpPr/>
          <p:nvPr/>
        </p:nvGrpSpPr>
        <p:grpSpPr>
          <a:xfrm>
            <a:off x="128494" y="343657"/>
            <a:ext cx="9015506" cy="821410"/>
            <a:chOff x="128494" y="1210235"/>
            <a:chExt cx="9015506" cy="821410"/>
          </a:xfrm>
        </p:grpSpPr>
        <p:cxnSp>
          <p:nvCxnSpPr>
            <p:cNvPr id="13" name="Connecteur droit 12"/>
            <p:cNvCxnSpPr/>
            <p:nvPr/>
          </p:nvCxnSpPr>
          <p:spPr>
            <a:xfrm>
              <a:off x="2211294" y="1410442"/>
              <a:ext cx="6932706" cy="0"/>
            </a:xfrm>
            <a:prstGeom prst="line">
              <a:avLst/>
            </a:prstGeom>
            <a:ln w="31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Image 9" descr="LOGO ESJ.png"/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494" y="1210235"/>
              <a:ext cx="2202330" cy="8214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1563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r 3"/>
          <p:cNvGrpSpPr/>
          <p:nvPr/>
        </p:nvGrpSpPr>
        <p:grpSpPr>
          <a:xfrm>
            <a:off x="403735" y="1255966"/>
            <a:ext cx="8575912" cy="3943563"/>
            <a:chOff x="11763" y="1025519"/>
            <a:chExt cx="8393444" cy="5110548"/>
          </a:xfrm>
        </p:grpSpPr>
        <p:sp>
          <p:nvSpPr>
            <p:cNvPr id="9" name="Rectangle 8"/>
            <p:cNvSpPr/>
            <p:nvPr/>
          </p:nvSpPr>
          <p:spPr>
            <a:xfrm>
              <a:off x="11763" y="1025519"/>
              <a:ext cx="8393444" cy="51105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dirty="0">
                <a:solidFill>
                  <a:srgbClr val="000000"/>
                </a:solidFill>
                <a:latin typeface="Georgia"/>
                <a:cs typeface="Georgia"/>
              </a:endParaRPr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201552" y="1206973"/>
              <a:ext cx="7156823" cy="1954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dirty="0" smtClean="0">
                  <a:latin typeface="Georgia"/>
                  <a:cs typeface="Georgia"/>
                </a:rPr>
                <a:t>[Place </a:t>
              </a:r>
              <a:r>
                <a:rPr lang="fr-FR" sz="2000" dirty="0" err="1" smtClean="0">
                  <a:latin typeface="Georgia"/>
                  <a:cs typeface="Georgia"/>
                </a:rPr>
                <a:t>your</a:t>
              </a:r>
              <a:r>
                <a:rPr lang="fr-FR" sz="2000" dirty="0" smtClean="0">
                  <a:latin typeface="Georgia"/>
                  <a:cs typeface="Georgia"/>
                </a:rPr>
                <a:t> </a:t>
              </a:r>
              <a:r>
                <a:rPr lang="fr-FR" sz="2000" dirty="0" err="1" smtClean="0">
                  <a:latin typeface="Georgia"/>
                  <a:cs typeface="Georgia"/>
                </a:rPr>
                <a:t>key</a:t>
              </a:r>
              <a:r>
                <a:rPr lang="fr-FR" sz="2000" dirty="0" smtClean="0">
                  <a:latin typeface="Georgia"/>
                  <a:cs typeface="Georgia"/>
                </a:rPr>
                <a:t> figure or table </a:t>
              </a:r>
              <a:r>
                <a:rPr lang="fr-FR" sz="2000" dirty="0" err="1" smtClean="0">
                  <a:latin typeface="Georgia"/>
                  <a:cs typeface="Georgia"/>
                </a:rPr>
                <a:t>here</a:t>
              </a:r>
              <a:r>
                <a:rPr lang="fr-FR" sz="2000" dirty="0" smtClean="0">
                  <a:latin typeface="Georgia"/>
                  <a:cs typeface="Georgia"/>
                </a:rPr>
                <a:t>]</a:t>
              </a:r>
              <a:endParaRPr lang="fr-FR" sz="1400" dirty="0" smtClean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/>
            </a:p>
          </p:txBody>
        </p:sp>
      </p:grp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529" y="5841999"/>
            <a:ext cx="1240118" cy="342970"/>
          </a:xfrm>
          <a:prstGeom prst="rect">
            <a:avLst/>
          </a:prstGeom>
        </p:spPr>
      </p:pic>
      <p:grpSp>
        <p:nvGrpSpPr>
          <p:cNvPr id="3" name="Grouper 2"/>
          <p:cNvGrpSpPr/>
          <p:nvPr/>
        </p:nvGrpSpPr>
        <p:grpSpPr>
          <a:xfrm>
            <a:off x="128494" y="343657"/>
            <a:ext cx="9015506" cy="821410"/>
            <a:chOff x="128494" y="1210235"/>
            <a:chExt cx="9015506" cy="821410"/>
          </a:xfrm>
        </p:grpSpPr>
        <p:cxnSp>
          <p:nvCxnSpPr>
            <p:cNvPr id="13" name="Connecteur droit 12"/>
            <p:cNvCxnSpPr/>
            <p:nvPr/>
          </p:nvCxnSpPr>
          <p:spPr>
            <a:xfrm>
              <a:off x="2211294" y="1410442"/>
              <a:ext cx="6932706" cy="0"/>
            </a:xfrm>
            <a:prstGeom prst="line">
              <a:avLst/>
            </a:prstGeom>
            <a:ln w="31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Image 9" descr="LOGO ESJ.png"/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494" y="1210235"/>
              <a:ext cx="2202330" cy="821410"/>
            </a:xfrm>
            <a:prstGeom prst="rect">
              <a:avLst/>
            </a:prstGeom>
          </p:spPr>
        </p:pic>
      </p:grpSp>
      <p:pic>
        <p:nvPicPr>
          <p:cNvPr id="6" name="图片 5" descr="Figure 2 grey.t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118" y="1916435"/>
            <a:ext cx="4084169" cy="3283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6877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r 3"/>
          <p:cNvGrpSpPr/>
          <p:nvPr/>
        </p:nvGrpSpPr>
        <p:grpSpPr>
          <a:xfrm>
            <a:off x="403735" y="1255966"/>
            <a:ext cx="8575912" cy="5095222"/>
            <a:chOff x="11763" y="1025519"/>
            <a:chExt cx="8393444" cy="6603008"/>
          </a:xfrm>
        </p:grpSpPr>
        <p:sp>
          <p:nvSpPr>
            <p:cNvPr id="9" name="Rectangle 8"/>
            <p:cNvSpPr/>
            <p:nvPr/>
          </p:nvSpPr>
          <p:spPr>
            <a:xfrm>
              <a:off x="11763" y="1025519"/>
              <a:ext cx="8393444" cy="51105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dirty="0">
                <a:solidFill>
                  <a:srgbClr val="000000"/>
                </a:solidFill>
                <a:latin typeface="Georgia"/>
                <a:cs typeface="Georgia"/>
              </a:endParaRPr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201552" y="1206973"/>
              <a:ext cx="7156823" cy="6421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 err="1" smtClean="0">
                  <a:latin typeface="Georgia"/>
                  <a:cs typeface="Georgia"/>
                </a:rPr>
                <a:t>Take</a:t>
              </a:r>
              <a:r>
                <a:rPr lang="fr-FR" sz="2800" dirty="0" smtClean="0">
                  <a:latin typeface="Georgia"/>
                  <a:cs typeface="Georgia"/>
                </a:rPr>
                <a:t> Home Messages</a:t>
              </a:r>
            </a:p>
            <a:p>
              <a:endParaRPr lang="fr-FR" dirty="0" smtClean="0">
                <a:latin typeface="Georgia"/>
                <a:cs typeface="Georgia"/>
              </a:endParaRPr>
            </a:p>
            <a:p>
              <a:r>
                <a:rPr lang="fr-FR" dirty="0" smtClean="0">
                  <a:latin typeface="Georgia"/>
                  <a:cs typeface="Georgia"/>
                </a:rPr>
                <a:t>[List </a:t>
              </a:r>
              <a:r>
                <a:rPr lang="fr-FR" dirty="0" err="1" smtClean="0">
                  <a:latin typeface="Georgia"/>
                  <a:cs typeface="Georgia"/>
                </a:rPr>
                <a:t>your</a:t>
              </a:r>
              <a:r>
                <a:rPr lang="fr-FR" dirty="0" smtClean="0">
                  <a:latin typeface="Georgia"/>
                  <a:cs typeface="Georgia"/>
                </a:rPr>
                <a:t> </a:t>
              </a:r>
              <a:r>
                <a:rPr lang="fr-FR" dirty="0" err="1" smtClean="0">
                  <a:latin typeface="Georgia"/>
                  <a:cs typeface="Georgia"/>
                </a:rPr>
                <a:t>Take</a:t>
              </a:r>
              <a:r>
                <a:rPr lang="fr-FR" dirty="0" smtClean="0">
                  <a:latin typeface="Georgia"/>
                  <a:cs typeface="Georgia"/>
                </a:rPr>
                <a:t> Home Messages </a:t>
              </a:r>
              <a:r>
                <a:rPr lang="fr-FR" dirty="0" err="1" smtClean="0">
                  <a:latin typeface="Georgia"/>
                  <a:cs typeface="Georgia"/>
                </a:rPr>
                <a:t>here</a:t>
              </a:r>
              <a:r>
                <a:rPr lang="fr-FR" dirty="0" smtClean="0">
                  <a:latin typeface="Georgia"/>
                  <a:cs typeface="Georgia"/>
                </a:rPr>
                <a:t>]</a:t>
              </a:r>
            </a:p>
            <a:p>
              <a:r>
                <a:rPr lang="fr-FR" dirty="0" smtClean="0">
                  <a:latin typeface="Georgia"/>
                  <a:cs typeface="Georgia"/>
                </a:rPr>
                <a:t>1</a:t>
              </a:r>
              <a:r>
                <a:rPr lang="fr-FR" dirty="0" smtClean="0">
                  <a:latin typeface="Georgia"/>
                  <a:cs typeface="Georgia"/>
                </a:rPr>
                <a:t>.</a:t>
              </a:r>
              <a:r>
                <a:rPr lang="en-US" altLang="zh-CN" dirty="0" smtClean="0"/>
                <a:t>Anterior </a:t>
              </a:r>
              <a:r>
                <a:rPr lang="en-US" altLang="zh-CN" dirty="0"/>
                <a:t>controllable </a:t>
              </a:r>
              <a:r>
                <a:rPr lang="en-US" altLang="zh-CN" dirty="0" err="1"/>
                <a:t>antedisplacement</a:t>
              </a:r>
              <a:r>
                <a:rPr lang="en-US" altLang="zh-CN" dirty="0"/>
                <a:t> and fusion (ACAF) surgery can achieve anterior direct decompression without cutting the OPLL.</a:t>
              </a:r>
              <a:r>
                <a:rPr lang="zh-CN" altLang="zh-CN" dirty="0"/>
                <a:t> </a:t>
              </a:r>
              <a:endParaRPr lang="fr-FR" altLang="zh-CN" dirty="0">
                <a:latin typeface="Georgia"/>
                <a:cs typeface="Georgia"/>
              </a:endParaRPr>
            </a:p>
            <a:p>
              <a:endParaRPr lang="fr-FR" altLang="zh-CN" dirty="0">
                <a:latin typeface="Georgia"/>
                <a:cs typeface="Georgia"/>
              </a:endParaRPr>
            </a:p>
            <a:p>
              <a:r>
                <a:rPr lang="fr-FR" altLang="zh-CN" dirty="0">
                  <a:latin typeface="Georgia"/>
                  <a:cs typeface="Georgia"/>
                </a:rPr>
                <a:t>2.</a:t>
              </a:r>
              <a:r>
                <a:rPr lang="en-US" altLang="zh-CN" dirty="0"/>
                <a:t> Excellent postoperative outcome can be achieved with the use of ACAF for the treatment of multilevel severe OPLL without specific complications.</a:t>
              </a:r>
              <a:endParaRPr lang="zh-CN" altLang="zh-CN" dirty="0"/>
            </a:p>
            <a:p>
              <a:endParaRPr lang="fr-FR" altLang="zh-CN" dirty="0">
                <a:latin typeface="Georgia"/>
                <a:cs typeface="Georgia"/>
              </a:endParaRPr>
            </a:p>
            <a:p>
              <a:endParaRPr lang="fr-FR" altLang="zh-CN" dirty="0">
                <a:latin typeface="Georgia"/>
                <a:cs typeface="Georgia"/>
              </a:endParaRPr>
            </a:p>
            <a:p>
              <a:r>
                <a:rPr lang="fr-FR" altLang="zh-CN" dirty="0">
                  <a:latin typeface="Georgia"/>
                  <a:cs typeface="Georgia"/>
                </a:rPr>
                <a:t>3. </a:t>
              </a:r>
              <a:r>
                <a:rPr lang="en-US" altLang="zh-CN" dirty="0"/>
                <a:t>Compared with the anterior decompression with floating method, the </a:t>
              </a:r>
              <a:r>
                <a:rPr lang="en-US" altLang="zh-CN" dirty="0" err="1"/>
                <a:t>antedisplacement</a:t>
              </a:r>
              <a:r>
                <a:rPr lang="en-US" altLang="zh-CN" dirty="0"/>
                <a:t> of OPLL in ACAF is immediate feedback to and fully controlled by the surgeon.</a:t>
              </a: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/>
            </a:p>
          </p:txBody>
        </p:sp>
      </p:grp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529" y="5841999"/>
            <a:ext cx="1240118" cy="342970"/>
          </a:xfrm>
          <a:prstGeom prst="rect">
            <a:avLst/>
          </a:prstGeom>
        </p:spPr>
      </p:pic>
      <p:grpSp>
        <p:nvGrpSpPr>
          <p:cNvPr id="3" name="Grouper 2"/>
          <p:cNvGrpSpPr/>
          <p:nvPr/>
        </p:nvGrpSpPr>
        <p:grpSpPr>
          <a:xfrm>
            <a:off x="128494" y="343657"/>
            <a:ext cx="9015506" cy="821410"/>
            <a:chOff x="128494" y="1210235"/>
            <a:chExt cx="9015506" cy="821410"/>
          </a:xfrm>
        </p:grpSpPr>
        <p:cxnSp>
          <p:nvCxnSpPr>
            <p:cNvPr id="13" name="Connecteur droit 12"/>
            <p:cNvCxnSpPr/>
            <p:nvPr/>
          </p:nvCxnSpPr>
          <p:spPr>
            <a:xfrm>
              <a:off x="2211294" y="1410442"/>
              <a:ext cx="6932706" cy="0"/>
            </a:xfrm>
            <a:prstGeom prst="line">
              <a:avLst/>
            </a:prstGeom>
            <a:ln w="31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Image 9" descr="LOGO ESJ.png"/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494" y="1210235"/>
              <a:ext cx="2202330" cy="8214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674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SJ_PPT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ESJ_PPT.potx</Template>
  <TotalTime>3140</TotalTime>
  <Words>122</Words>
  <Application>Microsoft Macintosh PowerPoint</Application>
  <PresentationFormat>全屏显示(4:3)</PresentationFormat>
  <Paragraphs>21</Paragraphs>
  <Slides>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ESJ_PPT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Task Force Meeting</dc:title>
  <dc:creator>Maryem-Fama Ismael Aguirre</dc:creator>
  <cp:lastModifiedBy>孙</cp:lastModifiedBy>
  <cp:revision>52</cp:revision>
  <cp:lastPrinted>2015-11-08T10:17:41Z</cp:lastPrinted>
  <dcterms:created xsi:type="dcterms:W3CDTF">2015-11-08T09:47:16Z</dcterms:created>
  <dcterms:modified xsi:type="dcterms:W3CDTF">2017-11-25T15:53:08Z</dcterms:modified>
</cp:coreProperties>
</file>