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18" r:id="rId2"/>
    <p:sldId id="330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84" autoAdjust="0"/>
    <p:restoredTop sz="96226" autoAdjust="0"/>
  </p:normalViewPr>
  <p:slideViewPr>
    <p:cSldViewPr snapToGrid="0" snapToObjects="1">
      <p:cViewPr>
        <p:scale>
          <a:sx n="85" d="100"/>
          <a:sy n="85" d="100"/>
        </p:scale>
        <p:origin x="-2696" y="-25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76060-9055-6846-9EBB-E198238DD45C}" type="datetimeFigureOut">
              <a:rPr lang="en-US" smtClean="0"/>
              <a:t>05.12.17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5C0F6-6592-1140-A427-81C61FCF03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35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Cliquez pour modifier les styles du texte du masque</a:t>
            </a:r>
          </a:p>
          <a:p>
            <a:pPr lvl="1"/>
            <a:r>
              <a:rPr lang="it-IT" smtClean="0"/>
              <a:t>Deuxième niveau</a:t>
            </a:r>
          </a:p>
          <a:p>
            <a:pPr lvl="2"/>
            <a:r>
              <a:rPr lang="it-IT" smtClean="0"/>
              <a:t>Troisième niveau</a:t>
            </a:r>
          </a:p>
          <a:p>
            <a:pPr lvl="3"/>
            <a:r>
              <a:rPr lang="it-IT" smtClean="0"/>
              <a:t>Quatrième niveau</a:t>
            </a:r>
          </a:p>
          <a:p>
            <a:pPr lvl="4"/>
            <a:r>
              <a:rPr lang="it-IT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05.12.17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541224"/>
            <a:chOff x="11763" y="1025519"/>
            <a:chExt cx="8393444" cy="5885070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792334" cy="5703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smtClean="0">
                  <a:latin typeface="Georgia"/>
                  <a:cs typeface="Georgia"/>
                </a:rPr>
                <a:t>Key points</a:t>
              </a:r>
            </a:p>
            <a:p>
              <a:endParaRPr lang="fr-FR" dirty="0" smtClean="0">
                <a:latin typeface="Georgia"/>
                <a:cs typeface="Georgia"/>
              </a:endParaRPr>
            </a:p>
            <a:p>
              <a:r>
                <a:rPr lang="en-US" dirty="0" smtClean="0">
                  <a:latin typeface="Georgia"/>
                  <a:cs typeface="Georgia"/>
                </a:rPr>
                <a:t>chronic </a:t>
              </a:r>
              <a:r>
                <a:rPr lang="en-US" dirty="0">
                  <a:latin typeface="Georgia"/>
                  <a:cs typeface="Georgia"/>
                </a:rPr>
                <a:t>low back pain, degenerative disc disease, radiofrequency ablation, basivertebral nerve, sham controlled, randomized controlled study, IDE </a:t>
              </a:r>
              <a:r>
                <a:rPr lang="en-US" dirty="0" smtClean="0">
                  <a:latin typeface="Georgia"/>
                  <a:cs typeface="Georgia"/>
                </a:rPr>
                <a:t>trial</a:t>
              </a:r>
              <a:endParaRPr lang="fr-FR" dirty="0" smtClean="0">
                <a:latin typeface="Georgia"/>
                <a:cs typeface="Georgia"/>
              </a:endParaRPr>
            </a:p>
            <a:p>
              <a:endParaRPr lang="fr-FR" dirty="0" smtClean="0">
                <a:latin typeface="Georgia"/>
                <a:cs typeface="Georgia"/>
              </a:endParaRPr>
            </a:p>
            <a:p>
              <a:r>
                <a:rPr lang="fr-FR" dirty="0" smtClean="0">
                  <a:latin typeface="Georgia"/>
                  <a:cs typeface="Georgia"/>
                </a:rPr>
                <a:t>1. The basivertebral nerve </a:t>
              </a:r>
              <a:r>
                <a:rPr lang="fr-FR" dirty="0" err="1" smtClean="0">
                  <a:latin typeface="Georgia"/>
                  <a:cs typeface="Georgia"/>
                </a:rPr>
                <a:t>complex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innervates</a:t>
              </a:r>
              <a:r>
                <a:rPr lang="fr-FR" dirty="0" smtClean="0">
                  <a:latin typeface="Georgia"/>
                  <a:cs typeface="Georgia"/>
                </a:rPr>
                <a:t> VB </a:t>
              </a:r>
              <a:r>
                <a:rPr lang="fr-FR" dirty="0" err="1" smtClean="0">
                  <a:latin typeface="Georgia"/>
                  <a:cs typeface="Georgia"/>
                </a:rPr>
                <a:t>endplates</a:t>
              </a:r>
              <a:endParaRPr lang="fr-FR" dirty="0" smtClean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r>
                <a:rPr lang="fr-FR" dirty="0" smtClean="0">
                  <a:latin typeface="Georgia"/>
                  <a:cs typeface="Georgia"/>
                </a:rPr>
                <a:t>2. </a:t>
              </a:r>
              <a:r>
                <a:rPr lang="fr-FR" dirty="0" err="1" smtClean="0">
                  <a:latin typeface="Georgia"/>
                  <a:cs typeface="Georgia"/>
                </a:rPr>
                <a:t>Hypothesized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that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ablating</a:t>
              </a:r>
              <a:r>
                <a:rPr lang="fr-FR" dirty="0" smtClean="0">
                  <a:latin typeface="Georgia"/>
                  <a:cs typeface="Georgia"/>
                </a:rPr>
                <a:t> the BVN </a:t>
              </a:r>
              <a:r>
                <a:rPr lang="fr-FR" dirty="0" err="1" smtClean="0">
                  <a:latin typeface="Georgia"/>
                  <a:cs typeface="Georgia"/>
                </a:rPr>
                <a:t>would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aleviate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chronic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low</a:t>
              </a:r>
              <a:r>
                <a:rPr lang="fr-FR" dirty="0" smtClean="0">
                  <a:latin typeface="Georgia"/>
                  <a:cs typeface="Georgia"/>
                </a:rPr>
                <a:t> back pain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r>
                <a:rPr lang="fr-FR" dirty="0" smtClean="0">
                  <a:latin typeface="Georgia"/>
                  <a:cs typeface="Georgia"/>
                </a:rPr>
                <a:t>3. A </a:t>
              </a:r>
              <a:r>
                <a:rPr lang="fr-FR" dirty="0" err="1" smtClean="0">
                  <a:latin typeface="Georgia"/>
                  <a:cs typeface="Georgia"/>
                </a:rPr>
                <a:t>randomized</a:t>
              </a:r>
              <a:r>
                <a:rPr lang="fr-FR" dirty="0" smtClean="0">
                  <a:latin typeface="Georgia"/>
                  <a:cs typeface="Georgia"/>
                </a:rPr>
                <a:t>, </a:t>
              </a:r>
              <a:r>
                <a:rPr lang="fr-FR" dirty="0" err="1" smtClean="0">
                  <a:latin typeface="Georgia"/>
                  <a:cs typeface="Georgia"/>
                </a:rPr>
                <a:t>blinded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clinical</a:t>
              </a:r>
              <a:r>
                <a:rPr lang="fr-FR" dirty="0" smtClean="0">
                  <a:latin typeface="Georgia"/>
                  <a:cs typeface="Georgia"/>
                </a:rPr>
                <a:t> trial </a:t>
              </a:r>
              <a:r>
                <a:rPr lang="fr-FR" dirty="0" err="1" smtClean="0">
                  <a:latin typeface="Georgia"/>
                  <a:cs typeface="Georgia"/>
                </a:rPr>
                <a:t>showed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that</a:t>
              </a:r>
              <a:r>
                <a:rPr lang="fr-FR" dirty="0" smtClean="0">
                  <a:latin typeface="Georgia"/>
                  <a:cs typeface="Georgia"/>
                </a:rPr>
                <a:t> RF ablation of the BVN </a:t>
              </a:r>
              <a:r>
                <a:rPr lang="fr-FR" dirty="0" err="1" smtClean="0">
                  <a:latin typeface="Georgia"/>
                  <a:cs typeface="Georgia"/>
                </a:rPr>
                <a:t>was</a:t>
              </a:r>
              <a:r>
                <a:rPr lang="fr-FR" dirty="0" smtClean="0">
                  <a:latin typeface="Georgia"/>
                  <a:cs typeface="Georgia"/>
                </a:rPr>
                <a:t> more </a:t>
              </a:r>
              <a:r>
                <a:rPr lang="fr-FR" dirty="0" smtClean="0">
                  <a:latin typeface="Georgia"/>
                  <a:cs typeface="Georgia"/>
                </a:rPr>
                <a:t>effective </a:t>
              </a:r>
              <a:r>
                <a:rPr lang="fr-FR" dirty="0" smtClean="0">
                  <a:latin typeface="Georgia"/>
                  <a:cs typeface="Georgia"/>
                </a:rPr>
                <a:t>at </a:t>
              </a:r>
              <a:r>
                <a:rPr lang="fr-FR" dirty="0" err="1" smtClean="0">
                  <a:latin typeface="Georgia"/>
                  <a:cs typeface="Georgia"/>
                </a:rPr>
                <a:t>improving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function</a:t>
              </a:r>
              <a:r>
                <a:rPr lang="fr-FR" dirty="0" smtClean="0">
                  <a:latin typeface="Georgia"/>
                  <a:cs typeface="Georgia"/>
                </a:rPr>
                <a:t> and </a:t>
              </a:r>
              <a:r>
                <a:rPr lang="fr-FR" dirty="0" err="1" smtClean="0">
                  <a:latin typeface="Georgia"/>
                  <a:cs typeface="Georgia"/>
                </a:rPr>
                <a:t>reducing</a:t>
              </a:r>
              <a:r>
                <a:rPr lang="fr-FR" dirty="0" smtClean="0">
                  <a:latin typeface="Georgia"/>
                  <a:cs typeface="Georgia"/>
                </a:rPr>
                <a:t> pain </a:t>
              </a:r>
              <a:r>
                <a:rPr lang="fr-FR" dirty="0" err="1" smtClean="0">
                  <a:latin typeface="Georgia"/>
                  <a:cs typeface="Georgia"/>
                </a:rPr>
                <a:t>than</a:t>
              </a:r>
              <a:r>
                <a:rPr lang="fr-FR" dirty="0" smtClean="0">
                  <a:latin typeface="Georgia"/>
                  <a:cs typeface="Georgia"/>
                </a:rPr>
                <a:t> a </a:t>
              </a:r>
              <a:r>
                <a:rPr lang="fr-FR" dirty="0" err="1" smtClean="0">
                  <a:latin typeface="Georgia"/>
                  <a:cs typeface="Georgia"/>
                </a:rPr>
                <a:t>sham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mtClean="0">
                <a:solidFill>
                  <a:srgbClr val="000000"/>
                </a:solidFill>
                <a:latin typeface="Georgia"/>
                <a:cs typeface="Georgia"/>
              </a:rPr>
              <a:t>[Citation]</a:t>
            </a:r>
            <a:endParaRPr lang="fr-FR">
              <a:solidFill>
                <a:srgbClr val="000000"/>
              </a:solidFill>
              <a:latin typeface="Georgia"/>
              <a:cs typeface="Georgi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85643"/>
            <a:ext cx="9144000" cy="536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42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264225"/>
            <a:chOff x="11763" y="1025519"/>
            <a:chExt cx="8393444" cy="5526101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851018" cy="5344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err="1" smtClean="0">
                  <a:latin typeface="Georgia"/>
                  <a:cs typeface="Georgia"/>
                </a:rPr>
                <a:t>Take</a:t>
              </a:r>
              <a:r>
                <a:rPr lang="fr-FR" sz="2800" dirty="0" smtClean="0">
                  <a:latin typeface="Georgia"/>
                  <a:cs typeface="Georgia"/>
                </a:rPr>
                <a:t> Home Messages</a:t>
              </a:r>
            </a:p>
            <a:p>
              <a:endParaRPr lang="fr-FR" dirty="0" smtClean="0">
                <a:latin typeface="Georgia"/>
                <a:cs typeface="Georgia"/>
              </a:endParaRPr>
            </a:p>
            <a:p>
              <a:r>
                <a:rPr lang="fr-FR" dirty="0" smtClean="0">
                  <a:latin typeface="Georgia"/>
                  <a:cs typeface="Georgia"/>
                </a:rPr>
                <a:t>1. </a:t>
              </a:r>
              <a:r>
                <a:rPr lang="fr-FR" dirty="0" err="1" smtClean="0">
                  <a:latin typeface="Georgia"/>
                  <a:cs typeface="Georgia"/>
                </a:rPr>
                <a:t>Mechanical</a:t>
              </a:r>
              <a:r>
                <a:rPr lang="fr-FR" dirty="0" smtClean="0">
                  <a:latin typeface="Georgia"/>
                  <a:cs typeface="Georgia"/>
                </a:rPr>
                <a:t> back pain </a:t>
              </a:r>
              <a:r>
                <a:rPr lang="fr-FR" dirty="0" err="1" smtClean="0">
                  <a:latin typeface="Georgia"/>
                  <a:cs typeface="Georgia"/>
                </a:rPr>
                <a:t>arising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from</a:t>
              </a:r>
              <a:r>
                <a:rPr lang="fr-FR" dirty="0" smtClean="0">
                  <a:latin typeface="Georgia"/>
                  <a:cs typeface="Georgia"/>
                </a:rPr>
                <a:t> DDD </a:t>
              </a:r>
              <a:r>
                <a:rPr lang="fr-FR" dirty="0" err="1" smtClean="0">
                  <a:latin typeface="Georgia"/>
                  <a:cs typeface="Georgia"/>
                </a:rPr>
                <a:t>is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transmitted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through</a:t>
              </a:r>
              <a:r>
                <a:rPr lang="fr-FR" dirty="0" smtClean="0">
                  <a:latin typeface="Georgia"/>
                  <a:cs typeface="Georgia"/>
                </a:rPr>
                <a:t> the BVN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r>
                <a:rPr lang="fr-FR" dirty="0" smtClean="0">
                  <a:latin typeface="Georgia"/>
                  <a:cs typeface="Georgia"/>
                </a:rPr>
                <a:t>2</a:t>
              </a:r>
              <a:r>
                <a:rPr lang="fr-FR" dirty="0" smtClean="0">
                  <a:latin typeface="Georgia"/>
                  <a:cs typeface="Georgia"/>
                </a:rPr>
                <a:t>. Patients </a:t>
              </a:r>
              <a:r>
                <a:rPr lang="fr-FR" dirty="0" err="1" smtClean="0">
                  <a:latin typeface="Georgia"/>
                  <a:cs typeface="Georgia"/>
                </a:rPr>
                <a:t>treated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with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percutaneous</a:t>
              </a:r>
              <a:r>
                <a:rPr lang="fr-FR" dirty="0" smtClean="0">
                  <a:latin typeface="Georgia"/>
                  <a:cs typeface="Georgia"/>
                </a:rPr>
                <a:t>, </a:t>
              </a:r>
              <a:r>
                <a:rPr lang="fr-FR" dirty="0" smtClean="0">
                  <a:latin typeface="Georgia"/>
                  <a:cs typeface="Georgia"/>
                </a:rPr>
                <a:t>transpedicular</a:t>
              </a:r>
              <a:r>
                <a:rPr lang="fr-FR" dirty="0" smtClean="0">
                  <a:latin typeface="Georgia"/>
                  <a:cs typeface="Georgia"/>
                </a:rPr>
                <a:t>, RF ablation of the BVN </a:t>
              </a:r>
              <a:r>
                <a:rPr lang="fr-FR" dirty="0" err="1" smtClean="0">
                  <a:latin typeface="Georgia"/>
                  <a:cs typeface="Georgia"/>
                </a:rPr>
                <a:t>reported</a:t>
              </a:r>
              <a:r>
                <a:rPr lang="fr-FR" dirty="0" smtClean="0">
                  <a:latin typeface="Georgia"/>
                  <a:cs typeface="Georgia"/>
                </a:rPr>
                <a:t> about one grade </a:t>
              </a:r>
              <a:r>
                <a:rPr lang="fr-FR" dirty="0" err="1" smtClean="0">
                  <a:latin typeface="Georgia"/>
                  <a:cs typeface="Georgia"/>
                </a:rPr>
                <a:t>decrease</a:t>
              </a:r>
              <a:r>
                <a:rPr lang="fr-FR" dirty="0" smtClean="0">
                  <a:latin typeface="Georgia"/>
                  <a:cs typeface="Georgia"/>
                </a:rPr>
                <a:t> in ODI and </a:t>
              </a:r>
              <a:r>
                <a:rPr lang="fr-FR" dirty="0" err="1" smtClean="0">
                  <a:latin typeface="Georgia"/>
                  <a:cs typeface="Georgia"/>
                </a:rPr>
                <a:t>substantial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improvement</a:t>
              </a:r>
              <a:r>
                <a:rPr lang="fr-FR" dirty="0" smtClean="0">
                  <a:latin typeface="Georgia"/>
                  <a:cs typeface="Georgia"/>
                </a:rPr>
                <a:t> in VAS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r>
                <a:rPr lang="fr-FR" dirty="0" smtClean="0">
                  <a:latin typeface="Georgia"/>
                  <a:cs typeface="Georgia"/>
                </a:rPr>
                <a:t>3. The Intracept </a:t>
              </a:r>
              <a:r>
                <a:rPr lang="fr-FR" dirty="0" err="1" smtClean="0">
                  <a:latin typeface="Georgia"/>
                  <a:cs typeface="Georgia"/>
                </a:rPr>
                <a:t>procedure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represents</a:t>
              </a:r>
              <a:r>
                <a:rPr lang="fr-FR" dirty="0" smtClean="0">
                  <a:latin typeface="Georgia"/>
                  <a:cs typeface="Georgia"/>
                </a:rPr>
                <a:t> a new, </a:t>
              </a:r>
              <a:r>
                <a:rPr lang="fr-FR" dirty="0" err="1" smtClean="0">
                  <a:latin typeface="Georgia"/>
                  <a:cs typeface="Georgia"/>
                </a:rPr>
                <a:t>minimally</a:t>
              </a:r>
              <a:r>
                <a:rPr lang="fr-FR" dirty="0" smtClean="0">
                  <a:latin typeface="Georgia"/>
                  <a:cs typeface="Georgia"/>
                </a:rPr>
                <a:t> invasive </a:t>
              </a:r>
              <a:r>
                <a:rPr lang="fr-FR" dirty="0" err="1" smtClean="0">
                  <a:latin typeface="Georgia"/>
                  <a:cs typeface="Georgia"/>
                </a:rPr>
                <a:t>method</a:t>
              </a:r>
              <a:r>
                <a:rPr lang="fr-FR" dirty="0" smtClean="0">
                  <a:latin typeface="Georgia"/>
                  <a:cs typeface="Georgia"/>
                </a:rPr>
                <a:t> of </a:t>
              </a:r>
              <a:r>
                <a:rPr lang="fr-FR" dirty="0" err="1" smtClean="0">
                  <a:latin typeface="Georgia"/>
                  <a:cs typeface="Georgia"/>
                </a:rPr>
                <a:t>providing</a:t>
              </a:r>
              <a:r>
                <a:rPr lang="fr-FR" dirty="0" smtClean="0">
                  <a:latin typeface="Georgia"/>
                  <a:cs typeface="Georgia"/>
                </a:rPr>
                <a:t> relief of </a:t>
              </a:r>
              <a:r>
                <a:rPr lang="fr-FR" dirty="0" err="1" smtClean="0">
                  <a:latin typeface="Georgia"/>
                  <a:cs typeface="Georgia"/>
                </a:rPr>
                <a:t>chronic</a:t>
              </a:r>
              <a:r>
                <a:rPr lang="fr-FR" dirty="0" smtClean="0">
                  <a:latin typeface="Georgia"/>
                  <a:cs typeface="Georgia"/>
                </a:rPr>
                <a:t> </a:t>
              </a:r>
              <a:r>
                <a:rPr lang="fr-FR" dirty="0" err="1" smtClean="0">
                  <a:latin typeface="Georgia"/>
                  <a:cs typeface="Georgia"/>
                </a:rPr>
                <a:t>low</a:t>
              </a:r>
              <a:r>
                <a:rPr lang="fr-FR" dirty="0" smtClean="0">
                  <a:latin typeface="Georgia"/>
                  <a:cs typeface="Georgia"/>
                </a:rPr>
                <a:t> back pain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0</TotalTime>
  <Words>140</Words>
  <Application>Microsoft Macintosh PowerPoint</Application>
  <PresentationFormat>Bildschirmpräsentation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ESJ_PPT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*** ***</cp:lastModifiedBy>
  <cp:revision>56</cp:revision>
  <cp:lastPrinted>2015-11-08T10:17:41Z</cp:lastPrinted>
  <dcterms:created xsi:type="dcterms:W3CDTF">2015-11-08T09:47:16Z</dcterms:created>
  <dcterms:modified xsi:type="dcterms:W3CDTF">2017-12-05T16:59:55Z</dcterms:modified>
</cp:coreProperties>
</file>