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xlsx" ContentType="application/vnd.openxmlformats-officedocument.spreadsheetml.sheet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18" r:id="rId2"/>
    <p:sldId id="315" r:id="rId3"/>
    <p:sldId id="328" r:id="rId4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17" autoAdjust="0"/>
    <p:restoredTop sz="96226" autoAdjust="0"/>
  </p:normalViewPr>
  <p:slideViewPr>
    <p:cSldViewPr snapToGrid="0" snapToObjects="1">
      <p:cViewPr>
        <p:scale>
          <a:sx n="121" d="100"/>
          <a:sy n="121" d="100"/>
        </p:scale>
        <p:origin x="-336" y="1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-blad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33"/>
    </mc:Choice>
    <mc:Fallback>
      <c:style val="33"/>
    </mc:Fallback>
  </mc:AlternateContent>
  <c:chart>
    <c:title>
      <c:tx>
        <c:rich>
          <a:bodyPr/>
          <a:lstStyle/>
          <a:p>
            <a:pPr>
              <a:defRPr/>
            </a:pPr>
            <a:r>
              <a:rPr lang="nl-NL"/>
              <a:t>Surgical timing in relation to severity of initial neurological injury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0978291776028"/>
          <c:y val="0.0840022023179031"/>
          <c:w val="0.829990199281281"/>
          <c:h val="0.709706424460314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Directly from the ER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nl-N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Blad1!$A$2:$A$5</c:f>
              <c:strCache>
                <c:ptCount val="4"/>
                <c:pt idx="0">
                  <c:v>TCCI*</c:v>
                </c:pt>
                <c:pt idx="1">
                  <c:v>ASIA C/D</c:v>
                </c:pt>
                <c:pt idx="2">
                  <c:v>ASIA B</c:v>
                </c:pt>
                <c:pt idx="3">
                  <c:v>ASIA A</c:v>
                </c:pt>
              </c:strCache>
            </c:strRef>
          </c:cat>
          <c:val>
            <c:numRef>
              <c:f>Blad1!$B$2:$B$5</c:f>
              <c:numCache>
                <c:formatCode>0.0</c:formatCode>
                <c:ptCount val="4"/>
                <c:pt idx="0">
                  <c:v>11.36363636363636</c:v>
                </c:pt>
                <c:pt idx="1">
                  <c:v>21.59090909090909</c:v>
                </c:pt>
                <c:pt idx="2">
                  <c:v>23.86363636363636</c:v>
                </c:pt>
                <c:pt idx="3">
                  <c:v>12.5</c:v>
                </c:pt>
              </c:numCache>
            </c:numRef>
          </c:val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Within 8-12h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invertIfNegative val="0"/>
          <c:cat>
            <c:strRef>
              <c:f>Blad1!$A$2:$A$5</c:f>
              <c:strCache>
                <c:ptCount val="4"/>
                <c:pt idx="0">
                  <c:v>TCCI*</c:v>
                </c:pt>
                <c:pt idx="1">
                  <c:v>ASIA C/D</c:v>
                </c:pt>
                <c:pt idx="2">
                  <c:v>ASIA B</c:v>
                </c:pt>
                <c:pt idx="3">
                  <c:v>ASIA A</c:v>
                </c:pt>
              </c:strCache>
            </c:strRef>
          </c:cat>
          <c:val>
            <c:numRef>
              <c:f>Blad1!$C$2:$C$5</c:f>
              <c:numCache>
                <c:formatCode>0.0</c:formatCode>
                <c:ptCount val="4"/>
                <c:pt idx="0">
                  <c:v>29.54545454545455</c:v>
                </c:pt>
                <c:pt idx="1">
                  <c:v>35.22727272727272</c:v>
                </c:pt>
                <c:pt idx="2">
                  <c:v>30.68181818181818</c:v>
                </c:pt>
                <c:pt idx="3">
                  <c:v>18.18181818181818</c:v>
                </c:pt>
              </c:numCache>
            </c:numRef>
          </c:val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Within 24h, not specifically &lt;12h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</c:spPr>
          <c:invertIfNegative val="0"/>
          <c:cat>
            <c:strRef>
              <c:f>Blad1!$A$2:$A$5</c:f>
              <c:strCache>
                <c:ptCount val="4"/>
                <c:pt idx="0">
                  <c:v>TCCI*</c:v>
                </c:pt>
                <c:pt idx="1">
                  <c:v>ASIA C/D</c:v>
                </c:pt>
                <c:pt idx="2">
                  <c:v>ASIA B</c:v>
                </c:pt>
                <c:pt idx="3">
                  <c:v>ASIA A</c:v>
                </c:pt>
              </c:strCache>
            </c:strRef>
          </c:cat>
          <c:val>
            <c:numRef>
              <c:f>Blad1!$D$2:$D$5</c:f>
              <c:numCache>
                <c:formatCode>0.0</c:formatCode>
                <c:ptCount val="4"/>
                <c:pt idx="0">
                  <c:v>19.31818181818182</c:v>
                </c:pt>
                <c:pt idx="1">
                  <c:v>21.59090909090909</c:v>
                </c:pt>
                <c:pt idx="2">
                  <c:v>20.45454545454546</c:v>
                </c:pt>
                <c:pt idx="3">
                  <c:v>26.13636363636364</c:v>
                </c:pt>
              </c:numCache>
            </c:numRef>
          </c:val>
        </c:ser>
        <c:ser>
          <c:idx val="3"/>
          <c:order val="3"/>
          <c:tx>
            <c:strRef>
              <c:f>Blad1!$E$1</c:f>
              <c:strCache>
                <c:ptCount val="1"/>
                <c:pt idx="0">
                  <c:v>Within 72h</c:v>
                </c:pt>
              </c:strCache>
            </c:strRef>
          </c:tx>
          <c:spPr>
            <a:solidFill>
              <a:schemeClr val="tx2">
                <a:lumMod val="20000"/>
                <a:lumOff val="80000"/>
              </a:schemeClr>
            </a:solidFill>
          </c:spPr>
          <c:invertIfNegative val="0"/>
          <c:cat>
            <c:strRef>
              <c:f>Blad1!$A$2:$A$5</c:f>
              <c:strCache>
                <c:ptCount val="4"/>
                <c:pt idx="0">
                  <c:v>TCCI*</c:v>
                </c:pt>
                <c:pt idx="1">
                  <c:v>ASIA C/D</c:v>
                </c:pt>
                <c:pt idx="2">
                  <c:v>ASIA B</c:v>
                </c:pt>
                <c:pt idx="3">
                  <c:v>ASIA A</c:v>
                </c:pt>
              </c:strCache>
            </c:strRef>
          </c:cat>
          <c:val>
            <c:numRef>
              <c:f>Blad1!$E$2:$E$5</c:f>
              <c:numCache>
                <c:formatCode>0.0</c:formatCode>
                <c:ptCount val="4"/>
                <c:pt idx="0">
                  <c:v>10.22727272727273</c:v>
                </c:pt>
                <c:pt idx="1">
                  <c:v>5.681818181818181</c:v>
                </c:pt>
                <c:pt idx="2">
                  <c:v>7.954545454545444</c:v>
                </c:pt>
                <c:pt idx="3">
                  <c:v>10.22727272727273</c:v>
                </c:pt>
              </c:numCache>
            </c:numRef>
          </c:val>
        </c:ser>
        <c:ser>
          <c:idx val="4"/>
          <c:order val="4"/>
          <c:tx>
            <c:strRef>
              <c:f>Blad1!$F$1</c:f>
              <c:strCache>
                <c:ptCount val="1"/>
                <c:pt idx="0">
                  <c:v>Other</c:v>
                </c:pt>
              </c:strCache>
            </c:strRef>
          </c:tx>
          <c:spPr>
            <a:solidFill>
              <a:schemeClr val="bg1"/>
            </a:solidFill>
          </c:spPr>
          <c:invertIfNegative val="0"/>
          <c:cat>
            <c:strRef>
              <c:f>Blad1!$A$2:$A$5</c:f>
              <c:strCache>
                <c:ptCount val="4"/>
                <c:pt idx="0">
                  <c:v>TCCI*</c:v>
                </c:pt>
                <c:pt idx="1">
                  <c:v>ASIA C/D</c:v>
                </c:pt>
                <c:pt idx="2">
                  <c:v>ASIA B</c:v>
                </c:pt>
                <c:pt idx="3">
                  <c:v>ASIA A</c:v>
                </c:pt>
              </c:strCache>
            </c:strRef>
          </c:cat>
          <c:val>
            <c:numRef>
              <c:f>Blad1!$F$2:$F$5</c:f>
              <c:numCache>
                <c:formatCode>0.0</c:formatCode>
                <c:ptCount val="4"/>
                <c:pt idx="0">
                  <c:v>29.54545454545455</c:v>
                </c:pt>
                <c:pt idx="1">
                  <c:v>15.90909090909091</c:v>
                </c:pt>
                <c:pt idx="2">
                  <c:v>17.04545454545454</c:v>
                </c:pt>
                <c:pt idx="3">
                  <c:v>32.95454545454536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2119495080"/>
        <c:axId val="-2134451304"/>
      </c:barChart>
      <c:catAx>
        <c:axId val="2119495080"/>
        <c:scaling>
          <c:orientation val="minMax"/>
        </c:scaling>
        <c:delete val="0"/>
        <c:axPos val="l"/>
        <c:majorTickMark val="out"/>
        <c:minorTickMark val="none"/>
        <c:tickLblPos val="nextTo"/>
        <c:crossAx val="-2134451304"/>
        <c:crosses val="autoZero"/>
        <c:auto val="1"/>
        <c:lblAlgn val="ctr"/>
        <c:lblOffset val="100"/>
        <c:noMultiLvlLbl val="0"/>
      </c:catAx>
      <c:valAx>
        <c:axId val="-2134451304"/>
        <c:scaling>
          <c:orientation val="minMax"/>
        </c:scaling>
        <c:delete val="0"/>
        <c:axPos val="b"/>
        <c:majorGridlines/>
        <c:numFmt formatCode="0%" sourceLinked="1"/>
        <c:majorTickMark val="out"/>
        <c:minorTickMark val="none"/>
        <c:tickLblPos val="nextTo"/>
        <c:crossAx val="211949508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0166113418483179"/>
          <c:y val="0.881867938876631"/>
          <c:w val="0.91383224681296"/>
          <c:h val="0.0950340388915222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800">
          <a:latin typeface="+mj-lt"/>
          <a:cs typeface="Calibri"/>
        </a:defRPr>
      </a:pPr>
      <a:endParaRPr lang="nl-NL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01-02-18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9031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Cliquez pour modifier les styles du texte du masque</a:t>
            </a:r>
          </a:p>
          <a:p>
            <a:pPr lvl="1"/>
            <a:r>
              <a:rPr lang="it-IT" smtClean="0"/>
              <a:t>Deuxième niveau</a:t>
            </a:r>
          </a:p>
          <a:p>
            <a:pPr lvl="2"/>
            <a:r>
              <a:rPr lang="it-IT" smtClean="0"/>
              <a:t>Troisième niveau</a:t>
            </a:r>
          </a:p>
          <a:p>
            <a:pPr lvl="3"/>
            <a:r>
              <a:rPr lang="it-IT" smtClean="0"/>
              <a:t>Quatrième niveau</a:t>
            </a:r>
          </a:p>
          <a:p>
            <a:pPr lvl="4"/>
            <a:r>
              <a:rPr lang="it-IT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01-02-18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2533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Cliquez pour modifier les styles du texte du masque</a:t>
            </a:r>
          </a:p>
          <a:p>
            <a:pPr lvl="1"/>
            <a:r>
              <a:rPr lang="it-IT" smtClean="0"/>
              <a:t>Deuxième niveau</a:t>
            </a:r>
          </a:p>
          <a:p>
            <a:pPr lvl="2"/>
            <a:r>
              <a:rPr lang="it-IT" smtClean="0"/>
              <a:t>Troisième niveau</a:t>
            </a:r>
          </a:p>
          <a:p>
            <a:pPr lvl="3"/>
            <a:r>
              <a:rPr lang="it-IT" smtClean="0"/>
              <a:t>Quatrième niveau</a:t>
            </a:r>
          </a:p>
          <a:p>
            <a:pPr lvl="4"/>
            <a:r>
              <a:rPr lang="it-IT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01-02-18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707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Cliquez pour modifier les styles du texte du masque</a:t>
            </a:r>
          </a:p>
          <a:p>
            <a:pPr lvl="1"/>
            <a:r>
              <a:rPr lang="it-IT" smtClean="0"/>
              <a:t>Deuxième niveau</a:t>
            </a:r>
          </a:p>
          <a:p>
            <a:pPr lvl="2"/>
            <a:r>
              <a:rPr lang="it-IT" smtClean="0"/>
              <a:t>Troisième niveau</a:t>
            </a:r>
          </a:p>
          <a:p>
            <a:pPr lvl="3"/>
            <a:r>
              <a:rPr lang="it-IT" smtClean="0"/>
              <a:t>Quatrième niveau</a:t>
            </a:r>
          </a:p>
          <a:p>
            <a:pPr lvl="4"/>
            <a:r>
              <a:rPr lang="it-IT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01-02-18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7266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01-02-18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3197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Cliquez pour modifier les styles du texte du masque</a:t>
            </a:r>
          </a:p>
          <a:p>
            <a:pPr lvl="1"/>
            <a:r>
              <a:rPr lang="it-IT" smtClean="0"/>
              <a:t>Deuxième niveau</a:t>
            </a:r>
          </a:p>
          <a:p>
            <a:pPr lvl="2"/>
            <a:r>
              <a:rPr lang="it-IT" smtClean="0"/>
              <a:t>Troisième niveau</a:t>
            </a:r>
          </a:p>
          <a:p>
            <a:pPr lvl="3"/>
            <a:r>
              <a:rPr lang="it-IT" smtClean="0"/>
              <a:t>Quatrième niveau</a:t>
            </a:r>
          </a:p>
          <a:p>
            <a:pPr lvl="4"/>
            <a:r>
              <a:rPr lang="it-IT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Cliquez pour modifier les styles du texte du masque</a:t>
            </a:r>
          </a:p>
          <a:p>
            <a:pPr lvl="1"/>
            <a:r>
              <a:rPr lang="it-IT" smtClean="0"/>
              <a:t>Deuxième niveau</a:t>
            </a:r>
          </a:p>
          <a:p>
            <a:pPr lvl="2"/>
            <a:r>
              <a:rPr lang="it-IT" smtClean="0"/>
              <a:t>Troisième niveau</a:t>
            </a:r>
          </a:p>
          <a:p>
            <a:pPr lvl="3"/>
            <a:r>
              <a:rPr lang="it-IT" smtClean="0"/>
              <a:t>Quatrième niveau</a:t>
            </a:r>
          </a:p>
          <a:p>
            <a:pPr lvl="4"/>
            <a:r>
              <a:rPr lang="it-IT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01-02-18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6140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Cliquez pour modifier les styles du texte du masque</a:t>
            </a:r>
          </a:p>
          <a:p>
            <a:pPr lvl="1"/>
            <a:r>
              <a:rPr lang="it-IT" smtClean="0"/>
              <a:t>Deuxième niveau</a:t>
            </a:r>
          </a:p>
          <a:p>
            <a:pPr lvl="2"/>
            <a:r>
              <a:rPr lang="it-IT" smtClean="0"/>
              <a:t>Troisième niveau</a:t>
            </a:r>
          </a:p>
          <a:p>
            <a:pPr lvl="3"/>
            <a:r>
              <a:rPr lang="it-IT" smtClean="0"/>
              <a:t>Quatrième niveau</a:t>
            </a:r>
          </a:p>
          <a:p>
            <a:pPr lvl="4"/>
            <a:r>
              <a:rPr lang="it-IT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Cliquez pour modifier les styles du texte du masque</a:t>
            </a:r>
          </a:p>
          <a:p>
            <a:pPr lvl="1"/>
            <a:r>
              <a:rPr lang="it-IT" smtClean="0"/>
              <a:t>Deuxième niveau</a:t>
            </a:r>
          </a:p>
          <a:p>
            <a:pPr lvl="2"/>
            <a:r>
              <a:rPr lang="it-IT" smtClean="0"/>
              <a:t>Troisième niveau</a:t>
            </a:r>
          </a:p>
          <a:p>
            <a:pPr lvl="3"/>
            <a:r>
              <a:rPr lang="it-IT" smtClean="0"/>
              <a:t>Quatrième niveau</a:t>
            </a:r>
          </a:p>
          <a:p>
            <a:pPr lvl="4"/>
            <a:r>
              <a:rPr lang="it-IT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01-02-18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6911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01-02-18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6313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01-02-18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5706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Cliquez pour modifier les styles du texte du masque</a:t>
            </a:r>
          </a:p>
          <a:p>
            <a:pPr lvl="1"/>
            <a:r>
              <a:rPr lang="it-IT" smtClean="0"/>
              <a:t>Deuxième niveau</a:t>
            </a:r>
          </a:p>
          <a:p>
            <a:pPr lvl="2"/>
            <a:r>
              <a:rPr lang="it-IT" smtClean="0"/>
              <a:t>Troisième niveau</a:t>
            </a:r>
          </a:p>
          <a:p>
            <a:pPr lvl="3"/>
            <a:r>
              <a:rPr lang="it-IT" smtClean="0"/>
              <a:t>Quatrième niveau</a:t>
            </a:r>
          </a:p>
          <a:p>
            <a:pPr lvl="4"/>
            <a:r>
              <a:rPr lang="it-IT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01-02-18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1585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Faire glisser l'image vers l'espace réservé ou cliquer sur l'icône pour l'ajouter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01-02-18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6100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Cliquez pour modifier les styles du texte du masque</a:t>
            </a:r>
          </a:p>
          <a:p>
            <a:pPr lvl="1"/>
            <a:r>
              <a:rPr lang="it-IT" smtClean="0"/>
              <a:t>Deuxième niveau</a:t>
            </a:r>
          </a:p>
          <a:p>
            <a:pPr lvl="2"/>
            <a:r>
              <a:rPr lang="it-IT" smtClean="0"/>
              <a:t>Troisième niveau</a:t>
            </a:r>
          </a:p>
          <a:p>
            <a:pPr lvl="3"/>
            <a:r>
              <a:rPr lang="it-IT" smtClean="0"/>
              <a:t>Quatrième niveau</a:t>
            </a:r>
          </a:p>
          <a:p>
            <a:pPr lvl="4"/>
            <a:r>
              <a:rPr lang="it-IT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9D6A6A-143D-B94D-B2B0-F58F0CEDB42B}" type="datetimeFigureOut">
              <a:rPr lang="fr-FR" smtClean="0"/>
              <a:t>01-02-18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6031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r 3"/>
          <p:cNvGrpSpPr/>
          <p:nvPr/>
        </p:nvGrpSpPr>
        <p:grpSpPr>
          <a:xfrm>
            <a:off x="403735" y="1255966"/>
            <a:ext cx="8575912" cy="4541224"/>
            <a:chOff x="11763" y="1025519"/>
            <a:chExt cx="8393444" cy="5885070"/>
          </a:xfrm>
        </p:grpSpPr>
        <p:sp>
          <p:nvSpPr>
            <p:cNvPr id="9" name="Rectangle 8"/>
            <p:cNvSpPr/>
            <p:nvPr/>
          </p:nvSpPr>
          <p:spPr>
            <a:xfrm>
              <a:off x="11763" y="1025519"/>
              <a:ext cx="8393444" cy="51105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dirty="0">
                <a:solidFill>
                  <a:srgbClr val="000000"/>
                </a:solidFill>
                <a:latin typeface="Georgia"/>
                <a:cs typeface="Georgia"/>
              </a:endParaRPr>
            </a:p>
          </p:txBody>
        </p:sp>
        <p:sp>
          <p:nvSpPr>
            <p:cNvPr id="5" name="ZoneTexte 4"/>
            <p:cNvSpPr txBox="1"/>
            <p:nvPr/>
          </p:nvSpPr>
          <p:spPr>
            <a:xfrm>
              <a:off x="201552" y="1206973"/>
              <a:ext cx="7156823" cy="57036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 smtClean="0">
                  <a:latin typeface="Georgia"/>
                  <a:cs typeface="Georgia"/>
                </a:rPr>
                <a:t>Key points</a:t>
              </a:r>
            </a:p>
            <a:p>
              <a:endParaRPr lang="fr-FR" dirty="0" smtClean="0">
                <a:latin typeface="Georgia"/>
                <a:cs typeface="Georgia"/>
              </a:endParaRPr>
            </a:p>
            <a:p>
              <a:r>
                <a:rPr lang="fr-FR" dirty="0">
                  <a:latin typeface="Georgia"/>
                  <a:cs typeface="Georgia"/>
                </a:rPr>
                <a:t>1. </a:t>
              </a:r>
              <a:r>
                <a:rPr lang="en-US" dirty="0">
                  <a:latin typeface="Georgia"/>
                  <a:cs typeface="Georgia"/>
                </a:rPr>
                <a:t>The severity of initial neurological injury seems to play an important role in the urgency of surgical timing for </a:t>
              </a:r>
              <a:r>
                <a:rPr lang="en-US" dirty="0">
                  <a:latin typeface="Georgia"/>
                  <a:cs typeface="Georgia"/>
                </a:rPr>
                <a:t>t</a:t>
              </a:r>
              <a:r>
                <a:rPr lang="en-US" dirty="0">
                  <a:latin typeface="Georgia"/>
                  <a:cs typeface="Georgia"/>
                </a:rPr>
                <a:t>rauma</a:t>
              </a:r>
              <a:r>
                <a:rPr lang="en-US" dirty="0">
                  <a:latin typeface="Georgia"/>
                  <a:cs typeface="Georgia"/>
                </a:rPr>
                <a:t>tic spinal cord injury (tSCI).</a:t>
              </a:r>
              <a:r>
                <a:rPr lang="nl-NL" dirty="0">
                  <a:latin typeface="Georgia"/>
                  <a:cs typeface="Georgia"/>
                </a:rPr>
                <a:t> </a:t>
              </a:r>
              <a:endParaRPr lang="fr-FR" dirty="0">
                <a:latin typeface="Georgia"/>
                <a:cs typeface="Georgia"/>
              </a:endParaRPr>
            </a:p>
            <a:p>
              <a:endParaRPr lang="fr-FR" dirty="0">
                <a:latin typeface="Georgia"/>
                <a:cs typeface="Georgia"/>
              </a:endParaRPr>
            </a:p>
            <a:p>
              <a:r>
                <a:rPr lang="fr-FR" dirty="0">
                  <a:latin typeface="Georgia"/>
                  <a:cs typeface="Georgia"/>
                </a:rPr>
                <a:t>2. </a:t>
              </a:r>
              <a:r>
                <a:rPr lang="en-US" dirty="0">
                  <a:latin typeface="Georgia"/>
                  <a:cs typeface="Georgia"/>
                </a:rPr>
                <a:t>A substantial number of patients with complete tSCI are not preferably treated within the recommended surgical </a:t>
              </a:r>
              <a:r>
                <a:rPr lang="en-US" dirty="0">
                  <a:latin typeface="Georgia"/>
                  <a:cs typeface="Georgia"/>
                </a:rPr>
                <a:t>timeframe.</a:t>
              </a:r>
              <a:r>
                <a:rPr lang="nl-NL" dirty="0">
                  <a:latin typeface="Georgia"/>
                  <a:cs typeface="Georgia"/>
                </a:rPr>
                <a:t> </a:t>
              </a:r>
              <a:endParaRPr lang="fr-FR" dirty="0">
                <a:latin typeface="Georgia"/>
                <a:cs typeface="Georgia"/>
              </a:endParaRPr>
            </a:p>
            <a:p>
              <a:endParaRPr lang="fr-FR" dirty="0">
                <a:latin typeface="Georgia"/>
                <a:cs typeface="Georgia"/>
              </a:endParaRPr>
            </a:p>
            <a:p>
              <a:r>
                <a:rPr lang="fr-FR" dirty="0">
                  <a:latin typeface="Georgia"/>
                  <a:cs typeface="Georgia"/>
                </a:rPr>
                <a:t>3. </a:t>
              </a:r>
              <a:r>
                <a:rPr lang="fr-FR" dirty="0" err="1">
                  <a:latin typeface="Georgia"/>
                  <a:cs typeface="Georgia"/>
                </a:rPr>
                <a:t>Traumatic</a:t>
              </a:r>
              <a:r>
                <a:rPr lang="fr-FR" dirty="0">
                  <a:latin typeface="Georgia"/>
                  <a:cs typeface="Georgia"/>
                </a:rPr>
                <a:t> central </a:t>
              </a:r>
              <a:r>
                <a:rPr lang="fr-FR" dirty="0" err="1">
                  <a:latin typeface="Georgia"/>
                  <a:cs typeface="Georgia"/>
                </a:rPr>
                <a:t>cord</a:t>
              </a:r>
              <a:r>
                <a:rPr lang="fr-FR" dirty="0">
                  <a:latin typeface="Georgia"/>
                  <a:cs typeface="Georgia"/>
                </a:rPr>
                <a:t> </a:t>
              </a:r>
              <a:r>
                <a:rPr lang="fr-FR" dirty="0" err="1">
                  <a:latin typeface="Georgia"/>
                  <a:cs typeface="Georgia"/>
                </a:rPr>
                <a:t>injury</a:t>
              </a:r>
              <a:r>
                <a:rPr lang="fr-FR" dirty="0">
                  <a:latin typeface="Georgia"/>
                  <a:cs typeface="Georgia"/>
                </a:rPr>
                <a:t> patients </a:t>
              </a:r>
              <a:r>
                <a:rPr lang="en-US" dirty="0">
                  <a:latin typeface="Georgia"/>
                  <a:cs typeface="Georgia"/>
                </a:rPr>
                <a:t>are </a:t>
              </a:r>
              <a:r>
                <a:rPr lang="en-US" dirty="0">
                  <a:latin typeface="Georgia"/>
                  <a:cs typeface="Georgia"/>
                </a:rPr>
                <a:t>preferably managed less urgently than patients with other types of incomplete tSCI</a:t>
              </a:r>
              <a:r>
                <a:rPr lang="nl-NL" dirty="0">
                  <a:latin typeface="Georgia"/>
                  <a:cs typeface="Georgia"/>
                </a:rPr>
                <a:t> </a:t>
              </a:r>
              <a:endParaRPr lang="fr-FR" dirty="0">
                <a:latin typeface="Georgia"/>
                <a:cs typeface="Georgia"/>
              </a:endParaRPr>
            </a:p>
            <a:p>
              <a:endParaRPr lang="fr-FR" dirty="0">
                <a:latin typeface="Georgia"/>
                <a:cs typeface="Georgia"/>
              </a:endParaRPr>
            </a:p>
            <a:p>
              <a:endParaRPr lang="fr-FR" dirty="0">
                <a:latin typeface="Georgia"/>
                <a:cs typeface="Georgia"/>
              </a:endParaRPr>
            </a:p>
            <a:p>
              <a:endParaRPr lang="fr-FR" dirty="0">
                <a:latin typeface="Georgia"/>
                <a:cs typeface="Georgia"/>
              </a:endParaRPr>
            </a:p>
            <a:p>
              <a:endParaRPr lang="fr-FR" dirty="0"/>
            </a:p>
          </p:txBody>
        </p:sp>
      </p:grpSp>
      <p:sp>
        <p:nvSpPr>
          <p:cNvPr id="8" name="Rectangle 7"/>
          <p:cNvSpPr/>
          <p:nvPr/>
        </p:nvSpPr>
        <p:spPr>
          <a:xfrm>
            <a:off x="403734" y="5528236"/>
            <a:ext cx="7141559" cy="9861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tx1"/>
                </a:solidFill>
              </a:rPr>
              <a:t>Timing of Surgery in Traumatic Spinal Cord Injury</a:t>
            </a:r>
            <a:endParaRPr lang="nl-NL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A national, multidisciplinary </a:t>
            </a:r>
            <a:r>
              <a:rPr lang="en-US" b="1" dirty="0" smtClean="0">
                <a:solidFill>
                  <a:schemeClr val="tx1"/>
                </a:solidFill>
              </a:rPr>
              <a:t>survey</a:t>
            </a:r>
            <a:r>
              <a:rPr lang="nl-NL" dirty="0" smtClean="0">
                <a:solidFill>
                  <a:schemeClr val="tx1"/>
                </a:solidFill>
              </a:rPr>
              <a:t>; ter Wengel et al.</a:t>
            </a:r>
            <a:endParaRPr lang="fr-FR" dirty="0">
              <a:solidFill>
                <a:schemeClr val="tx1"/>
              </a:solidFill>
              <a:latin typeface="Georgia"/>
              <a:cs typeface="Georgia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9529" y="5841999"/>
            <a:ext cx="1240118" cy="342970"/>
          </a:xfrm>
          <a:prstGeom prst="rect">
            <a:avLst/>
          </a:prstGeom>
        </p:spPr>
      </p:pic>
      <p:grpSp>
        <p:nvGrpSpPr>
          <p:cNvPr id="3" name="Grouper 2"/>
          <p:cNvGrpSpPr/>
          <p:nvPr/>
        </p:nvGrpSpPr>
        <p:grpSpPr>
          <a:xfrm>
            <a:off x="128494" y="343657"/>
            <a:ext cx="9015506" cy="821410"/>
            <a:chOff x="128494" y="1210235"/>
            <a:chExt cx="9015506" cy="821410"/>
          </a:xfrm>
        </p:grpSpPr>
        <p:cxnSp>
          <p:nvCxnSpPr>
            <p:cNvPr id="13" name="Connecteur droit 12"/>
            <p:cNvCxnSpPr/>
            <p:nvPr/>
          </p:nvCxnSpPr>
          <p:spPr>
            <a:xfrm>
              <a:off x="2211294" y="1410442"/>
              <a:ext cx="6932706" cy="0"/>
            </a:xfrm>
            <a:prstGeom prst="line">
              <a:avLst/>
            </a:prstGeom>
            <a:ln w="3175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Image 9" descr="LOGO ESJ.png"/>
            <p:cNvPicPr>
              <a:picLocks noChangeAspect="1"/>
            </p:cNvPicPr>
            <p:nvPr/>
          </p:nvPicPr>
          <p:blipFill>
            <a:blip r:embed="rId3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494" y="1210235"/>
              <a:ext cx="2202330" cy="8214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15637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03735" y="1255966"/>
            <a:ext cx="8575912" cy="39435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dirty="0">
              <a:solidFill>
                <a:srgbClr val="000000"/>
              </a:solidFill>
              <a:latin typeface="Georgia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03734" y="5528236"/>
            <a:ext cx="7141559" cy="9861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tx1"/>
                </a:solidFill>
              </a:rPr>
              <a:t>Timing of Surgery in Traumatic Spinal Cord Injury</a:t>
            </a:r>
            <a:endParaRPr lang="nl-NL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A national, multidisciplinary survey</a:t>
            </a:r>
            <a:r>
              <a:rPr lang="nl-NL" dirty="0">
                <a:solidFill>
                  <a:schemeClr val="tx1"/>
                </a:solidFill>
              </a:rPr>
              <a:t>; ter Wengel et </a:t>
            </a:r>
            <a:r>
              <a:rPr lang="nl-NL" dirty="0" smtClean="0">
                <a:solidFill>
                  <a:schemeClr val="tx1"/>
                </a:solidFill>
              </a:rPr>
              <a:t>al.</a:t>
            </a:r>
            <a:endParaRPr lang="fr-FR" dirty="0">
              <a:solidFill>
                <a:srgbClr val="000000"/>
              </a:solidFill>
              <a:latin typeface="Georgia"/>
              <a:cs typeface="Georgia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9529" y="5841999"/>
            <a:ext cx="1240118" cy="342970"/>
          </a:xfrm>
          <a:prstGeom prst="rect">
            <a:avLst/>
          </a:prstGeom>
        </p:spPr>
      </p:pic>
      <p:grpSp>
        <p:nvGrpSpPr>
          <p:cNvPr id="3" name="Grouper 2"/>
          <p:cNvGrpSpPr/>
          <p:nvPr/>
        </p:nvGrpSpPr>
        <p:grpSpPr>
          <a:xfrm>
            <a:off x="128494" y="343657"/>
            <a:ext cx="9015506" cy="821410"/>
            <a:chOff x="128494" y="1210235"/>
            <a:chExt cx="9015506" cy="821410"/>
          </a:xfrm>
        </p:grpSpPr>
        <p:cxnSp>
          <p:nvCxnSpPr>
            <p:cNvPr id="13" name="Connecteur droit 12"/>
            <p:cNvCxnSpPr/>
            <p:nvPr/>
          </p:nvCxnSpPr>
          <p:spPr>
            <a:xfrm>
              <a:off x="2211294" y="1410442"/>
              <a:ext cx="6932706" cy="0"/>
            </a:xfrm>
            <a:prstGeom prst="line">
              <a:avLst/>
            </a:prstGeom>
            <a:ln w="3175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Image 9" descr="LOGO ESJ.png"/>
            <p:cNvPicPr>
              <a:picLocks noChangeAspect="1"/>
            </p:cNvPicPr>
            <p:nvPr/>
          </p:nvPicPr>
          <p:blipFill>
            <a:blip r:embed="rId3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494" y="1210235"/>
              <a:ext cx="2202330" cy="821410"/>
            </a:xfrm>
            <a:prstGeom prst="rect">
              <a:avLst/>
            </a:prstGeom>
          </p:spPr>
        </p:pic>
      </p:grpSp>
      <p:graphicFrame>
        <p:nvGraphicFramePr>
          <p:cNvPr id="11" name="Grafiek 10"/>
          <p:cNvGraphicFramePr/>
          <p:nvPr>
            <p:extLst>
              <p:ext uri="{D42A27DB-BD31-4B8C-83A1-F6EECF244321}">
                <p14:modId xmlns:p14="http://schemas.microsoft.com/office/powerpoint/2010/main" val="1028535032"/>
              </p:ext>
            </p:extLst>
          </p:nvPr>
        </p:nvGraphicFramePr>
        <p:xfrm>
          <a:off x="1753309" y="1255966"/>
          <a:ext cx="5642573" cy="39005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Rechthoek 5"/>
          <p:cNvSpPr/>
          <p:nvPr/>
        </p:nvSpPr>
        <p:spPr>
          <a:xfrm>
            <a:off x="403734" y="5226040"/>
            <a:ext cx="857591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800" dirty="0" smtClean="0">
                <a:latin typeface="Georgia"/>
                <a:cs typeface="Georgia"/>
              </a:rPr>
              <a:t>* Traumatic central cord injury with spinal column/discoligamentous injury </a:t>
            </a:r>
            <a:endParaRPr lang="nl-NL" sz="800" dirty="0"/>
          </a:p>
        </p:txBody>
      </p:sp>
    </p:spTree>
    <p:extLst>
      <p:ext uri="{BB962C8B-B14F-4D97-AF65-F5344CB8AC3E}">
        <p14:creationId xmlns:p14="http://schemas.microsoft.com/office/powerpoint/2010/main" val="32916877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r 3"/>
          <p:cNvGrpSpPr/>
          <p:nvPr/>
        </p:nvGrpSpPr>
        <p:grpSpPr>
          <a:xfrm>
            <a:off x="403735" y="1255966"/>
            <a:ext cx="8575912" cy="4541224"/>
            <a:chOff x="11763" y="1025519"/>
            <a:chExt cx="8393444" cy="5885070"/>
          </a:xfrm>
        </p:grpSpPr>
        <p:sp>
          <p:nvSpPr>
            <p:cNvPr id="9" name="Rectangle 8"/>
            <p:cNvSpPr/>
            <p:nvPr/>
          </p:nvSpPr>
          <p:spPr>
            <a:xfrm>
              <a:off x="11763" y="1025519"/>
              <a:ext cx="8393444" cy="51105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dirty="0">
                <a:solidFill>
                  <a:srgbClr val="000000"/>
                </a:solidFill>
                <a:latin typeface="Georgia"/>
                <a:cs typeface="Georgia"/>
              </a:endParaRPr>
            </a:p>
          </p:txBody>
        </p:sp>
        <p:sp>
          <p:nvSpPr>
            <p:cNvPr id="5" name="ZoneTexte 4"/>
            <p:cNvSpPr txBox="1"/>
            <p:nvPr/>
          </p:nvSpPr>
          <p:spPr>
            <a:xfrm>
              <a:off x="201552" y="1206973"/>
              <a:ext cx="7156823" cy="57036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 err="1" smtClean="0">
                  <a:latin typeface="Georgia"/>
                  <a:cs typeface="Georgia"/>
                </a:rPr>
                <a:t>Take</a:t>
              </a:r>
              <a:r>
                <a:rPr lang="fr-FR" sz="2800" dirty="0" smtClean="0">
                  <a:latin typeface="Georgia"/>
                  <a:cs typeface="Georgia"/>
                </a:rPr>
                <a:t> Home Messages</a:t>
              </a:r>
            </a:p>
            <a:p>
              <a:endParaRPr lang="fr-FR" dirty="0" smtClean="0">
                <a:latin typeface="Georgia"/>
                <a:cs typeface="Georgia"/>
              </a:endParaRPr>
            </a:p>
            <a:p>
              <a:r>
                <a:rPr lang="en-GB" dirty="0" smtClean="0">
                  <a:latin typeface="Georgia"/>
                  <a:cs typeface="Georgia"/>
                </a:rPr>
                <a:t>1. T</a:t>
              </a:r>
              <a:r>
                <a:rPr lang="en-GB" dirty="0" smtClean="0">
                  <a:latin typeface="Georgia"/>
                  <a:cs typeface="Georgia"/>
                </a:rPr>
                <a:t>he severity of initial neurological injury in tSCI seems to play an important role in the decision making for timing of surgical decompression in daily practice.</a:t>
              </a:r>
            </a:p>
            <a:p>
              <a:endParaRPr lang="en-GB" dirty="0" smtClean="0">
                <a:latin typeface="Georgia"/>
                <a:cs typeface="Georgia"/>
              </a:endParaRPr>
            </a:p>
            <a:p>
              <a:r>
                <a:rPr lang="en-GB" dirty="0" smtClean="0">
                  <a:latin typeface="Georgia"/>
                  <a:cs typeface="Georgia"/>
                </a:rPr>
                <a:t>2. Patients with complete tSCI and TCCI are preferably managed less urgent than patients with incomplete tSCI.</a:t>
              </a:r>
            </a:p>
            <a:p>
              <a:endParaRPr lang="en-GB" dirty="0" smtClean="0">
                <a:latin typeface="Georgia"/>
                <a:cs typeface="Georgia"/>
              </a:endParaRPr>
            </a:p>
            <a:p>
              <a:r>
                <a:rPr lang="en-GB" dirty="0" smtClean="0">
                  <a:latin typeface="Georgia"/>
                  <a:cs typeface="Georgia"/>
                </a:rPr>
                <a:t>3. A substantial amount of surgeons prefer to perform </a:t>
              </a:r>
              <a:r>
                <a:rPr lang="en-GB" dirty="0" smtClean="0">
                  <a:latin typeface="Georgia"/>
                  <a:cs typeface="Georgia"/>
                </a:rPr>
                <a:t>ultra-early (&lt;12h) surgery, in particular in incomplete tSCI.</a:t>
              </a:r>
              <a:endParaRPr lang="en-GB" dirty="0" smtClean="0">
                <a:latin typeface="Georgia"/>
                <a:cs typeface="Georgia"/>
              </a:endParaRPr>
            </a:p>
            <a:p>
              <a:endParaRPr lang="fr-FR" dirty="0">
                <a:latin typeface="Georgia"/>
                <a:cs typeface="Georgia"/>
              </a:endParaRPr>
            </a:p>
            <a:p>
              <a:endParaRPr lang="fr-FR" dirty="0">
                <a:latin typeface="Georgia"/>
                <a:cs typeface="Georgia"/>
              </a:endParaRPr>
            </a:p>
            <a:p>
              <a:endParaRPr lang="fr-FR" dirty="0">
                <a:latin typeface="Georgia"/>
                <a:cs typeface="Georgia"/>
              </a:endParaRPr>
            </a:p>
            <a:p>
              <a:endParaRPr lang="fr-FR" dirty="0"/>
            </a:p>
          </p:txBody>
        </p:sp>
      </p:grpSp>
      <p:sp>
        <p:nvSpPr>
          <p:cNvPr id="8" name="Rectangle 7"/>
          <p:cNvSpPr/>
          <p:nvPr/>
        </p:nvSpPr>
        <p:spPr>
          <a:xfrm>
            <a:off x="403734" y="5528236"/>
            <a:ext cx="7141559" cy="9861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</a:rPr>
              <a:t>Timing </a:t>
            </a:r>
            <a:r>
              <a:rPr lang="en-US" b="1" dirty="0">
                <a:solidFill>
                  <a:schemeClr val="tx1"/>
                </a:solidFill>
              </a:rPr>
              <a:t>of Surgery in Traumatic Spinal Cord Injury</a:t>
            </a:r>
            <a:endParaRPr lang="nl-NL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A national, multidisciplinary survey</a:t>
            </a:r>
            <a:r>
              <a:rPr lang="nl-NL" dirty="0">
                <a:solidFill>
                  <a:schemeClr val="tx1"/>
                </a:solidFill>
              </a:rPr>
              <a:t>; ter Wengel et al</a:t>
            </a:r>
            <a:endParaRPr lang="fr-FR" dirty="0">
              <a:solidFill>
                <a:srgbClr val="000000"/>
              </a:solidFill>
              <a:latin typeface="Georgia"/>
              <a:cs typeface="Georgia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9529" y="5841999"/>
            <a:ext cx="1240118" cy="342970"/>
          </a:xfrm>
          <a:prstGeom prst="rect">
            <a:avLst/>
          </a:prstGeom>
        </p:spPr>
      </p:pic>
      <p:grpSp>
        <p:nvGrpSpPr>
          <p:cNvPr id="3" name="Grouper 2"/>
          <p:cNvGrpSpPr/>
          <p:nvPr/>
        </p:nvGrpSpPr>
        <p:grpSpPr>
          <a:xfrm>
            <a:off x="128494" y="343657"/>
            <a:ext cx="9015506" cy="821410"/>
            <a:chOff x="128494" y="1210235"/>
            <a:chExt cx="9015506" cy="821410"/>
          </a:xfrm>
        </p:grpSpPr>
        <p:cxnSp>
          <p:nvCxnSpPr>
            <p:cNvPr id="13" name="Connecteur droit 12"/>
            <p:cNvCxnSpPr/>
            <p:nvPr/>
          </p:nvCxnSpPr>
          <p:spPr>
            <a:xfrm>
              <a:off x="2211294" y="1410442"/>
              <a:ext cx="6932706" cy="0"/>
            </a:xfrm>
            <a:prstGeom prst="line">
              <a:avLst/>
            </a:prstGeom>
            <a:ln w="3175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Image 9" descr="LOGO ESJ.png"/>
            <p:cNvPicPr>
              <a:picLocks noChangeAspect="1"/>
            </p:cNvPicPr>
            <p:nvPr/>
          </p:nvPicPr>
          <p:blipFill>
            <a:blip r:embed="rId3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494" y="1210235"/>
              <a:ext cx="2202330" cy="8214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674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SJ_PPT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ESJ_PPT.potx</Template>
  <TotalTime>3157</TotalTime>
  <Words>224</Words>
  <Application>Microsoft Macintosh PowerPoint</Application>
  <PresentationFormat>Diavoorstelling (4:3)</PresentationFormat>
  <Paragraphs>26</Paragraphs>
  <Slides>3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4" baseType="lpstr">
      <vt:lpstr>ESJ_PPT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Task Force Meeting</dc:title>
  <dc:creator>Maryem-Fama Ismael Aguirre</dc:creator>
  <cp:lastModifiedBy>Valerie ter Wengel</cp:lastModifiedBy>
  <cp:revision>55</cp:revision>
  <cp:lastPrinted>2015-11-08T10:17:41Z</cp:lastPrinted>
  <dcterms:created xsi:type="dcterms:W3CDTF">2015-11-08T09:47:16Z</dcterms:created>
  <dcterms:modified xsi:type="dcterms:W3CDTF">2018-02-01T08:20:38Z</dcterms:modified>
</cp:coreProperties>
</file>